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1" r:id="rId15"/>
    <p:sldId id="273" r:id="rId16"/>
    <p:sldId id="274" r:id="rId17"/>
    <p:sldId id="281" r:id="rId18"/>
    <p:sldId id="275" r:id="rId19"/>
    <p:sldId id="279" r:id="rId20"/>
    <p:sldId id="276" r:id="rId21"/>
    <p:sldId id="287" r:id="rId22"/>
    <p:sldId id="277" r:id="rId23"/>
    <p:sldId id="280" r:id="rId24"/>
    <p:sldId id="283" r:id="rId25"/>
    <p:sldId id="282" r:id="rId26"/>
    <p:sldId id="286" r:id="rId27"/>
    <p:sldId id="288" r:id="rId28"/>
    <p:sldId id="285" r:id="rId29"/>
    <p:sldId id="289" r:id="rId30"/>
    <p:sldId id="291" r:id="rId31"/>
    <p:sldId id="292" r:id="rId32"/>
    <p:sldId id="293" r:id="rId33"/>
    <p:sldId id="290"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imes New Roman" pitchFamily="18" charset="0"/>
        <a:ea typeface="宋体" charset="-122"/>
        <a:cs typeface="+mn-cs"/>
      </a:defRPr>
    </a:lvl1pPr>
    <a:lvl2pPr marL="457200" algn="l" rtl="0" fontAlgn="base">
      <a:spcBef>
        <a:spcPct val="0"/>
      </a:spcBef>
      <a:spcAft>
        <a:spcPct val="0"/>
      </a:spcAft>
      <a:defRPr kern="1200">
        <a:solidFill>
          <a:schemeClr val="tx1"/>
        </a:solidFill>
        <a:latin typeface="Times New Roman" pitchFamily="18" charset="0"/>
        <a:ea typeface="宋体" charset="-122"/>
        <a:cs typeface="+mn-cs"/>
      </a:defRPr>
    </a:lvl2pPr>
    <a:lvl3pPr marL="914400" algn="l" rtl="0" fontAlgn="base">
      <a:spcBef>
        <a:spcPct val="0"/>
      </a:spcBef>
      <a:spcAft>
        <a:spcPct val="0"/>
      </a:spcAft>
      <a:defRPr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ern="1200">
        <a:solidFill>
          <a:schemeClr val="tx1"/>
        </a:solidFill>
        <a:latin typeface="Times New Roman" pitchFamily="18" charset="0"/>
        <a:ea typeface="宋体" charset="-122"/>
        <a:cs typeface="+mn-cs"/>
      </a:defRPr>
    </a:lvl5pPr>
    <a:lvl6pPr marL="2286000" algn="l" defTabSz="914400" rtl="0" eaLnBrk="1" latinLnBrk="0" hangingPunct="1">
      <a:defRPr kern="1200">
        <a:solidFill>
          <a:schemeClr val="tx1"/>
        </a:solidFill>
        <a:latin typeface="Times New Roman" pitchFamily="18" charset="0"/>
        <a:ea typeface="宋体" charset="-122"/>
        <a:cs typeface="+mn-cs"/>
      </a:defRPr>
    </a:lvl6pPr>
    <a:lvl7pPr marL="2743200" algn="l" defTabSz="914400" rtl="0" eaLnBrk="1" latinLnBrk="0" hangingPunct="1">
      <a:defRPr kern="1200">
        <a:solidFill>
          <a:schemeClr val="tx1"/>
        </a:solidFill>
        <a:latin typeface="Times New Roman" pitchFamily="18" charset="0"/>
        <a:ea typeface="宋体" charset="-122"/>
        <a:cs typeface="+mn-cs"/>
      </a:defRPr>
    </a:lvl7pPr>
    <a:lvl8pPr marL="3200400" algn="l" defTabSz="914400" rtl="0" eaLnBrk="1" latinLnBrk="0" hangingPunct="1">
      <a:defRPr kern="1200">
        <a:solidFill>
          <a:schemeClr val="tx1"/>
        </a:solidFill>
        <a:latin typeface="Times New Roman" pitchFamily="18" charset="0"/>
        <a:ea typeface="宋体" charset="-122"/>
        <a:cs typeface="+mn-cs"/>
      </a:defRPr>
    </a:lvl8pPr>
    <a:lvl9pPr marL="3657600" algn="l" defTabSz="914400" rtl="0" eaLnBrk="1" latinLnBrk="0" hangingPunct="1">
      <a:defRPr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CN" altLang="en-US" smtClean="0"/>
              <a:t>单击此处编辑母版标题样式</a:t>
            </a:r>
            <a:endParaRPr lang="en-US" dirty="0"/>
          </a:p>
        </p:txBody>
      </p:sp>
      <p:sp>
        <p:nvSpPr>
          <p:cNvPr id="8" name="Date Placeholder 3"/>
          <p:cNvSpPr>
            <a:spLocks noGrp="1"/>
          </p:cNvSpPr>
          <p:nvPr>
            <p:ph type="dt" sz="half" idx="10"/>
          </p:nvPr>
        </p:nvSpPr>
        <p:spPr/>
        <p:txBody>
          <a:bodyPr/>
          <a:lstStyle>
            <a:lvl1pPr>
              <a:defRPr/>
            </a:lvl1pPr>
          </a:lstStyle>
          <a:p>
            <a:pPr>
              <a:defRPr/>
            </a:pPr>
            <a:fld id="{6B56FEAE-D635-414D-9E56-B670B8DBA44B}" type="datetimeFigureOut">
              <a:rPr lang="zh-CN" altLang="en-US"/>
              <a:pPr>
                <a:defRPr/>
              </a:pPr>
              <a:t>2017/7/25</a:t>
            </a:fld>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pPr>
              <a:defRPr/>
            </a:pPr>
            <a:fld id="{68F6D018-E3C0-4905-9BEE-299517C4CAF3}" type="slidenum">
              <a:rPr lang="zh-CN" altLang="en-US"/>
              <a:pPr>
                <a:defRPr/>
              </a:pPr>
              <a:t>‹#›</a:t>
            </a:fld>
            <a:endParaRPr lang="zh-CN" altLang="en-US"/>
          </a:p>
        </p:txBody>
      </p:sp>
    </p:spTree>
    <p:extLst>
      <p:ext uri="{BB962C8B-B14F-4D97-AF65-F5344CB8AC3E}">
        <p14:creationId xmlns:p14="http://schemas.microsoft.com/office/powerpoint/2010/main" xmlns="" val="4268020583"/>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B394D4D8-4984-4A0E-B8C9-AE23FDBABE03}" type="datetimeFigureOut">
              <a:rPr lang="zh-CN" altLang="en-US"/>
              <a:pPr>
                <a:defRPr/>
              </a:pPr>
              <a:t>2017/7/25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E419A42-4D76-481B-AC06-2DF57191381A}" type="slidenum">
              <a:rPr lang="zh-CN" altLang="en-US"/>
              <a:pPr>
                <a:defRPr/>
              </a:pPr>
              <a:t>‹#›</a:t>
            </a:fld>
            <a:endParaRPr lang="zh-CN" altLang="en-US"/>
          </a:p>
        </p:txBody>
      </p:sp>
    </p:spTree>
    <p:extLst>
      <p:ext uri="{BB962C8B-B14F-4D97-AF65-F5344CB8AC3E}">
        <p14:creationId xmlns:p14="http://schemas.microsoft.com/office/powerpoint/2010/main" xmlns="" val="1936760318"/>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AFD26C8-6AF4-49F1-86C7-F58BBDFD67AF}" type="datetimeFigureOut">
              <a:rPr lang="zh-CN" altLang="en-US"/>
              <a:pPr>
                <a:defRPr/>
              </a:pPr>
              <a:t>2017/7/25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9B7B918-82FB-41E7-9177-8C1BE5321763}" type="slidenum">
              <a:rPr lang="zh-CN" altLang="en-US"/>
              <a:pPr>
                <a:defRPr/>
              </a:pPr>
              <a:t>‹#›</a:t>
            </a:fld>
            <a:endParaRPr lang="zh-CN" altLang="en-US"/>
          </a:p>
        </p:txBody>
      </p:sp>
    </p:spTree>
    <p:extLst>
      <p:ext uri="{BB962C8B-B14F-4D97-AF65-F5344CB8AC3E}">
        <p14:creationId xmlns:p14="http://schemas.microsoft.com/office/powerpoint/2010/main" xmlns="" val="3300559822"/>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143000" y="731520"/>
            <a:ext cx="64008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3" name="Date Placeholder 3"/>
          <p:cNvSpPr>
            <a:spLocks noGrp="1"/>
          </p:cNvSpPr>
          <p:nvPr>
            <p:ph type="dt" sz="half" idx="14"/>
          </p:nvPr>
        </p:nvSpPr>
        <p:spPr/>
        <p:txBody>
          <a:bodyPr/>
          <a:lstStyle>
            <a:lvl1pPr>
              <a:defRPr/>
            </a:lvl1pPr>
          </a:lstStyle>
          <a:p>
            <a:pPr>
              <a:defRPr/>
            </a:pPr>
            <a:fld id="{5AE2F576-1E15-4318-9568-D9A38FBDE133}" type="datetimeFigureOut">
              <a:rPr lang="zh-CN" altLang="en-US"/>
              <a:pPr>
                <a:defRPr/>
              </a:pPr>
              <a:t>2017/7/25</a:t>
            </a:fld>
            <a:endParaRPr lang="zh-CN" altLang="en-US"/>
          </a:p>
        </p:txBody>
      </p:sp>
      <p:sp>
        <p:nvSpPr>
          <p:cNvPr id="4" name="Footer Placeholder 4"/>
          <p:cNvSpPr>
            <a:spLocks noGrp="1"/>
          </p:cNvSpPr>
          <p:nvPr>
            <p:ph type="ftr" sz="quarter" idx="15"/>
          </p:nvPr>
        </p:nvSpPr>
        <p:spPr/>
        <p:txBody>
          <a:bodyPr/>
          <a:lstStyle>
            <a:lvl1pPr>
              <a:defRPr/>
            </a:lvl1pPr>
          </a:lstStyle>
          <a:p>
            <a:pPr>
              <a:defRPr/>
            </a:pPr>
            <a:endParaRPr lang="zh-CN" altLang="en-US"/>
          </a:p>
        </p:txBody>
      </p:sp>
      <p:sp>
        <p:nvSpPr>
          <p:cNvPr id="5" name="Slide Number Placeholder 5"/>
          <p:cNvSpPr>
            <a:spLocks noGrp="1"/>
          </p:cNvSpPr>
          <p:nvPr>
            <p:ph type="sldNum" sz="quarter" idx="16"/>
          </p:nvPr>
        </p:nvSpPr>
        <p:spPr/>
        <p:txBody>
          <a:bodyPr/>
          <a:lstStyle>
            <a:lvl1pPr>
              <a:defRPr/>
            </a:lvl1pPr>
          </a:lstStyle>
          <a:p>
            <a:pPr>
              <a:defRPr/>
            </a:pPr>
            <a:fld id="{61BFDA8C-07A6-4B5E-8B76-52CA7F76F654}" type="slidenum">
              <a:rPr lang="zh-CN" altLang="en-US"/>
              <a:pPr>
                <a:defRPr/>
              </a:pPr>
              <a:t>‹#›</a:t>
            </a:fld>
            <a:endParaRPr lang="zh-CN" altLang="en-US"/>
          </a:p>
        </p:txBody>
      </p:sp>
    </p:spTree>
    <p:extLst>
      <p:ext uri="{BB962C8B-B14F-4D97-AF65-F5344CB8AC3E}">
        <p14:creationId xmlns:p14="http://schemas.microsoft.com/office/powerpoint/2010/main" xmlns="" val="2091160801"/>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Date Placeholder 3"/>
          <p:cNvSpPr>
            <a:spLocks noGrp="1"/>
          </p:cNvSpPr>
          <p:nvPr>
            <p:ph type="dt" sz="half" idx="10"/>
          </p:nvPr>
        </p:nvSpPr>
        <p:spPr/>
        <p:txBody>
          <a:bodyPr/>
          <a:lstStyle>
            <a:lvl1pPr>
              <a:defRPr/>
            </a:lvl1pPr>
          </a:lstStyle>
          <a:p>
            <a:pPr>
              <a:defRPr/>
            </a:pPr>
            <a:fld id="{2FCBED21-A5E1-4B02-9826-98767DAED40D}" type="datetimeFigureOut">
              <a:rPr lang="zh-CN" altLang="en-US"/>
              <a:pPr>
                <a:defRPr/>
              </a:pPr>
              <a:t>2017/7/25</a:t>
            </a:fld>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pPr>
              <a:defRPr/>
            </a:pPr>
            <a:fld id="{2E653914-5087-4121-96A3-C7E141CE8BEE}" type="slidenum">
              <a:rPr lang="zh-CN" altLang="en-US"/>
              <a:pPr>
                <a:defRPr/>
              </a:pPr>
              <a:t>‹#›</a:t>
            </a:fld>
            <a:endParaRPr lang="zh-CN" altLang="en-US"/>
          </a:p>
        </p:txBody>
      </p:sp>
    </p:spTree>
    <p:extLst>
      <p:ext uri="{BB962C8B-B14F-4D97-AF65-F5344CB8AC3E}">
        <p14:creationId xmlns:p14="http://schemas.microsoft.com/office/powerpoint/2010/main" xmlns="" val="262124314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fld id="{33839E50-C3C7-40EF-AD02-129BDE0EC23B}" type="datetimeFigureOut">
              <a:rPr lang="zh-CN" altLang="en-US"/>
              <a:pPr>
                <a:defRPr/>
              </a:pPr>
              <a:t>2017/7/25</a:t>
            </a:fld>
            <a:endParaRPr lang="zh-CN" altLang="en-US"/>
          </a:p>
        </p:txBody>
      </p:sp>
      <p:sp>
        <p:nvSpPr>
          <p:cNvPr id="6" name="Footer Placeholder 4"/>
          <p:cNvSpPr>
            <a:spLocks noGrp="1"/>
          </p:cNvSpPr>
          <p:nvPr>
            <p:ph type="ftr" sz="quarter" idx="16"/>
          </p:nvPr>
        </p:nvSpPr>
        <p:spPr/>
        <p:txBody>
          <a:bodyPr/>
          <a:lstStyle>
            <a:lvl1pPr>
              <a:defRPr/>
            </a:lvl1pPr>
          </a:lstStyle>
          <a:p>
            <a:pPr>
              <a:defRPr/>
            </a:pPr>
            <a:endParaRPr lang="zh-CN" altLang="en-US"/>
          </a:p>
        </p:txBody>
      </p:sp>
      <p:sp>
        <p:nvSpPr>
          <p:cNvPr id="7" name="Slide Number Placeholder 5"/>
          <p:cNvSpPr>
            <a:spLocks noGrp="1"/>
          </p:cNvSpPr>
          <p:nvPr>
            <p:ph type="sldNum" sz="quarter" idx="17"/>
          </p:nvPr>
        </p:nvSpPr>
        <p:spPr/>
        <p:txBody>
          <a:bodyPr/>
          <a:lstStyle>
            <a:lvl1pPr>
              <a:defRPr/>
            </a:lvl1pPr>
          </a:lstStyle>
          <a:p>
            <a:pPr>
              <a:defRPr/>
            </a:pPr>
            <a:fld id="{CEF26BED-8AEB-40E3-83A9-30D51291C586}" type="slidenum">
              <a:rPr lang="zh-CN" altLang="en-US"/>
              <a:pPr>
                <a:defRPr/>
              </a:pPr>
              <a:t>‹#›</a:t>
            </a:fld>
            <a:endParaRPr lang="zh-CN" altLang="en-US"/>
          </a:p>
        </p:txBody>
      </p:sp>
    </p:spTree>
    <p:extLst>
      <p:ext uri="{BB962C8B-B14F-4D97-AF65-F5344CB8AC3E}">
        <p14:creationId xmlns:p14="http://schemas.microsoft.com/office/powerpoint/2010/main" xmlns="" val="358070633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7" name="Date Placeholder 3"/>
          <p:cNvSpPr>
            <a:spLocks noGrp="1"/>
          </p:cNvSpPr>
          <p:nvPr>
            <p:ph type="dt" sz="half" idx="10"/>
          </p:nvPr>
        </p:nvSpPr>
        <p:spPr/>
        <p:txBody>
          <a:bodyPr/>
          <a:lstStyle>
            <a:lvl1pPr>
              <a:defRPr/>
            </a:lvl1pPr>
          </a:lstStyle>
          <a:p>
            <a:pPr>
              <a:defRPr/>
            </a:pPr>
            <a:fld id="{8C9F9B79-ECC5-40D5-9712-3F6B84146344}" type="datetimeFigureOut">
              <a:rPr lang="zh-CN" altLang="en-US"/>
              <a:pPr>
                <a:defRPr/>
              </a:pPr>
              <a:t>2017/7/25</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7A576D4-BCA7-4AEA-B4A8-A4120447E4AE}" type="slidenum">
              <a:rPr lang="zh-CN" altLang="en-US"/>
              <a:pPr>
                <a:defRPr/>
              </a:pPr>
              <a:t>‹#›</a:t>
            </a:fld>
            <a:endParaRPr lang="zh-CN" altLang="en-US"/>
          </a:p>
        </p:txBody>
      </p:sp>
    </p:spTree>
    <p:extLst>
      <p:ext uri="{BB962C8B-B14F-4D97-AF65-F5344CB8AC3E}">
        <p14:creationId xmlns:p14="http://schemas.microsoft.com/office/powerpoint/2010/main" xmlns="" val="329865934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808AF2FE-BBA1-4B17-B0BD-668F79C396A6}" type="datetimeFigureOut">
              <a:rPr lang="zh-CN" altLang="en-US"/>
              <a:pPr>
                <a:defRPr/>
              </a:pPr>
              <a:t>2017/7/25</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A58A37E-E9DB-42A9-A7FC-5B1B66A400F9}" type="slidenum">
              <a:rPr lang="zh-CN" altLang="en-US"/>
              <a:pPr>
                <a:defRPr/>
              </a:pPr>
              <a:t>‹#›</a:t>
            </a:fld>
            <a:endParaRPr lang="zh-CN" altLang="en-US"/>
          </a:p>
        </p:txBody>
      </p:sp>
    </p:spTree>
    <p:extLst>
      <p:ext uri="{BB962C8B-B14F-4D97-AF65-F5344CB8AC3E}">
        <p14:creationId xmlns:p14="http://schemas.microsoft.com/office/powerpoint/2010/main" xmlns="" val="4097875864"/>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B3482-E299-4FC8-B3FE-720A02D787EE}" type="datetimeFigureOut">
              <a:rPr lang="zh-CN" altLang="en-US"/>
              <a:pPr>
                <a:defRPr/>
              </a:pPr>
              <a:t>2017/7/25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D2D836F6-8335-4031-BC97-FB24EAD4D0B5}" type="slidenum">
              <a:rPr lang="zh-CN" altLang="en-US"/>
              <a:pPr>
                <a:defRPr/>
              </a:pPr>
              <a:t>‹#›</a:t>
            </a:fld>
            <a:endParaRPr lang="zh-CN" altLang="en-US"/>
          </a:p>
        </p:txBody>
      </p:sp>
    </p:spTree>
    <p:extLst>
      <p:ext uri="{BB962C8B-B14F-4D97-AF65-F5344CB8AC3E}">
        <p14:creationId xmlns:p14="http://schemas.microsoft.com/office/powerpoint/2010/main" xmlns="" val="3145822594"/>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528EB005-B64D-4580-A0D1-12C6F4AB9804}" type="datetimeFigureOut">
              <a:rPr lang="zh-CN" altLang="en-US"/>
              <a:pPr>
                <a:defRPr/>
              </a:pPr>
              <a:t>2017/7/25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B3672DD-F991-4FB2-99E3-4A56E83925A0}" type="slidenum">
              <a:rPr lang="zh-CN" altLang="en-US"/>
              <a:pPr>
                <a:defRPr/>
              </a:pPr>
              <a:t>‹#›</a:t>
            </a:fld>
            <a:endParaRPr lang="zh-CN" altLang="en-US"/>
          </a:p>
        </p:txBody>
      </p:sp>
    </p:spTree>
    <p:extLst>
      <p:ext uri="{BB962C8B-B14F-4D97-AF65-F5344CB8AC3E}">
        <p14:creationId xmlns:p14="http://schemas.microsoft.com/office/powerpoint/2010/main" xmlns="" val="137319906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CN" altLang="en-US" smtClean="0"/>
              <a:t>单击此处编辑母版标题样式</a:t>
            </a:r>
            <a:endParaRPr lang="en-US" dirty="0"/>
          </a:p>
        </p:txBody>
      </p:sp>
      <p:sp>
        <p:nvSpPr>
          <p:cNvPr id="9" name="Date Placeholder 4"/>
          <p:cNvSpPr>
            <a:spLocks noGrp="1"/>
          </p:cNvSpPr>
          <p:nvPr>
            <p:ph type="dt" sz="half" idx="10"/>
          </p:nvPr>
        </p:nvSpPr>
        <p:spPr/>
        <p:txBody>
          <a:bodyPr/>
          <a:lstStyle>
            <a:lvl1pPr>
              <a:defRPr/>
            </a:lvl1pPr>
          </a:lstStyle>
          <a:p>
            <a:pPr>
              <a:defRPr/>
            </a:pPr>
            <a:fld id="{3690EC40-3C77-4AD1-818A-BE52A2678A7E}" type="datetimeFigureOut">
              <a:rPr lang="zh-CN" altLang="en-US"/>
              <a:pPr>
                <a:defRPr/>
              </a:pPr>
              <a:t>2017/7/25</a:t>
            </a:fld>
            <a:endParaRPr lang="zh-CN" altLang="en-US"/>
          </a:p>
        </p:txBody>
      </p:sp>
      <p:sp>
        <p:nvSpPr>
          <p:cNvPr id="10" name="Footer Placeholder 5"/>
          <p:cNvSpPr>
            <a:spLocks noGrp="1"/>
          </p:cNvSpPr>
          <p:nvPr>
            <p:ph type="ftr" sz="quarter" idx="11"/>
          </p:nvPr>
        </p:nvSpPr>
        <p:spPr/>
        <p:txBody>
          <a:bodyPr/>
          <a:lstStyle>
            <a:lvl1pPr>
              <a:defRPr/>
            </a:lvl1pPr>
          </a:lstStyle>
          <a:p>
            <a:pPr>
              <a:defRPr/>
            </a:pPr>
            <a:endParaRPr lang="zh-CN" altLang="en-US"/>
          </a:p>
        </p:txBody>
      </p:sp>
      <p:sp>
        <p:nvSpPr>
          <p:cNvPr id="11" name="Slide Number Placeholder 6"/>
          <p:cNvSpPr>
            <a:spLocks noGrp="1"/>
          </p:cNvSpPr>
          <p:nvPr>
            <p:ph type="sldNum" sz="quarter" idx="12"/>
          </p:nvPr>
        </p:nvSpPr>
        <p:spPr/>
        <p:txBody>
          <a:bodyPr/>
          <a:lstStyle>
            <a:lvl1pPr>
              <a:defRPr/>
            </a:lvl1pPr>
          </a:lstStyle>
          <a:p>
            <a:pPr>
              <a:defRPr/>
            </a:pPr>
            <a:fld id="{FA13771C-3265-4A68-BA9C-75BA5A352DF4}" type="slidenum">
              <a:rPr lang="zh-CN" altLang="en-US"/>
              <a:pPr>
                <a:defRPr/>
              </a:pPr>
              <a:t>‹#›</a:t>
            </a:fld>
            <a:endParaRPr lang="zh-CN" altLang="en-US"/>
          </a:p>
        </p:txBody>
      </p:sp>
    </p:spTree>
    <p:extLst>
      <p:ext uri="{BB962C8B-B14F-4D97-AF65-F5344CB8AC3E}">
        <p14:creationId xmlns:p14="http://schemas.microsoft.com/office/powerpoint/2010/main" xmlns="" val="146866780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ea typeface="+mn-ea"/>
              </a:defRPr>
            </a:lvl1pPr>
          </a:lstStyle>
          <a:p>
            <a:pPr>
              <a:defRPr/>
            </a:pPr>
            <a:fld id="{264A6FD7-FB25-4879-AE84-A44A46C76F00}" type="datetimeFigureOut">
              <a:rPr lang="zh-CN" altLang="en-US"/>
              <a:pPr>
                <a:defRPr/>
              </a:pPr>
              <a:t>2017/7/25</a:t>
            </a:fld>
            <a:endParaRPr lang="zh-CN" alt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ea typeface="+mn-ea"/>
              </a:defRPr>
            </a:lvl1pPr>
          </a:lstStyle>
          <a:p>
            <a:pPr>
              <a:defRPr/>
            </a:pPr>
            <a:fld id="{D7C00254-2586-4149-909A-8D6A36594237}" type="slidenum">
              <a:rPr lang="zh-CN" altLang="en-US"/>
              <a:pPr>
                <a:defRPr/>
              </a:pPr>
              <a:t>‹#›</a:t>
            </a:fld>
            <a:endParaRPr lang="zh-CN" altLang="en-US"/>
          </a:p>
        </p:txBody>
      </p:sp>
      <p:pic>
        <p:nvPicPr>
          <p:cNvPr id="1041" name="Picture 8"/>
          <p:cNvPicPr>
            <a:picLocks noChangeAspect="1" noChangeArrowheads="1"/>
          </p:cNvPicPr>
          <p:nvPr/>
        </p:nvPicPr>
        <p:blipFill>
          <a:blip r:embed="rId14">
            <a:extLst>
              <a:ext uri="{28A0092B-C50C-407E-A947-70E740481C1C}">
                <a14:useLocalDpi xmlns:a14="http://schemas.microsoft.com/office/drawing/2010/main" xmlns="" val="0"/>
              </a:ext>
            </a:extLst>
          </a:blip>
          <a:srcRect l="-2" r="45868"/>
          <a:stretch>
            <a:fillRect/>
          </a:stretch>
        </p:blipFill>
        <p:spPr bwMode="auto">
          <a:xfrm>
            <a:off x="-12700" y="0"/>
            <a:ext cx="3490913"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7"/>
          <p:cNvSpPr txBox="1">
            <a:spLocks/>
          </p:cNvSpPr>
          <p:nvPr/>
        </p:nvSpPr>
        <p:spPr>
          <a:xfrm>
            <a:off x="2987824" y="78130"/>
            <a:ext cx="5760640" cy="641008"/>
          </a:xfrm>
          <a:prstGeom prst="rect">
            <a:avLst/>
          </a:prstGeom>
        </p:spPr>
        <p:txBody>
          <a:bodyPr/>
          <a:lstStyle>
            <a:lvl1pPr marL="0" indent="0" algn="r" defTabSz="914400" rtl="0" eaLnBrk="1" latinLnBrk="0" hangingPunct="1">
              <a:spcBef>
                <a:spcPct val="0"/>
              </a:spcBef>
              <a:buClr>
                <a:schemeClr val="accent6">
                  <a:lumMod val="75000"/>
                </a:schemeClr>
              </a:buClr>
              <a:buSzPct val="128000"/>
              <a:buFontTx/>
              <a:buNone/>
              <a:defRPr sz="32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CN" altLang="en-US" sz="2400" dirty="0" smtClean="0"/>
              <a:t>国际化背景下图书馆的角色定位与实践</a:t>
            </a:r>
            <a:endParaRPr lang="en-US" sz="2400" dirty="0"/>
          </a:p>
        </p:txBody>
      </p:sp>
      <p:cxnSp>
        <p:nvCxnSpPr>
          <p:cNvPr id="13" name="直接连接符 12"/>
          <p:cNvCxnSpPr/>
          <p:nvPr/>
        </p:nvCxnSpPr>
        <p:spPr>
          <a:xfrm>
            <a:off x="-12188" y="719138"/>
            <a:ext cx="9156188" cy="0"/>
          </a:xfrm>
          <a:prstGeom prst="line">
            <a:avLst/>
          </a:prstGeom>
        </p:spPr>
        <p:style>
          <a:lnRef idx="3">
            <a:schemeClr val="accent6"/>
          </a:lnRef>
          <a:fillRef idx="0">
            <a:schemeClr val="accent6"/>
          </a:fillRef>
          <a:effectRef idx="2">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transition spd="slow">
    <p:push dir="u"/>
  </p:transition>
  <p:timing>
    <p:tnLst>
      <p:par>
        <p:cTn id="1" dur="indefinite" restart="never" nodeType="tmRoot"/>
      </p:par>
    </p:tnLst>
  </p:timing>
  <p:txStyles>
    <p:titleStyle>
      <a:lvl1pPr algn="r" rtl="0" eaLnBrk="1" fontAlgn="base" hangingPunct="1">
        <a:spcBef>
          <a:spcPct val="0"/>
        </a:spcBef>
        <a:spcAft>
          <a:spcPct val="0"/>
        </a:spcAft>
        <a:buClr>
          <a:srgbClr val="C3260C"/>
        </a:buClr>
        <a:buSzPct val="128000"/>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algn="r" rtl="0" eaLnBrk="1" fontAlgn="base" hangingPunct="1">
        <a:spcBef>
          <a:spcPct val="0"/>
        </a:spcBef>
        <a:spcAft>
          <a:spcPct val="0"/>
        </a:spcAft>
        <a:buClr>
          <a:srgbClr val="C3260C"/>
        </a:buClr>
        <a:buSzPct val="128000"/>
        <a:defRPr sz="4600" b="1">
          <a:solidFill>
            <a:schemeClr val="tx1"/>
          </a:solidFill>
          <a:latin typeface="Times New Roman" pitchFamily="18" charset="0"/>
          <a:ea typeface="微软雅黑" pitchFamily="34" charset="-122"/>
        </a:defRPr>
      </a:lvl2pPr>
      <a:lvl3pPr algn="r" rtl="0" eaLnBrk="1" fontAlgn="base" hangingPunct="1">
        <a:spcBef>
          <a:spcPct val="0"/>
        </a:spcBef>
        <a:spcAft>
          <a:spcPct val="0"/>
        </a:spcAft>
        <a:buClr>
          <a:srgbClr val="C3260C"/>
        </a:buClr>
        <a:buSzPct val="128000"/>
        <a:defRPr sz="4600" b="1">
          <a:solidFill>
            <a:schemeClr val="tx1"/>
          </a:solidFill>
          <a:latin typeface="Times New Roman" pitchFamily="18" charset="0"/>
          <a:ea typeface="微软雅黑" pitchFamily="34" charset="-122"/>
        </a:defRPr>
      </a:lvl3pPr>
      <a:lvl4pPr algn="r" rtl="0" eaLnBrk="1" fontAlgn="base" hangingPunct="1">
        <a:spcBef>
          <a:spcPct val="0"/>
        </a:spcBef>
        <a:spcAft>
          <a:spcPct val="0"/>
        </a:spcAft>
        <a:buClr>
          <a:srgbClr val="C3260C"/>
        </a:buClr>
        <a:buSzPct val="128000"/>
        <a:defRPr sz="4600" b="1">
          <a:solidFill>
            <a:schemeClr val="tx1"/>
          </a:solidFill>
          <a:latin typeface="Times New Roman" pitchFamily="18" charset="0"/>
          <a:ea typeface="微软雅黑" pitchFamily="34" charset="-122"/>
        </a:defRPr>
      </a:lvl4pPr>
      <a:lvl5pPr algn="r" rtl="0" eaLnBrk="1" fontAlgn="base" hangingPunct="1">
        <a:spcBef>
          <a:spcPct val="0"/>
        </a:spcBef>
        <a:spcAft>
          <a:spcPct val="0"/>
        </a:spcAft>
        <a:buClr>
          <a:srgbClr val="C3260C"/>
        </a:buClr>
        <a:buSzPct val="128000"/>
        <a:defRPr sz="4600" b="1">
          <a:solidFill>
            <a:schemeClr val="tx1"/>
          </a:solidFill>
          <a:latin typeface="Times New Roman" pitchFamily="18" charset="0"/>
          <a:ea typeface="微软雅黑" pitchFamily="34"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4450" algn="l" rtl="0" eaLnBrk="1" fontAlgn="base" hangingPunct="1">
        <a:spcBef>
          <a:spcPct val="20000"/>
        </a:spcBef>
        <a:spcAft>
          <a:spcPts val="300"/>
        </a:spcAft>
        <a:buClr>
          <a:srgbClr val="C3260C"/>
        </a:buClr>
        <a:buSzPct val="130000"/>
        <a:defRPr sz="2200" kern="1200">
          <a:solidFill>
            <a:srgbClr val="404040"/>
          </a:solidFill>
          <a:latin typeface="+mn-lt"/>
          <a:ea typeface="+mn-ea"/>
          <a:cs typeface="+mn-cs"/>
        </a:defRPr>
      </a:lvl1pPr>
      <a:lvl2pPr marL="365125" algn="l" rtl="0" eaLnBrk="1" fontAlgn="base" hangingPunct="1">
        <a:spcBef>
          <a:spcPct val="20000"/>
        </a:spcBef>
        <a:spcAft>
          <a:spcPts val="300"/>
        </a:spcAft>
        <a:buClr>
          <a:srgbClr val="C3260C"/>
        </a:buClr>
        <a:buSzPct val="130000"/>
        <a:defRPr sz="2000" kern="1200">
          <a:solidFill>
            <a:srgbClr val="404040"/>
          </a:solidFill>
          <a:latin typeface="+mn-lt"/>
          <a:ea typeface="+mn-ea"/>
          <a:cs typeface="+mn-cs"/>
        </a:defRPr>
      </a:lvl2pPr>
      <a:lvl3pPr marL="639763" algn="l" rtl="0" eaLnBrk="1" fontAlgn="base" hangingPunct="1">
        <a:spcBef>
          <a:spcPct val="20000"/>
        </a:spcBef>
        <a:spcAft>
          <a:spcPts val="300"/>
        </a:spcAft>
        <a:buClr>
          <a:srgbClr val="C3260C"/>
        </a:buClr>
        <a:buSzPct val="130000"/>
        <a:defRPr kern="1200">
          <a:solidFill>
            <a:srgbClr val="404040"/>
          </a:solidFill>
          <a:latin typeface="+mn-lt"/>
          <a:ea typeface="+mn-ea"/>
          <a:cs typeface="+mn-cs"/>
        </a:defRPr>
      </a:lvl3pPr>
      <a:lvl4pPr marL="914400" algn="l" rtl="0" eaLnBrk="1" fontAlgn="base" hangingPunct="1">
        <a:spcBef>
          <a:spcPct val="20000"/>
        </a:spcBef>
        <a:spcAft>
          <a:spcPts val="300"/>
        </a:spcAft>
        <a:buClr>
          <a:srgbClr val="C3260C"/>
        </a:buClr>
        <a:buSzPct val="130000"/>
        <a:defRPr sz="1600" kern="1200">
          <a:solidFill>
            <a:srgbClr val="404040"/>
          </a:solidFill>
          <a:latin typeface="+mn-lt"/>
          <a:ea typeface="+mn-ea"/>
          <a:cs typeface="+mn-cs"/>
        </a:defRPr>
      </a:lvl4pPr>
      <a:lvl5pPr marL="1206500" algn="l" rtl="0" eaLnBrk="1" fontAlgn="base" hangingPunct="1">
        <a:spcBef>
          <a:spcPct val="20000"/>
        </a:spcBef>
        <a:spcAft>
          <a:spcPts val="300"/>
        </a:spcAft>
        <a:buClr>
          <a:srgbClr val="C3260C"/>
        </a:buClr>
        <a:buSzPct val="130000"/>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71604" y="4929198"/>
            <a:ext cx="2879725" cy="1295400"/>
          </a:xfrm>
        </p:spPr>
        <p:txBody>
          <a:bodyPr rtlCol="0">
            <a:normAutofit fontScale="92500" lnSpcReduction="20000"/>
          </a:bodyPr>
          <a:lstStyle/>
          <a:p>
            <a:pPr fontAlgn="auto">
              <a:lnSpc>
                <a:spcPct val="150000"/>
              </a:lnSpc>
              <a:buClr>
                <a:schemeClr val="accent6">
                  <a:lumMod val="75000"/>
                </a:schemeClr>
              </a:buClr>
              <a:defRPr/>
            </a:pPr>
            <a:r>
              <a:rPr lang="zh-CN" altLang="en-US" sz="2800" dirty="0" smtClean="0">
                <a:latin typeface="隶书" panose="02010509060101010101" pitchFamily="49" charset="-122"/>
                <a:ea typeface="隶书" panose="02010509060101010101" pitchFamily="49" charset="-122"/>
              </a:rPr>
              <a:t>江苏大学图书馆</a:t>
            </a:r>
            <a:endParaRPr lang="en-US" altLang="zh-CN" sz="2800" dirty="0" smtClean="0">
              <a:latin typeface="隶书" panose="02010509060101010101" pitchFamily="49" charset="-122"/>
              <a:ea typeface="隶书" panose="02010509060101010101" pitchFamily="49" charset="-122"/>
            </a:endParaRPr>
          </a:p>
          <a:p>
            <a:pPr fontAlgn="auto">
              <a:lnSpc>
                <a:spcPct val="150000"/>
              </a:lnSpc>
              <a:buClr>
                <a:schemeClr val="accent6">
                  <a:lumMod val="75000"/>
                </a:schemeClr>
              </a:buClr>
              <a:defRPr/>
            </a:pPr>
            <a:r>
              <a:rPr lang="en-US" altLang="zh-CN" sz="2800" dirty="0" smtClean="0">
                <a:latin typeface="隶书" panose="02010509060101010101" pitchFamily="49" charset="-122"/>
                <a:ea typeface="隶书" panose="02010509060101010101" pitchFamily="49" charset="-122"/>
              </a:rPr>
              <a:t>2017</a:t>
            </a:r>
            <a:r>
              <a:rPr lang="zh-CN" altLang="en-US" sz="2800" dirty="0" smtClean="0">
                <a:latin typeface="隶书" panose="02010509060101010101" pitchFamily="49" charset="-122"/>
                <a:ea typeface="隶书" panose="02010509060101010101" pitchFamily="49" charset="-122"/>
              </a:rPr>
              <a:t>年</a:t>
            </a:r>
            <a:r>
              <a:rPr lang="en-US" altLang="zh-CN" sz="2800" dirty="0" smtClean="0">
                <a:latin typeface="隶书" panose="02010509060101010101" pitchFamily="49" charset="-122"/>
                <a:ea typeface="隶书" panose="02010509060101010101" pitchFamily="49" charset="-122"/>
              </a:rPr>
              <a:t>7</a:t>
            </a:r>
            <a:r>
              <a:rPr lang="zh-CN" altLang="en-US" sz="2800" dirty="0" smtClean="0">
                <a:latin typeface="隶书" panose="02010509060101010101" pitchFamily="49" charset="-122"/>
                <a:ea typeface="隶书" panose="02010509060101010101" pitchFamily="49" charset="-122"/>
              </a:rPr>
              <a:t>月</a:t>
            </a:r>
            <a:r>
              <a:rPr lang="en-US" altLang="zh-CN" sz="2800" dirty="0" smtClean="0">
                <a:latin typeface="隶书" panose="02010509060101010101" pitchFamily="49" charset="-122"/>
                <a:ea typeface="隶书" panose="02010509060101010101" pitchFamily="49" charset="-122"/>
              </a:rPr>
              <a:t>27</a:t>
            </a:r>
            <a:r>
              <a:rPr lang="zh-CN" altLang="en-US" sz="2800" dirty="0" smtClean="0">
                <a:latin typeface="隶书" panose="02010509060101010101" pitchFamily="49" charset="-122"/>
                <a:ea typeface="隶书" panose="02010509060101010101" pitchFamily="49" charset="-122"/>
              </a:rPr>
              <a:t>日</a:t>
            </a:r>
            <a:endParaRPr lang="zh-CN" altLang="en-US" sz="2800" dirty="0">
              <a:latin typeface="隶书" panose="02010509060101010101" pitchFamily="49" charset="-122"/>
              <a:ea typeface="隶书" panose="02010509060101010101" pitchFamily="49" charset="-122"/>
            </a:endParaRPr>
          </a:p>
        </p:txBody>
      </p:sp>
      <p:sp>
        <p:nvSpPr>
          <p:cNvPr id="2" name="标题 1"/>
          <p:cNvSpPr>
            <a:spLocks noGrp="1"/>
          </p:cNvSpPr>
          <p:nvPr>
            <p:ph type="ctrTitle"/>
          </p:nvPr>
        </p:nvSpPr>
        <p:spPr>
          <a:xfrm>
            <a:off x="269538" y="1556792"/>
            <a:ext cx="8136904" cy="1470025"/>
          </a:xfrm>
        </p:spPr>
        <p:txBody>
          <a:bodyPr>
            <a:normAutofit fontScale="90000"/>
          </a:bodyPr>
          <a:lstStyle/>
          <a:p>
            <a:pPr marL="182880" indent="0" fontAlgn="auto">
              <a:spcAft>
                <a:spcPts val="0"/>
              </a:spcAft>
              <a:buClr>
                <a:schemeClr val="accent6">
                  <a:lumMod val="75000"/>
                </a:schemeClr>
              </a:buClr>
              <a:defRPr/>
            </a:pPr>
            <a:r>
              <a:rPr lang="zh-CN" altLang="en-US" dirty="0" smtClean="0">
                <a:ln>
                  <a:solidFill>
                    <a:srgbClr val="002060"/>
                  </a:solidFill>
                </a:ln>
                <a:solidFill>
                  <a:schemeClr val="accent2">
                    <a:lumMod val="75000"/>
                  </a:schemeClr>
                </a:solidFill>
                <a:latin typeface="汉仪综艺体简" panose="02010609000101010101" pitchFamily="49" charset="-122"/>
                <a:ea typeface="汉仪综艺体简" panose="02010609000101010101" pitchFamily="49" charset="-122"/>
              </a:rPr>
              <a:t>国际化背景下图书馆</a:t>
            </a:r>
            <a:r>
              <a:rPr lang="en-US" altLang="zh-CN" dirty="0" smtClean="0">
                <a:ln>
                  <a:solidFill>
                    <a:srgbClr val="002060"/>
                  </a:solidFill>
                </a:ln>
                <a:solidFill>
                  <a:schemeClr val="accent2">
                    <a:lumMod val="75000"/>
                  </a:schemeClr>
                </a:solidFill>
                <a:latin typeface="汉仪综艺体简" panose="02010609000101010101" pitchFamily="49" charset="-122"/>
                <a:ea typeface="汉仪综艺体简" panose="02010609000101010101" pitchFamily="49" charset="-122"/>
              </a:rPr>
              <a:t/>
            </a:r>
            <a:br>
              <a:rPr lang="en-US" altLang="zh-CN" dirty="0" smtClean="0">
                <a:ln>
                  <a:solidFill>
                    <a:srgbClr val="002060"/>
                  </a:solidFill>
                </a:ln>
                <a:solidFill>
                  <a:schemeClr val="accent2">
                    <a:lumMod val="75000"/>
                  </a:schemeClr>
                </a:solidFill>
                <a:latin typeface="汉仪综艺体简" panose="02010609000101010101" pitchFamily="49" charset="-122"/>
                <a:ea typeface="汉仪综艺体简" panose="02010609000101010101" pitchFamily="49" charset="-122"/>
              </a:rPr>
            </a:br>
            <a:r>
              <a:rPr lang="zh-CN" altLang="en-US" dirty="0" smtClean="0">
                <a:ln>
                  <a:solidFill>
                    <a:srgbClr val="002060"/>
                  </a:solidFill>
                </a:ln>
                <a:solidFill>
                  <a:schemeClr val="accent2">
                    <a:lumMod val="75000"/>
                  </a:schemeClr>
                </a:solidFill>
                <a:latin typeface="汉仪综艺体简" panose="02010609000101010101" pitchFamily="49" charset="-122"/>
                <a:ea typeface="汉仪综艺体简" panose="02010609000101010101" pitchFamily="49" charset="-122"/>
              </a:rPr>
              <a:t>的角色定位与实践</a:t>
            </a:r>
            <a:endParaRPr lang="zh-CN" altLang="en-US" dirty="0">
              <a:ln>
                <a:solidFill>
                  <a:srgbClr val="002060"/>
                </a:solidFill>
              </a:ln>
              <a:solidFill>
                <a:schemeClr val="accent2">
                  <a:lumMod val="75000"/>
                </a:schemeClr>
              </a:solidFill>
              <a:latin typeface="汉仪综艺体简" panose="02010609000101010101" pitchFamily="49" charset="-122"/>
              <a:ea typeface="汉仪综艺体简" panose="02010609000101010101" pitchFamily="49" charset="-122"/>
            </a:endParaRPr>
          </a:p>
        </p:txBody>
      </p:sp>
      <p:pic>
        <p:nvPicPr>
          <p:cNvPr id="5124"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3447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125" name="组合 15"/>
          <p:cNvGrpSpPr>
            <a:grpSpLocks/>
          </p:cNvGrpSpPr>
          <p:nvPr/>
        </p:nvGrpSpPr>
        <p:grpSpPr bwMode="auto">
          <a:xfrm>
            <a:off x="5003800" y="1844675"/>
            <a:ext cx="4140200" cy="4048125"/>
            <a:chOff x="5443095" y="998836"/>
            <a:chExt cx="3601773" cy="3654300"/>
          </a:xfrm>
        </p:grpSpPr>
        <p:grpSp>
          <p:nvGrpSpPr>
            <p:cNvPr id="5126" name="组合 6"/>
            <p:cNvGrpSpPr>
              <a:grpSpLocks/>
            </p:cNvGrpSpPr>
            <p:nvPr/>
          </p:nvGrpSpPr>
          <p:grpSpPr bwMode="auto">
            <a:xfrm>
              <a:off x="6483186" y="998836"/>
              <a:ext cx="2561682" cy="3062291"/>
              <a:chOff x="-3646881" y="-346841"/>
              <a:chExt cx="7067810" cy="8139529"/>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9746" t="16" r="22750" b="8588"/>
              <a:stretch/>
            </p:blipFill>
            <p:spPr>
              <a:xfrm>
                <a:off x="-363385" y="-346841"/>
                <a:ext cx="3784314" cy="3415803"/>
              </a:xfrm>
              <a:prstGeom prst="hexagon">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xmlns="" val="0"/>
                  </a:ext>
                </a:extLst>
              </a:blip>
              <a:srcRect l="19068" t="481" r="10279" b="8782"/>
              <a:stretch/>
            </p:blipFill>
            <p:spPr>
              <a:xfrm>
                <a:off x="-422795" y="3068959"/>
                <a:ext cx="3827495" cy="3470541"/>
              </a:xfrm>
              <a:prstGeom prst="hexagon">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xmlns="" val="0"/>
                  </a:ext>
                </a:extLst>
              </a:blip>
              <a:srcRect r="14750"/>
              <a:stretch/>
            </p:blipFill>
            <p:spPr>
              <a:xfrm>
                <a:off x="-3500613" y="4728210"/>
                <a:ext cx="3918715" cy="3064478"/>
              </a:xfrm>
              <a:prstGeom prst="hexagon">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xmlns="" val="0"/>
                  </a:ext>
                </a:extLst>
              </a:blip>
              <a:srcRect l="5028" r="13474"/>
              <a:stretch/>
            </p:blipFill>
            <p:spPr>
              <a:xfrm>
                <a:off x="-3646881" y="1361059"/>
                <a:ext cx="4145369" cy="3380749"/>
              </a:xfrm>
              <a:prstGeom prst="hexagon">
                <a:avLst/>
              </a:prstGeom>
            </p:spPr>
          </p:pic>
        </p:grpSp>
        <p:pic>
          <p:nvPicPr>
            <p:cNvPr id="13" name="图片 12"/>
            <p:cNvPicPr>
              <a:picLocks noChangeAspect="1"/>
            </p:cNvPicPr>
            <p:nvPr/>
          </p:nvPicPr>
          <p:blipFill rotWithShape="1">
            <a:blip r:embed="rId7" cstate="print">
              <a:extLst>
                <a:ext uri="{28A0092B-C50C-407E-A947-70E740481C1C}">
                  <a14:useLocalDpi xmlns:a14="http://schemas.microsoft.com/office/drawing/2010/main" xmlns="" val="0"/>
                </a:ext>
              </a:extLst>
            </a:blip>
            <a:srcRect l="18636" r="9697" b="11250"/>
            <a:stretch/>
          </p:blipFill>
          <p:spPr>
            <a:xfrm>
              <a:off x="5443095" y="2283945"/>
              <a:ext cx="1427731" cy="1242204"/>
            </a:xfrm>
            <a:prstGeom prst="hexagon">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xmlns="" val="0"/>
                </a:ext>
              </a:extLst>
            </a:blip>
            <a:srcRect l="7147" r="14294"/>
            <a:stretch/>
          </p:blipFill>
          <p:spPr>
            <a:xfrm>
              <a:off x="7668344" y="3489971"/>
              <a:ext cx="1370642" cy="1163165"/>
            </a:xfrm>
            <a:prstGeom prst="hexagon">
              <a:avLst/>
            </a:prstGeom>
          </p:spPr>
        </p:pic>
      </p:grpSp>
      <p:sp>
        <p:nvSpPr>
          <p:cNvPr id="15" name="TextBox 14"/>
          <p:cNvSpPr txBox="1"/>
          <p:nvPr/>
        </p:nvSpPr>
        <p:spPr>
          <a:xfrm>
            <a:off x="2000232" y="3857628"/>
            <a:ext cx="2928958" cy="646331"/>
          </a:xfrm>
          <a:prstGeom prst="rect">
            <a:avLst/>
          </a:prstGeom>
          <a:noFill/>
        </p:spPr>
        <p:txBody>
          <a:bodyPr wrap="square" rtlCol="0">
            <a:spAutoFit/>
          </a:bodyPr>
          <a:lstStyle/>
          <a:p>
            <a:r>
              <a:rPr lang="zh-CN" altLang="en-US" sz="3600" dirty="0" smtClean="0">
                <a:latin typeface="楷体" pitchFamily="49" charset="-122"/>
                <a:ea typeface="楷体" pitchFamily="49" charset="-122"/>
              </a:rPr>
              <a:t>卢章平</a:t>
            </a:r>
            <a:endParaRPr lang="zh-CN" altLang="en-US" sz="3600" dirty="0">
              <a:latin typeface="楷体" pitchFamily="49" charset="-122"/>
              <a:ea typeface="楷体" pitchFamily="49" charset="-122"/>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57200" y="1052513"/>
            <a:ext cx="8291513" cy="5272087"/>
          </a:xfrm>
        </p:spPr>
        <p:txBody>
          <a:bodyPr rtlCol="0">
            <a:normAutofit/>
          </a:bodyPr>
          <a:lstStyle/>
          <a:p>
            <a:pPr marL="0" fontAlgn="auto">
              <a:lnSpc>
                <a:spcPct val="150000"/>
              </a:lnSpc>
              <a:buClr>
                <a:schemeClr val="accent6">
                  <a:lumMod val="75000"/>
                </a:schemeClr>
              </a:buClr>
              <a:defRPr/>
            </a:pPr>
            <a:r>
              <a:rPr lang="en-US" altLang="zh-CN" sz="2800" b="1" dirty="0" smtClean="0">
                <a:solidFill>
                  <a:schemeClr val="tx1">
                    <a:lumMod val="75000"/>
                    <a:lumOff val="25000"/>
                  </a:schemeClr>
                </a:solidFill>
                <a:latin typeface="+mn-ea"/>
              </a:rPr>
              <a:t>1.</a:t>
            </a:r>
            <a:r>
              <a:rPr lang="zh-CN" altLang="en-US" sz="2800" b="1" dirty="0" smtClean="0">
                <a:solidFill>
                  <a:schemeClr val="tx1">
                    <a:lumMod val="75000"/>
                    <a:lumOff val="25000"/>
                  </a:schemeClr>
                </a:solidFill>
                <a:latin typeface="+mn-ea"/>
              </a:rPr>
              <a:t>世界</a:t>
            </a:r>
            <a:r>
              <a:rPr lang="zh-CN" altLang="en-US" sz="2800" b="1" dirty="0">
                <a:solidFill>
                  <a:schemeClr val="tx1">
                    <a:lumMod val="75000"/>
                    <a:lumOff val="25000"/>
                  </a:schemeClr>
                </a:solidFill>
                <a:latin typeface="+mn-ea"/>
              </a:rPr>
              <a:t>一些</a:t>
            </a:r>
            <a:r>
              <a:rPr lang="zh-CN" altLang="en-US" sz="2800" b="1" dirty="0" smtClean="0">
                <a:solidFill>
                  <a:schemeClr val="tx1">
                    <a:lumMod val="75000"/>
                    <a:lumOff val="25000"/>
                  </a:schemeClr>
                </a:solidFill>
                <a:latin typeface="+mn-ea"/>
              </a:rPr>
              <a:t>典型的高校国际</a:t>
            </a:r>
            <a:r>
              <a:rPr lang="zh-CN" altLang="en-US" sz="2800" b="1" dirty="0">
                <a:solidFill>
                  <a:schemeClr val="tx1">
                    <a:lumMod val="75000"/>
                    <a:lumOff val="25000"/>
                  </a:schemeClr>
                </a:solidFill>
                <a:latin typeface="+mn-ea"/>
              </a:rPr>
              <a:t>合作</a:t>
            </a:r>
            <a:r>
              <a:rPr lang="zh-CN" altLang="en-US" sz="2800" b="1" dirty="0" smtClean="0">
                <a:solidFill>
                  <a:schemeClr val="tx1">
                    <a:lumMod val="75000"/>
                    <a:lumOff val="25000"/>
                  </a:schemeClr>
                </a:solidFill>
                <a:latin typeface="+mn-ea"/>
              </a:rPr>
              <a:t>模式</a:t>
            </a:r>
            <a:endParaRPr lang="en-US" altLang="zh-CN" sz="2800" b="1" dirty="0" smtClean="0">
              <a:solidFill>
                <a:schemeClr val="tx1">
                  <a:lumMod val="75000"/>
                  <a:lumOff val="25000"/>
                </a:schemeClr>
              </a:solidFill>
              <a:latin typeface="+mn-ea"/>
            </a:endParaRPr>
          </a:p>
          <a:p>
            <a:pPr marL="0" fontAlgn="auto">
              <a:lnSpc>
                <a:spcPct val="150000"/>
              </a:lnSpc>
              <a:buClr>
                <a:schemeClr val="accent6">
                  <a:lumMod val="75000"/>
                </a:schemeClr>
              </a:buClr>
              <a:defRPr/>
            </a:pPr>
            <a:endParaRPr lang="en-US" altLang="zh-CN" sz="2800" dirty="0" smtClean="0">
              <a:solidFill>
                <a:schemeClr val="tx1">
                  <a:lumMod val="75000"/>
                  <a:lumOff val="25000"/>
                </a:schemeClr>
              </a:solidFill>
              <a:latin typeface="+mn-ea"/>
            </a:endParaRPr>
          </a:p>
          <a:p>
            <a:pPr marL="0" fontAlgn="auto">
              <a:lnSpc>
                <a:spcPct val="150000"/>
              </a:lnSpc>
              <a:buClr>
                <a:schemeClr val="accent6">
                  <a:lumMod val="75000"/>
                </a:schemeClr>
              </a:buClr>
              <a:defRPr/>
            </a:pPr>
            <a:endParaRPr lang="en-US" altLang="zh-CN" sz="2800" dirty="0" smtClean="0">
              <a:solidFill>
                <a:schemeClr val="tx1">
                  <a:lumMod val="75000"/>
                  <a:lumOff val="25000"/>
                </a:schemeClr>
              </a:solidFill>
              <a:latin typeface="+mn-ea"/>
            </a:endParaRPr>
          </a:p>
        </p:txBody>
      </p:sp>
      <p:pic>
        <p:nvPicPr>
          <p:cNvPr id="14339" name="图片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113" y="2060575"/>
            <a:ext cx="7366000" cy="404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49263" y="882650"/>
            <a:ext cx="8291512" cy="5210175"/>
          </a:xfrm>
        </p:spPr>
        <p:txBody>
          <a:bodyPr rtlCol="0">
            <a:normAutofit/>
          </a:bodyPr>
          <a:lstStyle/>
          <a:p>
            <a:pPr marL="0" fontAlgn="auto">
              <a:lnSpc>
                <a:spcPct val="150000"/>
              </a:lnSpc>
              <a:buClr>
                <a:schemeClr val="accent6">
                  <a:lumMod val="75000"/>
                </a:schemeClr>
              </a:buClr>
              <a:defRPr/>
            </a:pPr>
            <a:r>
              <a:rPr lang="en-US" altLang="zh-CN" sz="2800" b="1" dirty="0" smtClean="0">
                <a:solidFill>
                  <a:schemeClr val="tx1">
                    <a:lumMod val="75000"/>
                    <a:lumOff val="25000"/>
                  </a:schemeClr>
                </a:solidFill>
                <a:latin typeface="+mn-ea"/>
              </a:rPr>
              <a:t>2.</a:t>
            </a:r>
            <a:r>
              <a:rPr lang="zh-CN" altLang="en-US" sz="2800" b="1" dirty="0" smtClean="0">
                <a:solidFill>
                  <a:schemeClr val="tx1">
                    <a:lumMod val="75000"/>
                    <a:lumOff val="25000"/>
                  </a:schemeClr>
                </a:solidFill>
                <a:latin typeface="+mn-ea"/>
              </a:rPr>
              <a:t>国内高校的国际</a:t>
            </a:r>
            <a:r>
              <a:rPr lang="zh-CN" altLang="en-US" sz="2800" b="1" dirty="0">
                <a:solidFill>
                  <a:schemeClr val="tx1">
                    <a:lumMod val="75000"/>
                    <a:lumOff val="25000"/>
                  </a:schemeClr>
                </a:solidFill>
                <a:latin typeface="+mn-ea"/>
              </a:rPr>
              <a:t>合作</a:t>
            </a:r>
            <a:r>
              <a:rPr lang="zh-CN" altLang="en-US" sz="2800" b="1" dirty="0" smtClean="0">
                <a:solidFill>
                  <a:schemeClr val="tx1">
                    <a:lumMod val="75000"/>
                    <a:lumOff val="25000"/>
                  </a:schemeClr>
                </a:solidFill>
                <a:latin typeface="+mn-ea"/>
              </a:rPr>
              <a:t>模式</a:t>
            </a:r>
            <a:endParaRPr lang="en-US" altLang="zh-CN" sz="2800" b="1" dirty="0" smtClean="0">
              <a:solidFill>
                <a:schemeClr val="tx1">
                  <a:lumMod val="75000"/>
                  <a:lumOff val="25000"/>
                </a:schemeClr>
              </a:solidFill>
              <a:latin typeface="+mn-ea"/>
            </a:endParaRPr>
          </a:p>
          <a:p>
            <a:pPr marL="0" fontAlgn="auto">
              <a:lnSpc>
                <a:spcPct val="150000"/>
              </a:lnSpc>
              <a:buClr>
                <a:schemeClr val="accent6">
                  <a:lumMod val="75000"/>
                </a:schemeClr>
              </a:buClr>
              <a:defRPr/>
            </a:pPr>
            <a:endParaRPr lang="en-US" altLang="zh-CN" sz="2800" dirty="0" smtClean="0">
              <a:solidFill>
                <a:schemeClr val="tx1">
                  <a:lumMod val="75000"/>
                  <a:lumOff val="25000"/>
                </a:schemeClr>
              </a:solidFill>
              <a:latin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4345" y="2132856"/>
            <a:ext cx="8738145" cy="373388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4213" y="1125538"/>
            <a:ext cx="8289925" cy="4705350"/>
          </a:xfrm>
        </p:spPr>
        <p:txBody>
          <a:bodyPr rtlCol="0">
            <a:normAutofit/>
          </a:bodyPr>
          <a:lstStyle/>
          <a:p>
            <a:pPr marL="45720" fontAlgn="auto">
              <a:buClr>
                <a:schemeClr val="accent6">
                  <a:lumMod val="75000"/>
                </a:schemeClr>
              </a:buClr>
              <a:defRPr/>
            </a:pPr>
            <a:r>
              <a:rPr lang="en-US" altLang="zh-CN" sz="2800" b="1" dirty="0">
                <a:solidFill>
                  <a:schemeClr val="tx1">
                    <a:lumMod val="75000"/>
                    <a:lumOff val="25000"/>
                  </a:schemeClr>
                </a:solidFill>
                <a:latin typeface="+mn-ea"/>
              </a:rPr>
              <a:t>3.</a:t>
            </a:r>
            <a:r>
              <a:rPr lang="zh-CN" altLang="zh-CN" sz="2800" b="1" dirty="0">
                <a:solidFill>
                  <a:schemeClr val="tx1">
                    <a:lumMod val="75000"/>
                    <a:lumOff val="25000"/>
                  </a:schemeClr>
                </a:solidFill>
                <a:latin typeface="+mn-ea"/>
              </a:rPr>
              <a:t>高校国际化发展所带来的机遇和挑战</a:t>
            </a:r>
          </a:p>
          <a:p>
            <a:pPr marL="0" fontAlgn="auto">
              <a:lnSpc>
                <a:spcPct val="150000"/>
              </a:lnSpc>
              <a:buClr>
                <a:schemeClr val="accent6">
                  <a:lumMod val="75000"/>
                </a:schemeClr>
              </a:buClr>
              <a:defRPr/>
            </a:pPr>
            <a:r>
              <a:rPr lang="zh-CN" altLang="en-US" sz="2800" b="1" dirty="0" smtClean="0">
                <a:solidFill>
                  <a:schemeClr val="tx1">
                    <a:lumMod val="75000"/>
                    <a:lumOff val="25000"/>
                  </a:schemeClr>
                </a:solidFill>
                <a:latin typeface="+mn-ea"/>
              </a:rPr>
              <a:t>   机遇：</a:t>
            </a:r>
            <a:endParaRPr lang="en-US" altLang="zh-CN" sz="2800" b="1" dirty="0" smtClean="0">
              <a:solidFill>
                <a:schemeClr val="tx1">
                  <a:lumMod val="75000"/>
                  <a:lumOff val="25000"/>
                </a:schemeClr>
              </a:solidFill>
              <a:latin typeface="+mn-ea"/>
            </a:endParaRPr>
          </a:p>
          <a:p>
            <a:pPr marL="45720" fontAlgn="auto">
              <a:lnSpc>
                <a:spcPct val="200000"/>
              </a:lnSpc>
              <a:buClr>
                <a:schemeClr val="accent6">
                  <a:lumMod val="75000"/>
                </a:schemeClr>
              </a:buClr>
              <a:buFont typeface="Wingdings" panose="05000000000000000000" pitchFamily="2" charset="2"/>
              <a:buChar char="Ø"/>
              <a:defRPr/>
            </a:pPr>
            <a:r>
              <a:rPr lang="zh-CN" altLang="en-US" sz="2400" dirty="0" smtClean="0">
                <a:solidFill>
                  <a:schemeClr val="tx1">
                    <a:lumMod val="75000"/>
                    <a:lumOff val="25000"/>
                  </a:schemeClr>
                </a:solidFill>
                <a:cs typeface="Times New Roman" panose="02020603050405020304" pitchFamily="18" charset="0"/>
              </a:rPr>
              <a:t>（</a:t>
            </a:r>
            <a:r>
              <a:rPr lang="en-US" altLang="zh-CN" sz="2400" dirty="0" smtClean="0">
                <a:solidFill>
                  <a:schemeClr val="tx1">
                    <a:lumMod val="75000"/>
                    <a:lumOff val="25000"/>
                  </a:schemeClr>
                </a:solidFill>
                <a:cs typeface="Times New Roman" panose="02020603050405020304" pitchFamily="18" charset="0"/>
              </a:rPr>
              <a:t>1</a:t>
            </a:r>
            <a:r>
              <a:rPr lang="zh-CN" altLang="en-US" sz="2400" dirty="0" smtClean="0">
                <a:solidFill>
                  <a:schemeClr val="tx1">
                    <a:lumMod val="75000"/>
                    <a:lumOff val="25000"/>
                  </a:schemeClr>
                </a:solidFill>
                <a:cs typeface="Times New Roman" panose="02020603050405020304" pitchFamily="18" charset="0"/>
              </a:rPr>
              <a:t>）引入</a:t>
            </a:r>
            <a:r>
              <a:rPr lang="zh-CN" altLang="en-US" sz="2400" dirty="0">
                <a:solidFill>
                  <a:schemeClr val="tx1">
                    <a:lumMod val="75000"/>
                    <a:lumOff val="25000"/>
                  </a:schemeClr>
                </a:solidFill>
                <a:cs typeface="Times New Roman" panose="02020603050405020304" pitchFamily="18" charset="0"/>
              </a:rPr>
              <a:t>国外教育资源，提高了办学条件和办学</a:t>
            </a:r>
            <a:r>
              <a:rPr lang="zh-CN" altLang="en-US" sz="2400" dirty="0" smtClean="0">
                <a:solidFill>
                  <a:schemeClr val="tx1">
                    <a:lumMod val="75000"/>
                    <a:lumOff val="25000"/>
                  </a:schemeClr>
                </a:solidFill>
                <a:cs typeface="Times New Roman" panose="02020603050405020304" pitchFamily="18" charset="0"/>
              </a:rPr>
              <a:t>层次；</a:t>
            </a:r>
            <a:endParaRPr lang="en-US" altLang="zh-CN" sz="2400" dirty="0" smtClean="0">
              <a:solidFill>
                <a:schemeClr val="tx1">
                  <a:lumMod val="75000"/>
                  <a:lumOff val="25000"/>
                </a:schemeClr>
              </a:solidFill>
              <a:cs typeface="Times New Roman" panose="02020603050405020304" pitchFamily="18" charset="0"/>
            </a:endParaRPr>
          </a:p>
          <a:p>
            <a:pPr marL="45720" fontAlgn="auto">
              <a:lnSpc>
                <a:spcPct val="200000"/>
              </a:lnSpc>
              <a:buClr>
                <a:schemeClr val="accent6">
                  <a:lumMod val="75000"/>
                </a:schemeClr>
              </a:buClr>
              <a:buFont typeface="Wingdings" panose="05000000000000000000" pitchFamily="2" charset="2"/>
              <a:buChar char="Ø"/>
              <a:defRPr/>
            </a:pPr>
            <a:r>
              <a:rPr lang="zh-CN" altLang="zh-CN" sz="2400" dirty="0">
                <a:solidFill>
                  <a:schemeClr val="tx1">
                    <a:lumMod val="75000"/>
                    <a:lumOff val="25000"/>
                  </a:schemeClr>
                </a:solidFill>
                <a:cs typeface="Times New Roman" panose="02020603050405020304" pitchFamily="18" charset="0"/>
              </a:rPr>
              <a:t>（</a:t>
            </a:r>
            <a:r>
              <a:rPr lang="en-US" altLang="zh-CN" sz="2400" dirty="0">
                <a:solidFill>
                  <a:schemeClr val="tx1">
                    <a:lumMod val="75000"/>
                    <a:lumOff val="25000"/>
                  </a:schemeClr>
                </a:solidFill>
                <a:cs typeface="Times New Roman" panose="02020603050405020304" pitchFamily="18" charset="0"/>
              </a:rPr>
              <a:t>2</a:t>
            </a:r>
            <a:r>
              <a:rPr lang="zh-CN" altLang="zh-CN" sz="2400" dirty="0">
                <a:solidFill>
                  <a:schemeClr val="tx1">
                    <a:lumMod val="75000"/>
                    <a:lumOff val="25000"/>
                  </a:schemeClr>
                </a:solidFill>
                <a:cs typeface="Times New Roman" panose="02020603050405020304" pitchFamily="18" charset="0"/>
              </a:rPr>
              <a:t>）吸收国际化的办学理念和管理</a:t>
            </a:r>
            <a:r>
              <a:rPr lang="zh-CN" altLang="zh-CN" sz="2400" dirty="0" smtClean="0">
                <a:solidFill>
                  <a:schemeClr val="tx1">
                    <a:lumMod val="75000"/>
                    <a:lumOff val="25000"/>
                  </a:schemeClr>
                </a:solidFill>
                <a:cs typeface="Times New Roman" panose="02020603050405020304" pitchFamily="18" charset="0"/>
              </a:rPr>
              <a:t>模式</a:t>
            </a:r>
            <a:r>
              <a:rPr lang="zh-CN" altLang="en-US" sz="2400" dirty="0" smtClean="0">
                <a:solidFill>
                  <a:schemeClr val="tx1">
                    <a:lumMod val="75000"/>
                    <a:lumOff val="25000"/>
                  </a:schemeClr>
                </a:solidFill>
                <a:cs typeface="Times New Roman" panose="02020603050405020304" pitchFamily="18" charset="0"/>
              </a:rPr>
              <a:t>；</a:t>
            </a:r>
            <a:endParaRPr lang="zh-CN" altLang="zh-CN" sz="2400" dirty="0">
              <a:solidFill>
                <a:schemeClr val="tx1">
                  <a:lumMod val="75000"/>
                  <a:lumOff val="25000"/>
                </a:schemeClr>
              </a:solidFill>
              <a:cs typeface="Times New Roman" panose="02020603050405020304" pitchFamily="18" charset="0"/>
            </a:endParaRPr>
          </a:p>
          <a:p>
            <a:pPr marL="45720" fontAlgn="auto">
              <a:lnSpc>
                <a:spcPct val="200000"/>
              </a:lnSpc>
              <a:buClr>
                <a:schemeClr val="accent6">
                  <a:lumMod val="75000"/>
                </a:schemeClr>
              </a:buClr>
              <a:buFont typeface="Wingdings" panose="05000000000000000000" pitchFamily="2" charset="2"/>
              <a:buChar char="Ø"/>
              <a:defRPr/>
            </a:pPr>
            <a:r>
              <a:rPr lang="zh-CN" altLang="zh-CN" sz="2400" dirty="0">
                <a:solidFill>
                  <a:schemeClr val="tx1">
                    <a:lumMod val="75000"/>
                    <a:lumOff val="25000"/>
                  </a:schemeClr>
                </a:solidFill>
                <a:cs typeface="Times New Roman" panose="02020603050405020304" pitchFamily="18" charset="0"/>
              </a:rPr>
              <a:t>（</a:t>
            </a:r>
            <a:r>
              <a:rPr lang="en-US" altLang="zh-CN" sz="2400" dirty="0">
                <a:solidFill>
                  <a:schemeClr val="tx1">
                    <a:lumMod val="75000"/>
                    <a:lumOff val="25000"/>
                  </a:schemeClr>
                </a:solidFill>
                <a:cs typeface="Times New Roman" panose="02020603050405020304" pitchFamily="18" charset="0"/>
              </a:rPr>
              <a:t>3</a:t>
            </a:r>
            <a:r>
              <a:rPr lang="zh-CN" altLang="zh-CN" sz="2400" dirty="0">
                <a:solidFill>
                  <a:schemeClr val="tx1">
                    <a:lumMod val="75000"/>
                    <a:lumOff val="25000"/>
                  </a:schemeClr>
                </a:solidFill>
                <a:cs typeface="Times New Roman" panose="02020603050405020304" pitchFamily="18" charset="0"/>
              </a:rPr>
              <a:t>）扩大中国高等教育的国际</a:t>
            </a:r>
            <a:r>
              <a:rPr lang="zh-CN" altLang="zh-CN" sz="2400" dirty="0" smtClean="0">
                <a:solidFill>
                  <a:schemeClr val="tx1">
                    <a:lumMod val="75000"/>
                    <a:lumOff val="25000"/>
                  </a:schemeClr>
                </a:solidFill>
                <a:cs typeface="Times New Roman" panose="02020603050405020304" pitchFamily="18" charset="0"/>
              </a:rPr>
              <a:t>影响</a:t>
            </a:r>
            <a:r>
              <a:rPr lang="zh-CN" altLang="en-US" sz="2400" dirty="0" smtClean="0">
                <a:solidFill>
                  <a:schemeClr val="tx1">
                    <a:lumMod val="75000"/>
                    <a:lumOff val="25000"/>
                  </a:schemeClr>
                </a:solidFill>
                <a:cs typeface="Times New Roman" panose="02020603050405020304" pitchFamily="18" charset="0"/>
              </a:rPr>
              <a:t>。</a:t>
            </a:r>
            <a:endParaRPr lang="zh-CN" altLang="zh-CN" sz="2400" dirty="0">
              <a:solidFill>
                <a:schemeClr val="tx1">
                  <a:lumMod val="75000"/>
                  <a:lumOff val="25000"/>
                </a:schemeClr>
              </a:solidFill>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8313" y="1052513"/>
            <a:ext cx="8289925" cy="4921250"/>
          </a:xfrm>
        </p:spPr>
        <p:txBody>
          <a:bodyPr rtlCol="0">
            <a:normAutofit fontScale="85000" lnSpcReduction="10000"/>
          </a:bodyPr>
          <a:lstStyle/>
          <a:p>
            <a:pPr marL="45720" fontAlgn="auto">
              <a:buClr>
                <a:schemeClr val="accent6">
                  <a:lumMod val="75000"/>
                </a:schemeClr>
              </a:buClr>
              <a:defRPr/>
            </a:pPr>
            <a:r>
              <a:rPr lang="zh-CN" altLang="en-US" sz="2800" b="1" dirty="0" smtClean="0">
                <a:solidFill>
                  <a:schemeClr val="tx1">
                    <a:lumMod val="75000"/>
                    <a:lumOff val="25000"/>
                  </a:schemeClr>
                </a:solidFill>
                <a:latin typeface="+mn-ea"/>
              </a:rPr>
              <a:t>挑战：</a:t>
            </a:r>
            <a:endParaRPr lang="en-US" altLang="zh-CN" sz="2800" b="1" dirty="0" smtClean="0">
              <a:solidFill>
                <a:schemeClr val="tx1">
                  <a:lumMod val="75000"/>
                  <a:lumOff val="25000"/>
                </a:schemeClr>
              </a:solidFill>
              <a:latin typeface="+mn-ea"/>
            </a:endParaRPr>
          </a:p>
          <a:p>
            <a:pPr marL="45720" fontAlgn="auto">
              <a:lnSpc>
                <a:spcPct val="200000"/>
              </a:lnSpc>
              <a:buClr>
                <a:schemeClr val="accent6">
                  <a:lumMod val="75000"/>
                </a:schemeClr>
              </a:buClr>
              <a:buFont typeface="Wingdings" panose="05000000000000000000" pitchFamily="2" charset="2"/>
              <a:buChar char="Ø"/>
              <a:defRPr/>
            </a:pPr>
            <a:r>
              <a:rPr lang="zh-CN" altLang="en-US" sz="2400" dirty="0" smtClean="0">
                <a:solidFill>
                  <a:schemeClr val="tx1">
                    <a:lumMod val="75000"/>
                    <a:lumOff val="25000"/>
                  </a:schemeClr>
                </a:solidFill>
                <a:cs typeface="Times New Roman" panose="02020603050405020304" pitchFamily="18" charset="0"/>
              </a:rPr>
              <a:t>（</a:t>
            </a:r>
            <a:r>
              <a:rPr lang="en-US" altLang="zh-CN" sz="2400" dirty="0" smtClean="0">
                <a:solidFill>
                  <a:schemeClr val="tx1">
                    <a:lumMod val="75000"/>
                    <a:lumOff val="25000"/>
                  </a:schemeClr>
                </a:solidFill>
                <a:cs typeface="Times New Roman" panose="02020603050405020304" pitchFamily="18" charset="0"/>
              </a:rPr>
              <a:t>1</a:t>
            </a:r>
            <a:r>
              <a:rPr lang="zh-CN" altLang="en-US" sz="2400" dirty="0" smtClean="0">
                <a:solidFill>
                  <a:schemeClr val="tx1">
                    <a:lumMod val="75000"/>
                    <a:lumOff val="25000"/>
                  </a:schemeClr>
                </a:solidFill>
                <a:cs typeface="Times New Roman" panose="02020603050405020304" pitchFamily="18" charset="0"/>
              </a:rPr>
              <a:t>）</a:t>
            </a:r>
            <a:r>
              <a:rPr lang="zh-CN" altLang="en-US" sz="2400" dirty="0">
                <a:solidFill>
                  <a:schemeClr val="tx1">
                    <a:lumMod val="75000"/>
                    <a:lumOff val="25000"/>
                  </a:schemeClr>
                </a:solidFill>
                <a:cs typeface="Times New Roman" panose="02020603050405020304" pitchFamily="18" charset="0"/>
              </a:rPr>
              <a:t>国际化</a:t>
            </a:r>
            <a:r>
              <a:rPr lang="zh-CN" altLang="en-US" sz="2400" dirty="0" smtClean="0">
                <a:solidFill>
                  <a:schemeClr val="tx1">
                    <a:lumMod val="75000"/>
                    <a:lumOff val="25000"/>
                  </a:schemeClr>
                </a:solidFill>
                <a:cs typeface="Times New Roman" panose="02020603050405020304" pitchFamily="18" charset="0"/>
              </a:rPr>
              <a:t>教师</a:t>
            </a:r>
            <a:r>
              <a:rPr lang="zh-CN" altLang="en-US" sz="2400" dirty="0">
                <a:solidFill>
                  <a:schemeClr val="tx1">
                    <a:lumMod val="75000"/>
                    <a:lumOff val="25000"/>
                  </a:schemeClr>
                </a:solidFill>
                <a:cs typeface="Times New Roman" panose="02020603050405020304" pitchFamily="18" charset="0"/>
              </a:rPr>
              <a:t>队伍的培养（激励本土教师“走出去”和吸引外籍教师“走进来”）；</a:t>
            </a:r>
            <a:endParaRPr lang="en-US" altLang="zh-CN" sz="2400" dirty="0" smtClean="0">
              <a:solidFill>
                <a:schemeClr val="tx1">
                  <a:lumMod val="75000"/>
                  <a:lumOff val="25000"/>
                </a:schemeClr>
              </a:solidFill>
              <a:cs typeface="Times New Roman" panose="02020603050405020304" pitchFamily="18" charset="0"/>
            </a:endParaRPr>
          </a:p>
          <a:p>
            <a:pPr marL="45720" fontAlgn="auto">
              <a:lnSpc>
                <a:spcPct val="200000"/>
              </a:lnSpc>
              <a:buClr>
                <a:schemeClr val="accent6">
                  <a:lumMod val="75000"/>
                </a:schemeClr>
              </a:buClr>
              <a:buFont typeface="Wingdings" panose="05000000000000000000" pitchFamily="2" charset="2"/>
              <a:buChar char="Ø"/>
              <a:defRPr/>
            </a:pPr>
            <a:r>
              <a:rPr lang="zh-CN" altLang="en-US" sz="2400" dirty="0" smtClean="0">
                <a:solidFill>
                  <a:schemeClr val="tx1">
                    <a:lumMod val="75000"/>
                    <a:lumOff val="25000"/>
                  </a:schemeClr>
                </a:solidFill>
                <a:cs typeface="Times New Roman" panose="02020603050405020304" pitchFamily="18" charset="0"/>
              </a:rPr>
              <a:t>（</a:t>
            </a:r>
            <a:r>
              <a:rPr lang="en-US" altLang="zh-CN" sz="2400" dirty="0" smtClean="0">
                <a:solidFill>
                  <a:schemeClr val="tx1">
                    <a:lumMod val="75000"/>
                    <a:lumOff val="25000"/>
                  </a:schemeClr>
                </a:solidFill>
                <a:cs typeface="Times New Roman" panose="02020603050405020304" pitchFamily="18" charset="0"/>
              </a:rPr>
              <a:t>2</a:t>
            </a:r>
            <a:r>
              <a:rPr lang="zh-CN" altLang="en-US" sz="2400" dirty="0" smtClean="0">
                <a:solidFill>
                  <a:schemeClr val="tx1">
                    <a:lumMod val="75000"/>
                    <a:lumOff val="25000"/>
                  </a:schemeClr>
                </a:solidFill>
                <a:cs typeface="Times New Roman" panose="02020603050405020304" pitchFamily="18" charset="0"/>
              </a:rPr>
              <a:t>）</a:t>
            </a:r>
            <a:r>
              <a:rPr lang="zh-CN" altLang="en-US" sz="2400" dirty="0">
                <a:solidFill>
                  <a:schemeClr val="tx1">
                    <a:lumMod val="75000"/>
                    <a:lumOff val="25000"/>
                  </a:schemeClr>
                </a:solidFill>
                <a:cs typeface="Times New Roman" panose="02020603050405020304" pitchFamily="18" charset="0"/>
              </a:rPr>
              <a:t>国际化</a:t>
            </a:r>
            <a:r>
              <a:rPr lang="zh-CN" altLang="en-US" sz="2400" dirty="0" smtClean="0">
                <a:solidFill>
                  <a:schemeClr val="tx1">
                    <a:lumMod val="75000"/>
                    <a:lumOff val="25000"/>
                  </a:schemeClr>
                </a:solidFill>
                <a:cs typeface="Times New Roman" panose="02020603050405020304" pitchFamily="18" charset="0"/>
              </a:rPr>
              <a:t>知识资源的保证（国际资源的引进和国内资源的输出）；</a:t>
            </a:r>
            <a:endParaRPr lang="en-US" altLang="zh-CN" sz="2400" dirty="0" smtClean="0">
              <a:solidFill>
                <a:schemeClr val="tx1">
                  <a:lumMod val="75000"/>
                  <a:lumOff val="25000"/>
                </a:schemeClr>
              </a:solidFill>
              <a:cs typeface="Times New Roman" panose="02020603050405020304" pitchFamily="18" charset="0"/>
            </a:endParaRPr>
          </a:p>
          <a:p>
            <a:pPr marL="45720" fontAlgn="auto">
              <a:lnSpc>
                <a:spcPct val="200000"/>
              </a:lnSpc>
              <a:buClr>
                <a:schemeClr val="accent6">
                  <a:lumMod val="75000"/>
                </a:schemeClr>
              </a:buClr>
              <a:buFont typeface="Wingdings" panose="05000000000000000000" pitchFamily="2" charset="2"/>
              <a:buChar char="Ø"/>
              <a:defRPr/>
            </a:pPr>
            <a:r>
              <a:rPr lang="zh-CN" altLang="zh-CN" sz="2400" dirty="0" smtClean="0">
                <a:solidFill>
                  <a:schemeClr val="tx1">
                    <a:lumMod val="75000"/>
                    <a:lumOff val="25000"/>
                  </a:schemeClr>
                </a:solidFill>
                <a:cs typeface="Times New Roman" panose="02020603050405020304" pitchFamily="18" charset="0"/>
              </a:rPr>
              <a:t>（</a:t>
            </a:r>
            <a:r>
              <a:rPr lang="en-US" altLang="zh-CN" sz="2400" dirty="0" smtClean="0">
                <a:solidFill>
                  <a:schemeClr val="tx1">
                    <a:lumMod val="75000"/>
                    <a:lumOff val="25000"/>
                  </a:schemeClr>
                </a:solidFill>
                <a:cs typeface="Times New Roman" panose="02020603050405020304" pitchFamily="18" charset="0"/>
              </a:rPr>
              <a:t>3</a:t>
            </a:r>
            <a:r>
              <a:rPr lang="zh-CN" altLang="zh-CN" sz="2400" dirty="0" smtClean="0">
                <a:solidFill>
                  <a:schemeClr val="tx1">
                    <a:lumMod val="75000"/>
                    <a:lumOff val="25000"/>
                  </a:schemeClr>
                </a:solidFill>
                <a:cs typeface="Times New Roman" panose="02020603050405020304" pitchFamily="18" charset="0"/>
              </a:rPr>
              <a:t>）</a:t>
            </a:r>
            <a:r>
              <a:rPr lang="zh-CN" altLang="en-US" sz="2400" dirty="0" smtClean="0">
                <a:solidFill>
                  <a:schemeClr val="tx1">
                    <a:lumMod val="75000"/>
                    <a:lumOff val="25000"/>
                  </a:schemeClr>
                </a:solidFill>
                <a:cs typeface="Times New Roman" panose="02020603050405020304" pitchFamily="18" charset="0"/>
              </a:rPr>
              <a:t>特色学科的创新和突破（有效进行学科规划，发挥学科优势，完成国际化资源的优先配置）；</a:t>
            </a:r>
            <a:endParaRPr lang="zh-CN" altLang="zh-CN" sz="2400" dirty="0">
              <a:solidFill>
                <a:schemeClr val="tx1">
                  <a:lumMod val="75000"/>
                  <a:lumOff val="25000"/>
                </a:schemeClr>
              </a:solidFill>
              <a:cs typeface="Times New Roman" panose="02020603050405020304" pitchFamily="18" charset="0"/>
            </a:endParaRPr>
          </a:p>
          <a:p>
            <a:pPr marL="45720" fontAlgn="auto">
              <a:lnSpc>
                <a:spcPct val="200000"/>
              </a:lnSpc>
              <a:buClr>
                <a:schemeClr val="accent6">
                  <a:lumMod val="75000"/>
                </a:schemeClr>
              </a:buClr>
              <a:buFont typeface="Wingdings" panose="05000000000000000000" pitchFamily="2" charset="2"/>
              <a:buChar char="Ø"/>
              <a:defRPr/>
            </a:pPr>
            <a:r>
              <a:rPr lang="zh-CN" altLang="zh-CN" sz="2400" dirty="0" smtClean="0">
                <a:solidFill>
                  <a:schemeClr val="tx1">
                    <a:lumMod val="75000"/>
                    <a:lumOff val="25000"/>
                  </a:schemeClr>
                </a:solidFill>
                <a:cs typeface="Times New Roman" panose="02020603050405020304" pitchFamily="18" charset="0"/>
              </a:rPr>
              <a:t>（</a:t>
            </a:r>
            <a:r>
              <a:rPr lang="en-US" altLang="zh-CN" sz="2400" dirty="0" smtClean="0">
                <a:solidFill>
                  <a:schemeClr val="tx1">
                    <a:lumMod val="75000"/>
                    <a:lumOff val="25000"/>
                  </a:schemeClr>
                </a:solidFill>
                <a:cs typeface="Times New Roman" panose="02020603050405020304" pitchFamily="18" charset="0"/>
              </a:rPr>
              <a:t>4</a:t>
            </a:r>
            <a:r>
              <a:rPr lang="zh-CN" altLang="zh-CN" sz="2400" dirty="0" smtClean="0">
                <a:solidFill>
                  <a:schemeClr val="tx1">
                    <a:lumMod val="75000"/>
                    <a:lumOff val="25000"/>
                  </a:schemeClr>
                </a:solidFill>
                <a:cs typeface="Times New Roman" panose="02020603050405020304" pitchFamily="18" charset="0"/>
              </a:rPr>
              <a:t>）</a:t>
            </a:r>
            <a:r>
              <a:rPr lang="zh-CN" altLang="en-US" sz="2400" dirty="0" smtClean="0">
                <a:solidFill>
                  <a:schemeClr val="tx1">
                    <a:lumMod val="75000"/>
                    <a:lumOff val="25000"/>
                  </a:schemeClr>
                </a:solidFill>
                <a:cs typeface="Times New Roman" panose="02020603050405020304" pitchFamily="18" charset="0"/>
              </a:rPr>
              <a:t>知识传播理念</a:t>
            </a:r>
            <a:r>
              <a:rPr lang="zh-CN" altLang="en-US" sz="2400" dirty="0">
                <a:solidFill>
                  <a:schemeClr val="tx1">
                    <a:lumMod val="75000"/>
                    <a:lumOff val="25000"/>
                  </a:schemeClr>
                </a:solidFill>
                <a:cs typeface="Times New Roman" panose="02020603050405020304" pitchFamily="18" charset="0"/>
              </a:rPr>
              <a:t>的改变（打破原有的</a:t>
            </a:r>
            <a:r>
              <a:rPr lang="zh-CN" altLang="en-US" sz="2400" dirty="0" smtClean="0">
                <a:solidFill>
                  <a:schemeClr val="tx1">
                    <a:lumMod val="75000"/>
                    <a:lumOff val="25000"/>
                  </a:schemeClr>
                </a:solidFill>
                <a:cs typeface="Times New Roman" panose="02020603050405020304" pitchFamily="18" charset="0"/>
              </a:rPr>
              <a:t>、固化的知识传播路径，建设网络时代新媒体形式下的知识传播路径）</a:t>
            </a:r>
            <a:r>
              <a:rPr lang="zh-CN" altLang="en-US" sz="2400" dirty="0">
                <a:solidFill>
                  <a:schemeClr val="tx1">
                    <a:lumMod val="75000"/>
                    <a:lumOff val="25000"/>
                  </a:schemeClr>
                </a:solidFill>
                <a:cs typeface="Times New Roman" panose="02020603050405020304" pitchFamily="18" charset="0"/>
              </a:rPr>
              <a:t>。</a:t>
            </a:r>
            <a:endParaRPr lang="zh-CN" altLang="zh-CN" sz="2400" dirty="0">
              <a:solidFill>
                <a:schemeClr val="tx1">
                  <a:lumMod val="75000"/>
                  <a:lumOff val="25000"/>
                </a:schemeClr>
              </a:solidFill>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467544" y="764704"/>
            <a:ext cx="8229600" cy="782960"/>
          </a:xfrm>
        </p:spPr>
        <p:txBody>
          <a:bodyPr>
            <a:normAutofit/>
          </a:bodyPr>
          <a:lstStyle/>
          <a:p>
            <a:pPr algn="l" fontAlgn="auto">
              <a:spcAft>
                <a:spcPts val="0"/>
              </a:spcAft>
              <a:buClr>
                <a:schemeClr val="accent6">
                  <a:lumMod val="75000"/>
                </a:schemeClr>
              </a:buClr>
              <a:defRPr/>
            </a:pPr>
            <a:r>
              <a:rPr lang="zh-CN" altLang="en-US" sz="3200" dirty="0" smtClean="0">
                <a:effectLst/>
              </a:rPr>
              <a:t>三、图书馆的角色定位</a:t>
            </a:r>
            <a:endParaRPr lang="zh-CN" altLang="en-US" sz="3200" dirty="0">
              <a:effectLst/>
            </a:endParaRPr>
          </a:p>
        </p:txBody>
      </p:sp>
      <p:sp>
        <p:nvSpPr>
          <p:cNvPr id="3" name="内容占位符 2"/>
          <p:cNvSpPr>
            <a:spLocks noGrp="1"/>
          </p:cNvSpPr>
          <p:nvPr>
            <p:ph sz="quarter" idx="13"/>
          </p:nvPr>
        </p:nvSpPr>
        <p:spPr>
          <a:xfrm>
            <a:off x="468313" y="1412875"/>
            <a:ext cx="8289925" cy="4921250"/>
          </a:xfrm>
        </p:spPr>
        <p:txBody>
          <a:bodyPr rtlCol="0">
            <a:normAutofit/>
          </a:bodyPr>
          <a:lstStyle/>
          <a:p>
            <a:pPr marL="45720" fontAlgn="auto">
              <a:buClr>
                <a:schemeClr val="accent6">
                  <a:lumMod val="75000"/>
                </a:schemeClr>
              </a:buClr>
              <a:defRPr/>
            </a:pPr>
            <a:r>
              <a:rPr lang="en-US" altLang="zh-CN" sz="2800" b="1" dirty="0" smtClean="0">
                <a:solidFill>
                  <a:schemeClr val="tx1">
                    <a:lumMod val="75000"/>
                    <a:lumOff val="25000"/>
                  </a:schemeClr>
                </a:solidFill>
                <a:latin typeface="+mn-ea"/>
              </a:rPr>
              <a:t>1.</a:t>
            </a:r>
            <a:r>
              <a:rPr lang="zh-CN" altLang="en-US" sz="2800" b="1" dirty="0" smtClean="0">
                <a:solidFill>
                  <a:schemeClr val="tx1">
                    <a:lumMod val="75000"/>
                    <a:lumOff val="25000"/>
                  </a:schemeClr>
                </a:solidFill>
                <a:latin typeface="+mn-ea"/>
              </a:rPr>
              <a:t>服务于高校的国际化发展</a:t>
            </a:r>
            <a:endParaRPr lang="en-US" altLang="zh-CN" sz="2800" b="1" dirty="0" smtClean="0">
              <a:solidFill>
                <a:schemeClr val="tx1">
                  <a:lumMod val="75000"/>
                  <a:lumOff val="25000"/>
                </a:schemeClr>
              </a:solidFill>
              <a:latin typeface="+mn-ea"/>
            </a:endParaRPr>
          </a:p>
        </p:txBody>
      </p:sp>
      <p:sp>
        <p:nvSpPr>
          <p:cNvPr id="8" name="TextBox 7"/>
          <p:cNvSpPr txBox="1">
            <a:spLocks noChangeArrowheads="1"/>
          </p:cNvSpPr>
          <p:nvPr/>
        </p:nvSpPr>
        <p:spPr bwMode="auto">
          <a:xfrm>
            <a:off x="900113" y="2708275"/>
            <a:ext cx="309562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a:lnSpc>
                <a:spcPct val="150000"/>
              </a:lnSpc>
            </a:pPr>
            <a:r>
              <a:rPr lang="zh-CN" altLang="en-US" sz="3200">
                <a:solidFill>
                  <a:srgbClr val="FF0000"/>
                </a:solidFill>
                <a:latin typeface="微软雅黑" pitchFamily="34" charset="-122"/>
                <a:ea typeface="微软雅黑" pitchFamily="34" charset="-122"/>
              </a:rPr>
              <a:t>不是旁观者，</a:t>
            </a:r>
            <a:endParaRPr lang="en-US" altLang="zh-CN" sz="3200">
              <a:solidFill>
                <a:srgbClr val="FF0000"/>
              </a:solidFill>
              <a:latin typeface="微软雅黑" pitchFamily="34" charset="-122"/>
              <a:ea typeface="微软雅黑" pitchFamily="34" charset="-122"/>
            </a:endParaRPr>
          </a:p>
          <a:p>
            <a:pPr>
              <a:lnSpc>
                <a:spcPct val="150000"/>
              </a:lnSpc>
            </a:pPr>
            <a:r>
              <a:rPr lang="zh-CN" altLang="en-US" sz="3200">
                <a:solidFill>
                  <a:srgbClr val="FF0000"/>
                </a:solidFill>
                <a:latin typeface="微软雅黑" pitchFamily="34" charset="-122"/>
                <a:ea typeface="微软雅黑" pitchFamily="34" charset="-122"/>
              </a:rPr>
              <a:t>也不仅仅是</a:t>
            </a:r>
            <a:endParaRPr lang="en-US" altLang="zh-CN" sz="3200">
              <a:solidFill>
                <a:srgbClr val="FF0000"/>
              </a:solidFill>
              <a:latin typeface="微软雅黑" pitchFamily="34" charset="-122"/>
              <a:ea typeface="微软雅黑" pitchFamily="34" charset="-122"/>
            </a:endParaRPr>
          </a:p>
          <a:p>
            <a:pPr>
              <a:lnSpc>
                <a:spcPct val="150000"/>
              </a:lnSpc>
            </a:pPr>
            <a:r>
              <a:rPr lang="zh-CN" altLang="en-US" sz="3200">
                <a:solidFill>
                  <a:srgbClr val="FF0000"/>
                </a:solidFill>
                <a:latin typeface="微软雅黑" pitchFamily="34" charset="-122"/>
                <a:ea typeface="微软雅黑" pitchFamily="34" charset="-122"/>
              </a:rPr>
              <a:t>参与者。</a:t>
            </a: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00" y="1700213"/>
            <a:ext cx="5022850" cy="496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p:cNvGrpSpPr>
          <p:nvPr/>
        </p:nvGrpSpPr>
        <p:grpSpPr bwMode="auto">
          <a:xfrm>
            <a:off x="1435100" y="2959100"/>
            <a:ext cx="6362700" cy="1681163"/>
            <a:chOff x="1435829" y="2958988"/>
            <a:chExt cx="6362456" cy="1681973"/>
          </a:xfrm>
        </p:grpSpPr>
        <p:cxnSp>
          <p:nvCxnSpPr>
            <p:cNvPr id="11" name="肘形连接符 10"/>
            <p:cNvCxnSpPr/>
            <p:nvPr/>
          </p:nvCxnSpPr>
          <p:spPr>
            <a:xfrm rot="5400000">
              <a:off x="5365903" y="2183167"/>
              <a:ext cx="1634325" cy="3230438"/>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肘形连接符 9"/>
            <p:cNvCxnSpPr/>
            <p:nvPr/>
          </p:nvCxnSpPr>
          <p:spPr>
            <a:xfrm rot="16200000" flipH="1">
              <a:off x="2160057" y="2234760"/>
              <a:ext cx="1681973" cy="3130430"/>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3" name="内容占位符 2"/>
          <p:cNvSpPr>
            <a:spLocks noGrp="1"/>
          </p:cNvSpPr>
          <p:nvPr>
            <p:ph sz="quarter" idx="13"/>
          </p:nvPr>
        </p:nvSpPr>
        <p:spPr>
          <a:xfrm>
            <a:off x="490538" y="903288"/>
            <a:ext cx="8054975" cy="4921250"/>
          </a:xfrm>
        </p:spPr>
        <p:txBody>
          <a:bodyPr rtlCol="0">
            <a:normAutofit/>
          </a:bodyPr>
          <a:lstStyle/>
          <a:p>
            <a:pPr marL="45720" fontAlgn="auto">
              <a:lnSpc>
                <a:spcPct val="150000"/>
              </a:lnSpc>
              <a:buClr>
                <a:schemeClr val="accent6">
                  <a:lumMod val="75000"/>
                </a:schemeClr>
              </a:buClr>
              <a:defRPr/>
            </a:pPr>
            <a:r>
              <a:rPr lang="en-US" altLang="zh-CN" sz="2800" b="1" dirty="0" smtClean="0">
                <a:solidFill>
                  <a:schemeClr val="tx1">
                    <a:lumMod val="75000"/>
                    <a:lumOff val="25000"/>
                  </a:schemeClr>
                </a:solidFill>
                <a:latin typeface="+mn-ea"/>
              </a:rPr>
              <a:t>2</a:t>
            </a:r>
            <a:r>
              <a:rPr lang="en-US" altLang="zh-CN" sz="2800" b="1" dirty="0">
                <a:solidFill>
                  <a:schemeClr val="tx1">
                    <a:lumMod val="75000"/>
                    <a:lumOff val="25000"/>
                  </a:schemeClr>
                </a:solidFill>
                <a:latin typeface="+mn-ea"/>
              </a:rPr>
              <a:t>.</a:t>
            </a:r>
            <a:r>
              <a:rPr lang="zh-CN" altLang="en-US" sz="2800" b="1" dirty="0" smtClean="0">
                <a:solidFill>
                  <a:schemeClr val="tx1">
                    <a:lumMod val="75000"/>
                    <a:lumOff val="25000"/>
                  </a:schemeClr>
                </a:solidFill>
                <a:latin typeface="+mn-ea"/>
              </a:rPr>
              <a:t>图书馆自身的国际化发展</a:t>
            </a:r>
            <a:endParaRPr lang="en-US" altLang="zh-CN" sz="2800" b="1" dirty="0" smtClean="0">
              <a:solidFill>
                <a:schemeClr val="tx1">
                  <a:lumMod val="75000"/>
                  <a:lumOff val="25000"/>
                </a:schemeClr>
              </a:solidFill>
              <a:latin typeface="+mn-ea"/>
            </a:endParaRPr>
          </a:p>
          <a:p>
            <a:pPr marL="0" fontAlgn="auto">
              <a:lnSpc>
                <a:spcPct val="150000"/>
              </a:lnSpc>
              <a:buClr>
                <a:schemeClr val="accent6">
                  <a:lumMod val="75000"/>
                </a:schemeClr>
              </a:buClr>
              <a:defRPr/>
            </a:pPr>
            <a:endParaRPr lang="en-US" altLang="zh-CN" sz="2000" dirty="0" smtClean="0">
              <a:solidFill>
                <a:schemeClr val="tx1">
                  <a:lumMod val="75000"/>
                  <a:lumOff val="25000"/>
                </a:schemeClr>
              </a:solidFill>
              <a:cs typeface="Times New Roman" panose="02020603050405020304" pitchFamily="18" charset="0"/>
            </a:endParaRPr>
          </a:p>
        </p:txBody>
      </p:sp>
      <p:sp>
        <p:nvSpPr>
          <p:cNvPr id="18" name="矩形 17"/>
          <p:cNvSpPr/>
          <p:nvPr/>
        </p:nvSpPr>
        <p:spPr>
          <a:xfrm>
            <a:off x="5876925" y="1879600"/>
            <a:ext cx="1355725" cy="1579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itchFamily="34" charset="-122"/>
                <a:ea typeface="微软雅黑" pitchFamily="34" charset="-122"/>
              </a:rPr>
              <a:t>培养国际化研究人才</a:t>
            </a:r>
          </a:p>
        </p:txBody>
      </p:sp>
      <p:sp>
        <p:nvSpPr>
          <p:cNvPr id="19" name="矩形 18"/>
          <p:cNvSpPr/>
          <p:nvPr/>
        </p:nvSpPr>
        <p:spPr>
          <a:xfrm>
            <a:off x="7208838" y="1879600"/>
            <a:ext cx="1355725" cy="1579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itchFamily="34" charset="-122"/>
                <a:ea typeface="微软雅黑" pitchFamily="34" charset="-122"/>
              </a:rPr>
              <a:t>加强学术交流及人员互访</a:t>
            </a:r>
          </a:p>
        </p:txBody>
      </p:sp>
      <p:sp>
        <p:nvSpPr>
          <p:cNvPr id="15" name="矩形 14"/>
          <p:cNvSpPr/>
          <p:nvPr/>
        </p:nvSpPr>
        <p:spPr>
          <a:xfrm>
            <a:off x="1895475" y="1879600"/>
            <a:ext cx="1355725" cy="1579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itchFamily="34" charset="-122"/>
                <a:ea typeface="微软雅黑" pitchFamily="34" charset="-122"/>
              </a:rPr>
              <a:t>确立国际化的发展战略</a:t>
            </a:r>
          </a:p>
        </p:txBody>
      </p:sp>
      <p:sp>
        <p:nvSpPr>
          <p:cNvPr id="16" name="矩形 15"/>
          <p:cNvSpPr/>
          <p:nvPr/>
        </p:nvSpPr>
        <p:spPr>
          <a:xfrm>
            <a:off x="3211513" y="1879600"/>
            <a:ext cx="1355725" cy="1579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itchFamily="34" charset="-122"/>
                <a:ea typeface="微软雅黑" pitchFamily="34" charset="-122"/>
              </a:rPr>
              <a:t>增强馆员的国际化服务理念</a:t>
            </a:r>
          </a:p>
        </p:txBody>
      </p:sp>
      <p:sp>
        <p:nvSpPr>
          <p:cNvPr id="14" name="矩形 13"/>
          <p:cNvSpPr/>
          <p:nvPr/>
        </p:nvSpPr>
        <p:spPr>
          <a:xfrm>
            <a:off x="547688" y="1879600"/>
            <a:ext cx="1354137" cy="1579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latin typeface="微软雅黑" pitchFamily="34" charset="-122"/>
                <a:ea typeface="微软雅黑" pitchFamily="34" charset="-122"/>
              </a:rPr>
              <a:t>建立国际化的办馆机制</a:t>
            </a:r>
          </a:p>
        </p:txBody>
      </p:sp>
      <p:grpSp>
        <p:nvGrpSpPr>
          <p:cNvPr id="4" name="组合 3"/>
          <p:cNvGrpSpPr>
            <a:grpSpLocks/>
          </p:cNvGrpSpPr>
          <p:nvPr/>
        </p:nvGrpSpPr>
        <p:grpSpPr bwMode="auto">
          <a:xfrm>
            <a:off x="1701800" y="4691063"/>
            <a:ext cx="6262688" cy="1392237"/>
            <a:chOff x="1689181" y="5276166"/>
            <a:chExt cx="6262522" cy="1393194"/>
          </a:xfrm>
        </p:grpSpPr>
        <p:sp>
          <p:nvSpPr>
            <p:cNvPr id="9" name="矩形 8"/>
            <p:cNvSpPr/>
            <p:nvPr/>
          </p:nvSpPr>
          <p:spPr>
            <a:xfrm>
              <a:off x="1689181" y="5276166"/>
              <a:ext cx="6262522" cy="1393194"/>
            </a:xfrm>
            <a:prstGeom prst="rect">
              <a:avLst/>
            </a:prstGeom>
            <a:noFill/>
            <a:ln w="76200"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889201" y="5338121"/>
              <a:ext cx="5895819" cy="487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latin typeface="微软雅黑" pitchFamily="34" charset="-122"/>
                  <a:ea typeface="微软雅黑" pitchFamily="34" charset="-122"/>
                </a:rPr>
                <a:t>图书馆自身的国际化发展</a:t>
              </a:r>
            </a:p>
          </p:txBody>
        </p:sp>
        <p:sp>
          <p:nvSpPr>
            <p:cNvPr id="19471" name="矩形 6"/>
            <p:cNvSpPr>
              <a:spLocks noChangeArrowheads="1"/>
            </p:cNvSpPr>
            <p:nvPr/>
          </p:nvSpPr>
          <p:spPr bwMode="auto">
            <a:xfrm>
              <a:off x="1689181" y="5865464"/>
              <a:ext cx="6262522" cy="80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r>
                <a:rPr lang="en-US" altLang="zh-CN" sz="1600"/>
                <a:t>         </a:t>
              </a:r>
              <a:r>
                <a:rPr lang="zh-CN" altLang="zh-CN" sz="1600"/>
                <a:t>图书馆国际化是指跨国界、跨民族、跨文化的图书馆交流与合作</a:t>
              </a:r>
              <a:r>
                <a:rPr lang="en-US" altLang="zh-CN" sz="1600"/>
                <a:t>, </a:t>
              </a:r>
              <a:r>
                <a:rPr lang="zh-CN" altLang="zh-CN" sz="1600"/>
                <a:t>是一个国家面向世界发展本国图书馆事业的理论、国际活动及与他国开展的交流与合作。</a:t>
              </a:r>
              <a:endParaRPr lang="zh-CN" altLang="en-US" sz="1600"/>
            </a:p>
          </p:txBody>
        </p:sp>
      </p:grpSp>
      <p:grpSp>
        <p:nvGrpSpPr>
          <p:cNvPr id="23" name="组合 22"/>
          <p:cNvGrpSpPr>
            <a:grpSpLocks/>
          </p:cNvGrpSpPr>
          <p:nvPr/>
        </p:nvGrpSpPr>
        <p:grpSpPr bwMode="auto">
          <a:xfrm>
            <a:off x="4545013" y="1879600"/>
            <a:ext cx="1354137" cy="1579563"/>
            <a:chOff x="4544574" y="1879338"/>
            <a:chExt cx="1354968" cy="1579761"/>
          </a:xfrm>
        </p:grpSpPr>
        <p:sp>
          <p:nvSpPr>
            <p:cNvPr id="17" name="矩形 16"/>
            <p:cNvSpPr/>
            <p:nvPr/>
          </p:nvSpPr>
          <p:spPr>
            <a:xfrm>
              <a:off x="4544574" y="1879338"/>
              <a:ext cx="1354968" cy="15797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dirty="0">
                <a:latin typeface="微软雅黑" pitchFamily="34" charset="-122"/>
                <a:ea typeface="微软雅黑" pitchFamily="34" charset="-122"/>
              </a:endParaRPr>
            </a:p>
          </p:txBody>
        </p:sp>
        <p:sp>
          <p:nvSpPr>
            <p:cNvPr id="19468" name="TextBox 4"/>
            <p:cNvSpPr txBox="1">
              <a:spLocks noChangeArrowheads="1"/>
            </p:cNvSpPr>
            <p:nvPr/>
          </p:nvSpPr>
          <p:spPr bwMode="auto">
            <a:xfrm>
              <a:off x="4567449" y="2161385"/>
              <a:ext cx="130957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algn="ctr"/>
              <a:r>
                <a:rPr lang="zh-CN" altLang="en-US" sz="2000">
                  <a:solidFill>
                    <a:schemeClr val="bg1"/>
                  </a:solidFill>
                  <a:latin typeface="微软雅黑" pitchFamily="34" charset="-122"/>
                  <a:ea typeface="微软雅黑" pitchFamily="34" charset="-122"/>
                </a:rPr>
                <a:t>引进国外优质教学资源</a:t>
              </a: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5" grpId="0" animBg="1"/>
      <p:bldP spid="1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536" y="836712"/>
            <a:ext cx="8229600" cy="648072"/>
          </a:xfrm>
        </p:spPr>
        <p:txBody>
          <a:bodyPr>
            <a:normAutofit/>
          </a:bodyPr>
          <a:lstStyle/>
          <a:p>
            <a:pPr algn="l" fontAlgn="auto">
              <a:spcAft>
                <a:spcPts val="0"/>
              </a:spcAft>
              <a:buClr>
                <a:schemeClr val="accent6">
                  <a:lumMod val="75000"/>
                </a:schemeClr>
              </a:buClr>
              <a:defRPr/>
            </a:pPr>
            <a:r>
              <a:rPr lang="zh-CN" altLang="en-US" sz="3200" dirty="0" smtClean="0">
                <a:effectLst/>
                <a:latin typeface="+mn-ea"/>
                <a:ea typeface="+mn-ea"/>
              </a:rPr>
              <a:t>四、图书馆国际化的实践</a:t>
            </a:r>
            <a:r>
              <a:rPr lang="en-US" altLang="zh-CN" sz="2400" dirty="0" smtClean="0">
                <a:effectLst/>
                <a:latin typeface="+mn-ea"/>
                <a:ea typeface="+mn-ea"/>
              </a:rPr>
              <a:t>—</a:t>
            </a:r>
            <a:r>
              <a:rPr lang="zh-CN" altLang="en-US" sz="2400" dirty="0" smtClean="0">
                <a:effectLst/>
                <a:latin typeface="+mn-ea"/>
                <a:ea typeface="+mn-ea"/>
              </a:rPr>
              <a:t>以江苏大学图书馆为例</a:t>
            </a:r>
            <a:endParaRPr lang="zh-CN" altLang="en-US" sz="2400" dirty="0">
              <a:effectLst/>
              <a:latin typeface="+mn-ea"/>
              <a:ea typeface="+mn-ea"/>
            </a:endParaRPr>
          </a:p>
        </p:txBody>
      </p:sp>
      <p:sp>
        <p:nvSpPr>
          <p:cNvPr id="3" name="内容占位符 2"/>
          <p:cNvSpPr>
            <a:spLocks noGrp="1"/>
          </p:cNvSpPr>
          <p:nvPr>
            <p:ph sz="quarter" idx="13"/>
          </p:nvPr>
        </p:nvSpPr>
        <p:spPr>
          <a:xfrm>
            <a:off x="468313" y="1412875"/>
            <a:ext cx="8054975" cy="4692650"/>
          </a:xfrm>
        </p:spPr>
        <p:txBody>
          <a:bodyPr rtlCol="0">
            <a:normAutofit/>
          </a:bodyPr>
          <a:lstStyle/>
          <a:p>
            <a:pPr marL="45720" fontAlgn="auto">
              <a:lnSpc>
                <a:spcPct val="150000"/>
              </a:lnSpc>
              <a:buClr>
                <a:schemeClr val="accent6">
                  <a:lumMod val="75000"/>
                </a:schemeClr>
              </a:buClr>
              <a:defRPr/>
            </a:pPr>
            <a:r>
              <a:rPr lang="en-US" altLang="zh-CN" sz="2800" b="1" dirty="0" smtClean="0">
                <a:solidFill>
                  <a:schemeClr val="tx1">
                    <a:lumMod val="75000"/>
                    <a:lumOff val="25000"/>
                  </a:schemeClr>
                </a:solidFill>
                <a:latin typeface="+mn-ea"/>
              </a:rPr>
              <a:t>1.</a:t>
            </a:r>
            <a:r>
              <a:rPr lang="zh-CN" altLang="en-US" sz="2800" b="1" dirty="0" smtClean="0">
                <a:solidFill>
                  <a:schemeClr val="tx1">
                    <a:lumMod val="75000"/>
                    <a:lumOff val="25000"/>
                  </a:schemeClr>
                </a:solidFill>
                <a:latin typeface="+mn-ea"/>
              </a:rPr>
              <a:t>服务于高校国际化发展</a:t>
            </a:r>
            <a:endParaRPr lang="en-US" altLang="zh-CN" sz="2800" b="1" dirty="0" smtClean="0">
              <a:solidFill>
                <a:schemeClr val="tx1">
                  <a:lumMod val="75000"/>
                  <a:lumOff val="25000"/>
                </a:schemeClr>
              </a:solidFill>
              <a:latin typeface="+mn-ea"/>
            </a:endParaRPr>
          </a:p>
          <a:p>
            <a:pPr marL="0" fontAlgn="auto">
              <a:lnSpc>
                <a:spcPct val="150000"/>
              </a:lnSpc>
              <a:buClr>
                <a:schemeClr val="accent6">
                  <a:lumMod val="75000"/>
                </a:schemeClr>
              </a:buClr>
              <a:defRPr/>
            </a:pPr>
            <a:r>
              <a:rPr lang="zh-CN" altLang="en-US" sz="2400" b="1" dirty="0" smtClean="0">
                <a:solidFill>
                  <a:schemeClr val="tx1">
                    <a:lumMod val="75000"/>
                    <a:lumOff val="25000"/>
                  </a:schemeClr>
                </a:solidFill>
                <a:cs typeface="Times New Roman" panose="02020603050405020304" pitchFamily="18" charset="0"/>
              </a:rPr>
              <a:t>（</a:t>
            </a:r>
            <a:r>
              <a:rPr lang="en-US" altLang="zh-CN" sz="2400" b="1" dirty="0" smtClean="0">
                <a:solidFill>
                  <a:schemeClr val="tx1">
                    <a:lumMod val="75000"/>
                    <a:lumOff val="25000"/>
                  </a:schemeClr>
                </a:solidFill>
                <a:cs typeface="Times New Roman" panose="02020603050405020304" pitchFamily="18" charset="0"/>
              </a:rPr>
              <a:t>1</a:t>
            </a:r>
            <a:r>
              <a:rPr lang="zh-CN" altLang="en-US" sz="2400" b="1" dirty="0" smtClean="0">
                <a:solidFill>
                  <a:schemeClr val="tx1">
                    <a:lumMod val="75000"/>
                    <a:lumOff val="25000"/>
                  </a:schemeClr>
                </a:solidFill>
                <a:cs typeface="Times New Roman" panose="02020603050405020304" pitchFamily="18" charset="0"/>
              </a:rPr>
              <a:t>）</a:t>
            </a:r>
            <a:r>
              <a:rPr lang="zh-CN" altLang="en-US" sz="2400" b="1" dirty="0">
                <a:solidFill>
                  <a:schemeClr val="tx1">
                    <a:lumMod val="75000"/>
                    <a:lumOff val="25000"/>
                  </a:schemeClr>
                </a:solidFill>
                <a:cs typeface="Times New Roman" panose="02020603050405020304" pitchFamily="18" charset="0"/>
              </a:rPr>
              <a:t>引领</a:t>
            </a:r>
            <a:r>
              <a:rPr lang="zh-CN" altLang="en-US" sz="2400" b="1" dirty="0" smtClean="0">
                <a:solidFill>
                  <a:schemeClr val="tx1">
                    <a:lumMod val="75000"/>
                    <a:lumOff val="25000"/>
                  </a:schemeClr>
                </a:solidFill>
                <a:cs typeface="Times New Roman" panose="02020603050405020304" pitchFamily="18" charset="0"/>
              </a:rPr>
              <a:t>者</a:t>
            </a:r>
            <a:r>
              <a:rPr lang="en-US" altLang="zh-CN" sz="2400" b="1" dirty="0" smtClean="0">
                <a:solidFill>
                  <a:schemeClr val="tx1">
                    <a:lumMod val="75000"/>
                    <a:lumOff val="25000"/>
                  </a:schemeClr>
                </a:solidFill>
                <a:cs typeface="Times New Roman" panose="02020603050405020304" pitchFamily="18" charset="0"/>
              </a:rPr>
              <a:t>——</a:t>
            </a:r>
            <a:r>
              <a:rPr lang="zh-CN" altLang="en-US" sz="2400" b="1" dirty="0" smtClean="0">
                <a:solidFill>
                  <a:schemeClr val="tx1">
                    <a:lumMod val="75000"/>
                    <a:lumOff val="25000"/>
                  </a:schemeClr>
                </a:solidFill>
                <a:cs typeface="Times New Roman" panose="02020603050405020304" pitchFamily="18" charset="0"/>
              </a:rPr>
              <a:t>为提供充足的国际化</a:t>
            </a:r>
            <a:r>
              <a:rPr lang="zh-CN" altLang="zh-CN" sz="2400" b="1" dirty="0" smtClean="0">
                <a:solidFill>
                  <a:schemeClr val="tx1">
                    <a:lumMod val="75000"/>
                    <a:lumOff val="25000"/>
                  </a:schemeClr>
                </a:solidFill>
              </a:rPr>
              <a:t>文献</a:t>
            </a:r>
            <a:r>
              <a:rPr lang="zh-CN" altLang="zh-CN" sz="2400" b="1" dirty="0">
                <a:solidFill>
                  <a:schemeClr val="tx1">
                    <a:lumMod val="75000"/>
                    <a:lumOff val="25000"/>
                  </a:schemeClr>
                </a:solidFill>
              </a:rPr>
              <a:t>保障</a:t>
            </a:r>
            <a:endParaRPr lang="en-US" altLang="zh-CN" sz="2400" b="1" dirty="0" smtClean="0">
              <a:solidFill>
                <a:schemeClr val="tx1">
                  <a:lumMod val="75000"/>
                  <a:lumOff val="25000"/>
                </a:schemeClr>
              </a:solidFill>
              <a:cs typeface="Times New Roman" panose="02020603050405020304" pitchFamily="18" charset="0"/>
            </a:endParaRPr>
          </a:p>
          <a:p>
            <a:pPr marL="45720" fontAlgn="auto">
              <a:lnSpc>
                <a:spcPct val="150000"/>
              </a:lnSpc>
              <a:buClr>
                <a:schemeClr val="accent6">
                  <a:lumMod val="75000"/>
                </a:schemeClr>
              </a:buClr>
              <a:buFont typeface="Wingdings" panose="05000000000000000000" pitchFamily="2" charset="2"/>
              <a:buChar char="Ø"/>
              <a:defRPr/>
            </a:pPr>
            <a:endParaRPr lang="en-US" altLang="zh-CN" sz="2000" dirty="0" smtClean="0">
              <a:solidFill>
                <a:schemeClr val="tx1">
                  <a:lumMod val="75000"/>
                  <a:lumOff val="25000"/>
                </a:schemeClr>
              </a:solidFill>
              <a:cs typeface="Times New Roman" panose="02020603050405020304" pitchFamily="18" charset="0"/>
            </a:endParaRPr>
          </a:p>
        </p:txBody>
      </p:sp>
      <p:graphicFrame>
        <p:nvGraphicFramePr>
          <p:cNvPr id="5" name="表格 4"/>
          <p:cNvGraphicFramePr>
            <a:graphicFrameLocks noGrp="1"/>
          </p:cNvGraphicFramePr>
          <p:nvPr/>
        </p:nvGraphicFramePr>
        <p:xfrm>
          <a:off x="1187450" y="3213100"/>
          <a:ext cx="6913563" cy="2952749"/>
        </p:xfrm>
        <a:graphic>
          <a:graphicData uri="http://schemas.openxmlformats.org/drawingml/2006/table">
            <a:tbl>
              <a:tblPr>
                <a:tableStyleId>{BC89EF96-8CEA-46FF-86C4-4CE0E7609802}</a:tableStyleId>
              </a:tblPr>
              <a:tblGrid>
                <a:gridCol w="2736620"/>
                <a:gridCol w="1224277"/>
                <a:gridCol w="1656374"/>
                <a:gridCol w="1296292"/>
              </a:tblGrid>
              <a:tr h="681107">
                <a:tc>
                  <a:txBody>
                    <a:bodyPr/>
                    <a:lstStyle/>
                    <a:p>
                      <a:pPr algn="ctr" fontAlgn="base">
                        <a:lnSpc>
                          <a:spcPct val="150000"/>
                        </a:lnSpc>
                        <a:spcAft>
                          <a:spcPts val="0"/>
                        </a:spcAft>
                      </a:pPr>
                      <a:r>
                        <a:rPr lang="zh-CN" sz="2000" kern="1200" dirty="0">
                          <a:effectLst/>
                        </a:rPr>
                        <a:t>年份</a:t>
                      </a:r>
                      <a:endParaRPr lang="zh-CN" sz="2000" kern="100" dirty="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zh-CN" sz="2000" kern="1200">
                          <a:effectLst/>
                        </a:rPr>
                        <a:t>总数量</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zh-CN" sz="2000" kern="1200">
                          <a:effectLst/>
                        </a:rPr>
                        <a:t>外文数量</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zh-CN" sz="2000" kern="1200">
                          <a:effectLst/>
                        </a:rPr>
                        <a:t>占比</a:t>
                      </a:r>
                      <a:endParaRPr lang="zh-CN" sz="2000" kern="100">
                        <a:effectLst/>
                        <a:latin typeface="Calibri"/>
                        <a:ea typeface="宋体"/>
                        <a:cs typeface="Times New Roman"/>
                      </a:endParaRPr>
                    </a:p>
                  </a:txBody>
                  <a:tcPr marL="68588" marR="68588" marT="0" marB="0" anchor="ctr"/>
                </a:tc>
              </a:tr>
              <a:tr h="757214">
                <a:tc>
                  <a:txBody>
                    <a:bodyPr/>
                    <a:lstStyle/>
                    <a:p>
                      <a:pPr algn="ctr" fontAlgn="base">
                        <a:lnSpc>
                          <a:spcPct val="150000"/>
                        </a:lnSpc>
                        <a:spcAft>
                          <a:spcPts val="0"/>
                        </a:spcAft>
                      </a:pPr>
                      <a:r>
                        <a:rPr lang="zh-CN" sz="2000" kern="1200">
                          <a:effectLst/>
                        </a:rPr>
                        <a:t>纸质期刊总数（种）</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a:effectLst/>
                        </a:rPr>
                        <a:t>2843</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a:effectLst/>
                        </a:rPr>
                        <a:t>42</a:t>
                      </a:r>
                      <a:endParaRPr lang="zh-CN" sz="2000" kern="100">
                        <a:effectLst/>
                        <a:latin typeface="Calibri"/>
                        <a:ea typeface="宋体"/>
                        <a:cs typeface="Times New Roman"/>
                      </a:endParaRPr>
                    </a:p>
                  </a:txBody>
                  <a:tcPr marL="68588" marR="68588" marT="0" marB="0" anchor="ctr"/>
                </a:tc>
                <a:tc>
                  <a:txBody>
                    <a:bodyPr/>
                    <a:lstStyle/>
                    <a:p>
                      <a:pPr algn="ctr">
                        <a:spcAft>
                          <a:spcPts val="0"/>
                        </a:spcAft>
                      </a:pPr>
                      <a:r>
                        <a:rPr lang="en-US" sz="2000" kern="100">
                          <a:effectLst/>
                        </a:rPr>
                        <a:t>1.48%</a:t>
                      </a:r>
                      <a:endParaRPr lang="zh-CN" sz="2000" kern="100">
                        <a:effectLst/>
                        <a:latin typeface="Calibri"/>
                        <a:ea typeface="宋体"/>
                        <a:cs typeface="Times New Roman"/>
                      </a:endParaRPr>
                    </a:p>
                  </a:txBody>
                  <a:tcPr marL="68588" marR="68588" marT="0" marB="0" anchor="ctr"/>
                </a:tc>
              </a:tr>
              <a:tr h="757214">
                <a:tc>
                  <a:txBody>
                    <a:bodyPr/>
                    <a:lstStyle/>
                    <a:p>
                      <a:pPr algn="ctr" fontAlgn="base">
                        <a:lnSpc>
                          <a:spcPct val="150000"/>
                        </a:lnSpc>
                        <a:spcAft>
                          <a:spcPts val="0"/>
                        </a:spcAft>
                      </a:pPr>
                      <a:r>
                        <a:rPr lang="zh-CN" sz="2000" kern="1200">
                          <a:effectLst/>
                        </a:rPr>
                        <a:t>电子期刊总数（种）</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a:effectLst/>
                        </a:rPr>
                        <a:t>24218</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a:effectLst/>
                        </a:rPr>
                        <a:t>12218</a:t>
                      </a:r>
                      <a:endParaRPr lang="zh-CN" sz="2000" kern="100">
                        <a:effectLst/>
                        <a:latin typeface="Calibri"/>
                        <a:ea typeface="宋体"/>
                        <a:cs typeface="Times New Roman"/>
                      </a:endParaRPr>
                    </a:p>
                  </a:txBody>
                  <a:tcPr marL="68588" marR="68588" marT="0" marB="0" anchor="ctr"/>
                </a:tc>
                <a:tc>
                  <a:txBody>
                    <a:bodyPr/>
                    <a:lstStyle/>
                    <a:p>
                      <a:pPr algn="ctr">
                        <a:spcAft>
                          <a:spcPts val="0"/>
                        </a:spcAft>
                      </a:pPr>
                      <a:r>
                        <a:rPr lang="en-US" sz="2000" kern="100">
                          <a:effectLst/>
                        </a:rPr>
                        <a:t>50.45%</a:t>
                      </a:r>
                      <a:endParaRPr lang="zh-CN" sz="2000" kern="100">
                        <a:effectLst/>
                        <a:latin typeface="Calibri"/>
                        <a:ea typeface="宋体"/>
                        <a:cs typeface="Times New Roman"/>
                      </a:endParaRPr>
                    </a:p>
                  </a:txBody>
                  <a:tcPr marL="68588" marR="68588" marT="0" marB="0" anchor="ctr"/>
                </a:tc>
              </a:tr>
              <a:tr h="757214">
                <a:tc>
                  <a:txBody>
                    <a:bodyPr/>
                    <a:lstStyle/>
                    <a:p>
                      <a:pPr algn="ctr" fontAlgn="base">
                        <a:lnSpc>
                          <a:spcPct val="150000"/>
                        </a:lnSpc>
                        <a:spcAft>
                          <a:spcPts val="0"/>
                        </a:spcAft>
                      </a:pPr>
                      <a:r>
                        <a:rPr lang="zh-CN" sz="2000" kern="1200">
                          <a:effectLst/>
                        </a:rPr>
                        <a:t>各类数据库数量（个）</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a:effectLst/>
                        </a:rPr>
                        <a:t>88</a:t>
                      </a:r>
                      <a:endParaRPr lang="zh-CN" sz="2000" kern="100">
                        <a:effectLst/>
                        <a:latin typeface="Calibri"/>
                        <a:ea typeface="宋体"/>
                        <a:cs typeface="Times New Roman"/>
                      </a:endParaRPr>
                    </a:p>
                  </a:txBody>
                  <a:tcPr marL="68588" marR="68588" marT="0" marB="0" anchor="ctr"/>
                </a:tc>
                <a:tc>
                  <a:txBody>
                    <a:bodyPr/>
                    <a:lstStyle/>
                    <a:p>
                      <a:pPr algn="ctr" fontAlgn="base">
                        <a:lnSpc>
                          <a:spcPct val="150000"/>
                        </a:lnSpc>
                        <a:spcAft>
                          <a:spcPts val="0"/>
                        </a:spcAft>
                      </a:pPr>
                      <a:r>
                        <a:rPr lang="en-US" sz="2000" kern="1200" dirty="0" smtClean="0">
                          <a:effectLst/>
                        </a:rPr>
                        <a:t>59</a:t>
                      </a:r>
                      <a:endParaRPr lang="zh-CN" sz="2000" kern="100" dirty="0">
                        <a:effectLst/>
                        <a:latin typeface="Calibri"/>
                        <a:ea typeface="宋体"/>
                        <a:cs typeface="Times New Roman"/>
                      </a:endParaRPr>
                    </a:p>
                  </a:txBody>
                  <a:tcPr marL="68588" marR="68588" marT="0" marB="0" anchor="ctr"/>
                </a:tc>
                <a:tc>
                  <a:txBody>
                    <a:bodyPr/>
                    <a:lstStyle/>
                    <a:p>
                      <a:pPr algn="ctr">
                        <a:spcAft>
                          <a:spcPts val="0"/>
                        </a:spcAft>
                      </a:pPr>
                      <a:r>
                        <a:rPr lang="en-US" sz="2000" kern="100" dirty="0">
                          <a:effectLst/>
                        </a:rPr>
                        <a:t>67.05%</a:t>
                      </a:r>
                      <a:endParaRPr lang="zh-CN" sz="2000" kern="100" dirty="0">
                        <a:effectLst/>
                        <a:latin typeface="Calibri"/>
                        <a:ea typeface="宋体"/>
                        <a:cs typeface="Times New Roman"/>
                      </a:endParaRPr>
                    </a:p>
                  </a:txBody>
                  <a:tcPr marL="68588" marR="68588" marT="0" marB="0"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576263" y="1052513"/>
            <a:ext cx="8056562" cy="4476750"/>
          </a:xfrm>
        </p:spPr>
        <p:txBody>
          <a:bodyPr rtlCol="0">
            <a:normAutofit fontScale="92500" lnSpcReduction="10000"/>
          </a:bodyPr>
          <a:lstStyle/>
          <a:p>
            <a:pPr marL="392113" lvl="1" indent="-214313" fontAlgn="auto">
              <a:spcBef>
                <a:spcPts val="1800"/>
              </a:spcBef>
              <a:buClr>
                <a:schemeClr val="accent6">
                  <a:lumMod val="75000"/>
                </a:schemeClr>
              </a:buClr>
              <a:defRPr/>
            </a:pPr>
            <a:r>
              <a:rPr lang="zh-CN" altLang="en-US" sz="2600" b="1" dirty="0" smtClean="0">
                <a:solidFill>
                  <a:schemeClr val="tx1">
                    <a:lumMod val="75000"/>
                    <a:lumOff val="25000"/>
                  </a:schemeClr>
                </a:solidFill>
              </a:rPr>
              <a:t>（</a:t>
            </a:r>
            <a:r>
              <a:rPr lang="en-US" altLang="zh-CN" sz="2600" b="1" dirty="0" smtClean="0">
                <a:solidFill>
                  <a:schemeClr val="tx1">
                    <a:lumMod val="75000"/>
                    <a:lumOff val="25000"/>
                  </a:schemeClr>
                </a:solidFill>
              </a:rPr>
              <a:t>2</a:t>
            </a:r>
            <a:r>
              <a:rPr lang="zh-CN" altLang="en-US" sz="2600" b="1" dirty="0" smtClean="0">
                <a:solidFill>
                  <a:schemeClr val="tx1">
                    <a:lumMod val="75000"/>
                    <a:lumOff val="25000"/>
                  </a:schemeClr>
                </a:solidFill>
              </a:rPr>
              <a:t>）组织者</a:t>
            </a:r>
            <a:r>
              <a:rPr lang="en-US" altLang="zh-CN" sz="2600" b="1" dirty="0" smtClean="0">
                <a:solidFill>
                  <a:schemeClr val="tx1">
                    <a:lumMod val="75000"/>
                    <a:lumOff val="25000"/>
                  </a:schemeClr>
                </a:solidFill>
              </a:rPr>
              <a:t>——</a:t>
            </a:r>
            <a:r>
              <a:rPr lang="zh-CN" altLang="en-US" sz="2600" b="1" dirty="0" smtClean="0">
                <a:solidFill>
                  <a:schemeClr val="tx1">
                    <a:lumMod val="75000"/>
                    <a:lumOff val="25000"/>
                  </a:schemeClr>
                </a:solidFill>
              </a:rPr>
              <a:t>建设</a:t>
            </a:r>
            <a:r>
              <a:rPr lang="zh-CN" altLang="en-US" sz="2600" b="1" dirty="0">
                <a:solidFill>
                  <a:schemeClr val="tx1">
                    <a:lumMod val="75000"/>
                    <a:lumOff val="25000"/>
                  </a:schemeClr>
                </a:solidFill>
              </a:rPr>
              <a:t>国际学术</a:t>
            </a:r>
            <a:r>
              <a:rPr lang="zh-CN" altLang="en-US" sz="2600" b="1" dirty="0" smtClean="0">
                <a:solidFill>
                  <a:schemeClr val="tx1">
                    <a:lumMod val="75000"/>
                    <a:lumOff val="25000"/>
                  </a:schemeClr>
                </a:solidFill>
              </a:rPr>
              <a:t>研究中心和国际学习中心</a:t>
            </a:r>
            <a:endParaRPr lang="en-US" altLang="zh-CN" sz="2600" b="1" dirty="0">
              <a:solidFill>
                <a:schemeClr val="tx1">
                  <a:lumMod val="75000"/>
                  <a:lumOff val="25000"/>
                </a:schemeClr>
              </a:solidFill>
            </a:endParaRPr>
          </a:p>
          <a:p>
            <a:pPr marL="520700" lvl="1" indent="-342900" fontAlgn="auto">
              <a:lnSpc>
                <a:spcPct val="150000"/>
              </a:lnSpc>
              <a:spcBef>
                <a:spcPts val="1800"/>
              </a:spcBef>
              <a:buClr>
                <a:schemeClr val="accent6">
                  <a:lumMod val="75000"/>
                </a:schemeClr>
              </a:buClr>
              <a:buFont typeface="Wingdings" panose="05000000000000000000" pitchFamily="2" charset="2"/>
              <a:buChar char="Ø"/>
              <a:defRPr/>
            </a:pPr>
            <a:r>
              <a:rPr lang="zh-CN" altLang="en-US" sz="2600" b="1" dirty="0" smtClean="0">
                <a:solidFill>
                  <a:schemeClr val="tx1">
                    <a:lumMod val="75000"/>
                    <a:lumOff val="25000"/>
                  </a:schemeClr>
                </a:solidFill>
              </a:rPr>
              <a:t>赛珍珠国际研究中心</a:t>
            </a:r>
            <a:endParaRPr lang="en-US" altLang="zh-CN" sz="1900" b="1"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en-US" altLang="zh-CN" sz="1900" dirty="0">
                <a:solidFill>
                  <a:schemeClr val="tx1">
                    <a:lumMod val="75000"/>
                    <a:lumOff val="25000"/>
                  </a:schemeClr>
                </a:solidFill>
              </a:rPr>
              <a:t> </a:t>
            </a:r>
            <a:r>
              <a:rPr lang="en-US" altLang="zh-CN" sz="1900" dirty="0" smtClean="0">
                <a:solidFill>
                  <a:schemeClr val="tx1">
                    <a:lumMod val="75000"/>
                    <a:lumOff val="25000"/>
                  </a:schemeClr>
                </a:solidFill>
              </a:rPr>
              <a:t>           2015</a:t>
            </a:r>
            <a:r>
              <a:rPr lang="zh-CN" altLang="zh-CN" sz="1900" dirty="0">
                <a:solidFill>
                  <a:schemeClr val="tx1">
                    <a:lumMod val="75000"/>
                    <a:lumOff val="25000"/>
                  </a:schemeClr>
                </a:solidFill>
              </a:rPr>
              <a:t>年</a:t>
            </a:r>
            <a:r>
              <a:rPr lang="en-US" altLang="zh-CN" sz="1900" dirty="0">
                <a:solidFill>
                  <a:schemeClr val="tx1">
                    <a:lumMod val="75000"/>
                    <a:lumOff val="25000"/>
                  </a:schemeClr>
                </a:solidFill>
              </a:rPr>
              <a:t>9</a:t>
            </a:r>
            <a:r>
              <a:rPr lang="zh-CN" altLang="zh-CN" sz="1900" dirty="0">
                <a:solidFill>
                  <a:schemeClr val="tx1">
                    <a:lumMod val="75000"/>
                    <a:lumOff val="25000"/>
                  </a:schemeClr>
                </a:solidFill>
              </a:rPr>
              <a:t>月，江苏大学国际赛珍珠文献资源中心正式挂牌，目前已征集到中文、外文文献资源千余种，构建了赛珍珠文献资源数字平台，是国内赛珍珠资源最完整的文献中心，为国际赛珍珠学术研究者提供自由、开放互动的资源咨询平台，以进一步推进东西方文化研究和交流</a:t>
            </a:r>
            <a:r>
              <a:rPr lang="zh-CN" altLang="zh-CN" sz="1900" dirty="0" smtClean="0">
                <a:solidFill>
                  <a:schemeClr val="tx1">
                    <a:lumMod val="75000"/>
                    <a:lumOff val="25000"/>
                  </a:schemeClr>
                </a:solidFill>
              </a:rPr>
              <a:t>。</a:t>
            </a:r>
            <a:endParaRPr lang="en-US" altLang="zh-CN" sz="1900"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en-US" altLang="zh-CN" sz="1900" dirty="0" smtClean="0">
                <a:solidFill>
                  <a:schemeClr val="tx1">
                    <a:lumMod val="75000"/>
                    <a:lumOff val="25000"/>
                  </a:schemeClr>
                </a:solidFill>
              </a:rPr>
              <a:t>       </a:t>
            </a:r>
            <a:r>
              <a:rPr lang="zh-CN" altLang="zh-CN" sz="1900" dirty="0" smtClean="0">
                <a:solidFill>
                  <a:schemeClr val="tx1">
                    <a:lumMod val="75000"/>
                    <a:lumOff val="25000"/>
                  </a:schemeClr>
                </a:solidFill>
              </a:rPr>
              <a:t>自</a:t>
            </a:r>
            <a:r>
              <a:rPr lang="en-US" altLang="zh-CN" sz="1900" dirty="0">
                <a:solidFill>
                  <a:schemeClr val="tx1">
                    <a:lumMod val="75000"/>
                    <a:lumOff val="25000"/>
                  </a:schemeClr>
                </a:solidFill>
              </a:rPr>
              <a:t>1991</a:t>
            </a:r>
            <a:r>
              <a:rPr lang="zh-CN" altLang="zh-CN" sz="1900" dirty="0">
                <a:solidFill>
                  <a:schemeClr val="tx1">
                    <a:lumMod val="75000"/>
                    <a:lumOff val="25000"/>
                  </a:schemeClr>
                </a:solidFill>
              </a:rPr>
              <a:t>年以来，已连续承办多届赛珍珠国际学术</a:t>
            </a:r>
            <a:r>
              <a:rPr lang="zh-CN" altLang="zh-CN" sz="1900" dirty="0" smtClean="0">
                <a:solidFill>
                  <a:schemeClr val="tx1">
                    <a:lumMod val="75000"/>
                    <a:lumOff val="25000"/>
                  </a:schemeClr>
                </a:solidFill>
              </a:rPr>
              <a:t>研讨会</a:t>
            </a:r>
            <a:r>
              <a:rPr lang="zh-CN" altLang="en-US" sz="1900" dirty="0" smtClean="0">
                <a:solidFill>
                  <a:schemeClr val="tx1">
                    <a:lumMod val="75000"/>
                    <a:lumOff val="25000"/>
                  </a:schemeClr>
                </a:solidFill>
              </a:rPr>
              <a:t>、</a:t>
            </a:r>
            <a:r>
              <a:rPr lang="zh-CN" altLang="zh-CN" sz="1900" dirty="0" smtClean="0">
                <a:solidFill>
                  <a:schemeClr val="tx1">
                    <a:lumMod val="75000"/>
                    <a:lumOff val="25000"/>
                  </a:schemeClr>
                </a:solidFill>
              </a:rPr>
              <a:t>国际</a:t>
            </a:r>
            <a:r>
              <a:rPr lang="zh-CN" altLang="zh-CN" sz="1900" dirty="0">
                <a:solidFill>
                  <a:schemeClr val="tx1">
                    <a:lumMod val="75000"/>
                    <a:lumOff val="25000"/>
                  </a:schemeClr>
                </a:solidFill>
              </a:rPr>
              <a:t>文化教育交流</a:t>
            </a:r>
            <a:r>
              <a:rPr lang="zh-CN" altLang="zh-CN" sz="1900" dirty="0" smtClean="0">
                <a:solidFill>
                  <a:schemeClr val="tx1">
                    <a:lumMod val="75000"/>
                    <a:lumOff val="25000"/>
                  </a:schemeClr>
                </a:solidFill>
              </a:rPr>
              <a:t>活动</a:t>
            </a:r>
            <a:r>
              <a:rPr lang="zh-CN" altLang="en-US" sz="1900" dirty="0" smtClean="0">
                <a:solidFill>
                  <a:schemeClr val="tx1">
                    <a:lumMod val="75000"/>
                    <a:lumOff val="25000"/>
                  </a:schemeClr>
                </a:solidFill>
              </a:rPr>
              <a:t>、赛珍珠作品巡回展等学术研究活动，目前已经吸引了大量的国际研究学者前来参观与交流。</a:t>
            </a:r>
            <a:endParaRPr lang="zh-CN" altLang="zh-CN" sz="1900"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endParaRPr lang="zh-CN" altLang="en-US" sz="1900" b="1"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endParaRPr lang="en-US" altLang="zh-CN"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endParaRPr lang="en-US" altLang="zh-CN" dirty="0" smtClean="0">
              <a:solidFill>
                <a:schemeClr val="tx1">
                  <a:lumMod val="75000"/>
                  <a:lumOff val="25000"/>
                </a:schemeClr>
              </a:solidFill>
            </a:endParaRPr>
          </a:p>
        </p:txBody>
      </p:sp>
      <p:pic>
        <p:nvPicPr>
          <p:cNvPr id="20482" name="Picture 2" descr="F:\工作\国际化图书馆\照片\IMG_442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9213" y="3016250"/>
            <a:ext cx="5075237"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3" descr="F:\工作\国际化图书馆\照片\IMG_509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4888" y="2279650"/>
            <a:ext cx="5075237"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4" descr="F:\工作\国际化图书馆\照片\卢雪芬博士.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93813" y="2800350"/>
            <a:ext cx="5073650"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3038" y="2316163"/>
            <a:ext cx="5989637" cy="418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7" name="Picture 7" descr="G:\工作\微信报道\2017\5.5赛珍珠\IMG_354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94013" y="2163763"/>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ppt_x"/>
                                          </p:val>
                                        </p:tav>
                                        <p:tav tm="100000">
                                          <p:val>
                                            <p:strVal val="#ppt_x"/>
                                          </p:val>
                                        </p:tav>
                                      </p:tavLst>
                                    </p:anim>
                                    <p:anim calcmode="lin" valueType="num">
                                      <p:cBhvr additive="base">
                                        <p:cTn id="14"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ppt_x"/>
                                          </p:val>
                                        </p:tav>
                                        <p:tav tm="100000">
                                          <p:val>
                                            <p:strVal val="#ppt_x"/>
                                          </p:val>
                                        </p:tav>
                                      </p:tavLst>
                                    </p:anim>
                                    <p:anim calcmode="lin" valueType="num">
                                      <p:cBhvr additive="base">
                                        <p:cTn id="20"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additive="base">
                                        <p:cTn id="25" dur="500" fill="hold"/>
                                        <p:tgtEl>
                                          <p:spTgt spid="21506"/>
                                        </p:tgtEl>
                                        <p:attrNameLst>
                                          <p:attrName>ppt_x</p:attrName>
                                        </p:attrNameLst>
                                      </p:cBhvr>
                                      <p:tavLst>
                                        <p:tav tm="0">
                                          <p:val>
                                            <p:strVal val="#ppt_x"/>
                                          </p:val>
                                        </p:tav>
                                        <p:tav tm="100000">
                                          <p:val>
                                            <p:strVal val="#ppt_x"/>
                                          </p:val>
                                        </p:tav>
                                      </p:tavLst>
                                    </p:anim>
                                    <p:anim calcmode="lin" valueType="num">
                                      <p:cBhvr additive="base">
                                        <p:cTn id="26"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additive="base">
                                        <p:cTn id="31" dur="500" fill="hold"/>
                                        <p:tgtEl>
                                          <p:spTgt spid="20487"/>
                                        </p:tgtEl>
                                        <p:attrNameLst>
                                          <p:attrName>ppt_x</p:attrName>
                                        </p:attrNameLst>
                                      </p:cBhvr>
                                      <p:tavLst>
                                        <p:tav tm="0">
                                          <p:val>
                                            <p:strVal val="#ppt_x"/>
                                          </p:val>
                                        </p:tav>
                                        <p:tav tm="100000">
                                          <p:val>
                                            <p:strVal val="#ppt_x"/>
                                          </p:val>
                                        </p:tav>
                                      </p:tavLst>
                                    </p:anim>
                                    <p:anim calcmode="lin" valueType="num">
                                      <p:cBhvr additive="base">
                                        <p:cTn id="32"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76250" y="1052513"/>
            <a:ext cx="8056563" cy="5400675"/>
          </a:xfrm>
        </p:spPr>
        <p:txBody>
          <a:bodyPr rtlCol="0">
            <a:normAutofit/>
          </a:bodyPr>
          <a:lstStyle/>
          <a:p>
            <a:pPr marL="431800" lvl="1" indent="-342900" fontAlgn="auto">
              <a:spcBef>
                <a:spcPts val="1800"/>
              </a:spcBef>
              <a:buClr>
                <a:schemeClr val="accent6">
                  <a:lumMod val="75000"/>
                </a:schemeClr>
              </a:buClr>
              <a:buFont typeface="Wingdings" panose="05000000000000000000" pitchFamily="2" charset="2"/>
              <a:buChar char="Ø"/>
              <a:defRPr/>
            </a:pPr>
            <a:r>
              <a:rPr lang="en-US" altLang="zh-CN" sz="2400" b="1" dirty="0" smtClean="0">
                <a:solidFill>
                  <a:schemeClr val="tx1">
                    <a:lumMod val="75000"/>
                    <a:lumOff val="25000"/>
                  </a:schemeClr>
                </a:solidFill>
              </a:rPr>
              <a:t>ACCA\HSK\</a:t>
            </a:r>
            <a:r>
              <a:rPr lang="zh-CN" altLang="en-US" sz="2400" b="1" dirty="0" smtClean="0">
                <a:solidFill>
                  <a:schemeClr val="tx1">
                    <a:lumMod val="75000"/>
                    <a:lumOff val="25000"/>
                  </a:schemeClr>
                </a:solidFill>
              </a:rPr>
              <a:t>四六级网考中心</a:t>
            </a:r>
            <a:endParaRPr lang="en-US" altLang="zh-CN" sz="2400" b="1"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zh-CN" altLang="en-US" sz="1800" dirty="0" smtClean="0">
                <a:solidFill>
                  <a:srgbClr val="262626"/>
                </a:solidFill>
                <a:ea typeface="宋体" charset="-122"/>
              </a:rPr>
              <a:t>       </a:t>
            </a:r>
            <a:r>
              <a:rPr lang="zh-CN" altLang="en-US" dirty="0" smtClean="0">
                <a:solidFill>
                  <a:srgbClr val="262626"/>
                </a:solidFill>
                <a:ea typeface="宋体" charset="-122"/>
              </a:rPr>
              <a:t>从</a:t>
            </a:r>
            <a:r>
              <a:rPr lang="en-US" altLang="zh-CN" dirty="0">
                <a:solidFill>
                  <a:srgbClr val="262626"/>
                </a:solidFill>
                <a:ea typeface="宋体" charset="-122"/>
              </a:rPr>
              <a:t>2012</a:t>
            </a:r>
            <a:r>
              <a:rPr lang="zh-CN" altLang="en-US" dirty="0">
                <a:solidFill>
                  <a:srgbClr val="262626"/>
                </a:solidFill>
                <a:ea typeface="宋体" charset="-122"/>
              </a:rPr>
              <a:t>年先后申报建立了</a:t>
            </a:r>
            <a:r>
              <a:rPr lang="en-US" altLang="zh-CN" dirty="0">
                <a:solidFill>
                  <a:srgbClr val="0099CC"/>
                </a:solidFill>
                <a:ea typeface="宋体" charset="-122"/>
              </a:rPr>
              <a:t>ACCA</a:t>
            </a:r>
            <a:r>
              <a:rPr lang="zh-CN" altLang="en-US" dirty="0">
                <a:solidFill>
                  <a:srgbClr val="0099CC"/>
                </a:solidFill>
                <a:ea typeface="宋体" charset="-122"/>
              </a:rPr>
              <a:t>、</a:t>
            </a:r>
            <a:r>
              <a:rPr lang="en-US" altLang="zh-CN" dirty="0">
                <a:solidFill>
                  <a:srgbClr val="0099CC"/>
                </a:solidFill>
                <a:ea typeface="宋体" charset="-122"/>
              </a:rPr>
              <a:t>HSK</a:t>
            </a:r>
            <a:r>
              <a:rPr lang="zh-CN" altLang="en-US" dirty="0">
                <a:solidFill>
                  <a:srgbClr val="0099CC"/>
                </a:solidFill>
                <a:ea typeface="宋体" charset="-122"/>
              </a:rPr>
              <a:t>、英语四六级网考等考点</a:t>
            </a:r>
            <a:r>
              <a:rPr lang="zh-CN" altLang="en-US" dirty="0">
                <a:solidFill>
                  <a:srgbClr val="262626"/>
                </a:solidFill>
                <a:ea typeface="宋体" charset="-122"/>
              </a:rPr>
              <a:t>，构建</a:t>
            </a:r>
            <a:r>
              <a:rPr lang="zh-CN" altLang="en-US" dirty="0" smtClean="0">
                <a:solidFill>
                  <a:srgbClr val="262626"/>
                </a:solidFill>
                <a:ea typeface="宋体" charset="-122"/>
              </a:rPr>
              <a:t>了国际</a:t>
            </a:r>
            <a:r>
              <a:rPr lang="zh-CN" altLang="en-US" dirty="0" smtClean="0">
                <a:solidFill>
                  <a:schemeClr val="tx1">
                    <a:lumMod val="75000"/>
                    <a:lumOff val="25000"/>
                  </a:schemeClr>
                </a:solidFill>
                <a:ea typeface="宋体" charset="-122"/>
              </a:rPr>
              <a:t>学习</a:t>
            </a:r>
            <a:r>
              <a:rPr lang="zh-CN" altLang="en-US" dirty="0">
                <a:solidFill>
                  <a:schemeClr val="tx1">
                    <a:lumMod val="75000"/>
                    <a:lumOff val="25000"/>
                  </a:schemeClr>
                </a:solidFill>
                <a:ea typeface="宋体" charset="-122"/>
              </a:rPr>
              <a:t>中心</a:t>
            </a:r>
            <a:r>
              <a:rPr lang="zh-CN" altLang="en-US" dirty="0" smtClean="0">
                <a:solidFill>
                  <a:srgbClr val="262626"/>
                </a:solidFill>
                <a:ea typeface="宋体" charset="-122"/>
              </a:rPr>
              <a:t>。</a:t>
            </a:r>
            <a:endParaRPr lang="en-US" altLang="zh-CN" dirty="0">
              <a:solidFill>
                <a:srgbClr val="262626"/>
              </a:solidFill>
              <a:ea typeface="宋体" charset="-122"/>
            </a:endParaRPr>
          </a:p>
          <a:p>
            <a:pPr marL="393192" lvl="1" fontAlgn="auto">
              <a:lnSpc>
                <a:spcPct val="150000"/>
              </a:lnSpc>
              <a:spcBef>
                <a:spcPts val="1800"/>
              </a:spcBef>
              <a:buClr>
                <a:schemeClr val="accent6">
                  <a:lumMod val="75000"/>
                </a:schemeClr>
              </a:buClr>
              <a:defRPr/>
            </a:pPr>
            <a:r>
              <a:rPr lang="zh-CN" altLang="en-US" dirty="0" smtClean="0">
                <a:solidFill>
                  <a:srgbClr val="262626"/>
                </a:solidFill>
                <a:ea typeface="宋体" charset="-122"/>
              </a:rPr>
              <a:t>      每年组织</a:t>
            </a:r>
            <a:r>
              <a:rPr lang="en-US" altLang="zh-CN" dirty="0" smtClean="0">
                <a:solidFill>
                  <a:srgbClr val="262626"/>
                </a:solidFill>
                <a:ea typeface="宋体" charset="-122"/>
              </a:rPr>
              <a:t>5</a:t>
            </a:r>
            <a:r>
              <a:rPr lang="zh-CN" altLang="en-US" dirty="0">
                <a:solidFill>
                  <a:srgbClr val="262626"/>
                </a:solidFill>
                <a:ea typeface="宋体" charset="-122"/>
              </a:rPr>
              <a:t>批次</a:t>
            </a:r>
            <a:r>
              <a:rPr lang="en-US" altLang="zh-CN" dirty="0">
                <a:solidFill>
                  <a:srgbClr val="262626"/>
                </a:solidFill>
                <a:ea typeface="宋体" charset="-122"/>
              </a:rPr>
              <a:t>HSK</a:t>
            </a:r>
            <a:r>
              <a:rPr lang="zh-CN" altLang="en-US" dirty="0">
                <a:solidFill>
                  <a:srgbClr val="262626"/>
                </a:solidFill>
                <a:ea typeface="宋体" charset="-122"/>
              </a:rPr>
              <a:t>考试</a:t>
            </a:r>
            <a:r>
              <a:rPr lang="zh-CN" altLang="en-US" dirty="0" smtClean="0">
                <a:solidFill>
                  <a:srgbClr val="262626"/>
                </a:solidFill>
                <a:ea typeface="宋体" charset="-122"/>
              </a:rPr>
              <a:t>，近</a:t>
            </a:r>
            <a:r>
              <a:rPr lang="en-US" altLang="zh-CN" dirty="0" smtClean="0">
                <a:solidFill>
                  <a:srgbClr val="262626"/>
                </a:solidFill>
                <a:ea typeface="宋体" charset="-122"/>
              </a:rPr>
              <a:t>400</a:t>
            </a:r>
            <a:r>
              <a:rPr lang="zh-CN" altLang="en-US" dirty="0" smtClean="0">
                <a:solidFill>
                  <a:srgbClr val="262626"/>
                </a:solidFill>
                <a:ea typeface="宋体" charset="-122"/>
              </a:rPr>
              <a:t>人次</a:t>
            </a:r>
            <a:r>
              <a:rPr lang="zh-CN" altLang="en-US" dirty="0">
                <a:solidFill>
                  <a:srgbClr val="262626"/>
                </a:solidFill>
                <a:ea typeface="宋体" charset="-122"/>
              </a:rPr>
              <a:t>参加考试</a:t>
            </a:r>
            <a:r>
              <a:rPr lang="zh-CN" altLang="en-US" dirty="0" smtClean="0">
                <a:solidFill>
                  <a:srgbClr val="262626"/>
                </a:solidFill>
                <a:ea typeface="宋体" charset="-122"/>
              </a:rPr>
              <a:t>；</a:t>
            </a:r>
            <a:r>
              <a:rPr lang="en-US" altLang="zh-CN" dirty="0">
                <a:solidFill>
                  <a:srgbClr val="262626"/>
                </a:solidFill>
                <a:ea typeface="宋体" charset="-122"/>
              </a:rPr>
              <a:t>2</a:t>
            </a:r>
            <a:r>
              <a:rPr lang="zh-CN" altLang="en-US" dirty="0">
                <a:solidFill>
                  <a:srgbClr val="262626"/>
                </a:solidFill>
                <a:ea typeface="宋体" charset="-122"/>
              </a:rPr>
              <a:t>次</a:t>
            </a:r>
            <a:r>
              <a:rPr lang="en-US" altLang="zh-CN" dirty="0">
                <a:solidFill>
                  <a:srgbClr val="262626"/>
                </a:solidFill>
                <a:ea typeface="宋体" charset="-122"/>
              </a:rPr>
              <a:t>ACCA</a:t>
            </a:r>
            <a:r>
              <a:rPr lang="zh-CN" altLang="en-US" dirty="0">
                <a:solidFill>
                  <a:srgbClr val="262626"/>
                </a:solidFill>
                <a:ea typeface="宋体" charset="-122"/>
              </a:rPr>
              <a:t>考试工作</a:t>
            </a:r>
            <a:r>
              <a:rPr lang="zh-CN" altLang="en-US" dirty="0" smtClean="0">
                <a:solidFill>
                  <a:srgbClr val="262626"/>
                </a:solidFill>
                <a:ea typeface="宋体" charset="-122"/>
              </a:rPr>
              <a:t>，</a:t>
            </a:r>
            <a:r>
              <a:rPr lang="en-US" altLang="zh-CN" dirty="0" smtClean="0">
                <a:solidFill>
                  <a:srgbClr val="262626"/>
                </a:solidFill>
                <a:ea typeface="宋体" charset="-122"/>
              </a:rPr>
              <a:t>500</a:t>
            </a:r>
            <a:r>
              <a:rPr lang="zh-CN" altLang="en-US" dirty="0" smtClean="0">
                <a:solidFill>
                  <a:srgbClr val="262626"/>
                </a:solidFill>
                <a:ea typeface="宋体" charset="-122"/>
              </a:rPr>
              <a:t>余人次</a:t>
            </a:r>
            <a:r>
              <a:rPr lang="zh-CN" altLang="en-US" dirty="0">
                <a:solidFill>
                  <a:srgbClr val="262626"/>
                </a:solidFill>
                <a:ea typeface="宋体" charset="-122"/>
              </a:rPr>
              <a:t>参加</a:t>
            </a:r>
            <a:r>
              <a:rPr lang="zh-CN" altLang="en-US" dirty="0" smtClean="0">
                <a:solidFill>
                  <a:srgbClr val="262626"/>
                </a:solidFill>
                <a:ea typeface="宋体" charset="-122"/>
              </a:rPr>
              <a:t>考试。</a:t>
            </a:r>
            <a:endParaRPr lang="zh-CN" altLang="en-US" dirty="0">
              <a:solidFill>
                <a:srgbClr val="262626"/>
              </a:solidFill>
              <a:ea typeface="宋体" charset="-122"/>
            </a:endParaRPr>
          </a:p>
          <a:p>
            <a:pPr marL="393192" lvl="1" fontAlgn="auto">
              <a:lnSpc>
                <a:spcPct val="150000"/>
              </a:lnSpc>
              <a:spcBef>
                <a:spcPts val="1800"/>
              </a:spcBef>
              <a:buClr>
                <a:schemeClr val="accent6">
                  <a:lumMod val="75000"/>
                </a:schemeClr>
              </a:buClr>
              <a:defRPr/>
            </a:pPr>
            <a:endParaRPr lang="en-US" altLang="zh-CN" sz="1800" dirty="0" smtClean="0">
              <a:solidFill>
                <a:srgbClr val="262626"/>
              </a:solidFill>
              <a:ea typeface="宋体" charset="-122"/>
            </a:endParaRPr>
          </a:p>
          <a:p>
            <a:pPr marL="393192" lvl="1" fontAlgn="auto">
              <a:lnSpc>
                <a:spcPct val="150000"/>
              </a:lnSpc>
              <a:spcBef>
                <a:spcPts val="1800"/>
              </a:spcBef>
              <a:buClr>
                <a:schemeClr val="accent6">
                  <a:lumMod val="75000"/>
                </a:schemeClr>
              </a:buClr>
              <a:defRPr/>
            </a:pPr>
            <a:r>
              <a:rPr lang="zh-CN" altLang="en-US" sz="1800" dirty="0" smtClean="0">
                <a:solidFill>
                  <a:srgbClr val="262626"/>
                </a:solidFill>
                <a:ea typeface="宋体" charset="-122"/>
              </a:rPr>
              <a:t>        </a:t>
            </a:r>
          </a:p>
        </p:txBody>
      </p:sp>
      <p:pic>
        <p:nvPicPr>
          <p:cNvPr id="1026" name="Picture 2" descr="C:\Users\joun1\Desktop\ACCA揭牌.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413109"/>
            <a:ext cx="2304256" cy="1536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F:\工作\国际化图书馆\照片\IMG_20150930_1233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8272" y="4275143"/>
            <a:ext cx="2104168" cy="1578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F:\工作\国际化图书馆\照片\HSK-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4349006"/>
            <a:ext cx="2076231" cy="1557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8313" y="908050"/>
            <a:ext cx="8054975" cy="4549775"/>
          </a:xfrm>
        </p:spPr>
        <p:txBody>
          <a:bodyPr rtlCol="0">
            <a:normAutofit/>
          </a:bodyPr>
          <a:lstStyle/>
          <a:p>
            <a:pPr marL="392113" lvl="1" indent="-303213" fontAlgn="auto">
              <a:spcBef>
                <a:spcPts val="1800"/>
              </a:spcBef>
              <a:buClr>
                <a:schemeClr val="accent6">
                  <a:lumMod val="75000"/>
                </a:schemeClr>
              </a:buClr>
              <a:defRPr/>
            </a:pPr>
            <a:r>
              <a:rPr lang="zh-CN" altLang="en-US" sz="2400" b="1" dirty="0" smtClean="0">
                <a:solidFill>
                  <a:schemeClr val="tx1">
                    <a:lumMod val="75000"/>
                    <a:lumOff val="25000"/>
                  </a:schemeClr>
                </a:solidFill>
              </a:rPr>
              <a:t>（</a:t>
            </a:r>
            <a:r>
              <a:rPr lang="en-US" altLang="zh-CN" sz="2400" b="1" dirty="0" smtClean="0">
                <a:solidFill>
                  <a:schemeClr val="tx1">
                    <a:lumMod val="75000"/>
                    <a:lumOff val="25000"/>
                  </a:schemeClr>
                </a:solidFill>
              </a:rPr>
              <a:t>3</a:t>
            </a:r>
            <a:r>
              <a:rPr lang="zh-CN" altLang="en-US" sz="2400" b="1" dirty="0" smtClean="0">
                <a:solidFill>
                  <a:schemeClr val="tx1">
                    <a:lumMod val="75000"/>
                    <a:lumOff val="25000"/>
                  </a:schemeClr>
                </a:solidFill>
              </a:rPr>
              <a:t>）文化传播者</a:t>
            </a:r>
            <a:r>
              <a:rPr lang="en-US" altLang="zh-CN" sz="2400" b="1" dirty="0" smtClean="0">
                <a:solidFill>
                  <a:schemeClr val="tx1">
                    <a:lumMod val="75000"/>
                    <a:lumOff val="25000"/>
                  </a:schemeClr>
                </a:solidFill>
              </a:rPr>
              <a:t>——</a:t>
            </a:r>
            <a:r>
              <a:rPr lang="zh-CN" altLang="en-US" sz="2400" b="1" dirty="0" smtClean="0">
                <a:solidFill>
                  <a:schemeClr val="tx1">
                    <a:lumMod val="75000"/>
                    <a:lumOff val="25000"/>
                  </a:schemeClr>
                </a:solidFill>
              </a:rPr>
              <a:t>与留学生开展文化交流活动</a:t>
            </a:r>
            <a:endParaRPr lang="en-US" altLang="zh-CN" sz="2400" b="1"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endParaRPr lang="en-US" altLang="zh-CN" sz="1800"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en-US" altLang="zh-CN" sz="1800" dirty="0" smtClean="0">
                <a:solidFill>
                  <a:schemeClr val="tx1">
                    <a:lumMod val="75000"/>
                    <a:lumOff val="25000"/>
                  </a:schemeClr>
                </a:solidFill>
              </a:rPr>
              <a:t>     </a:t>
            </a:r>
            <a:endParaRPr lang="zh-CN" altLang="en-US" sz="1800" b="1" dirty="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p:txBody>
      </p:sp>
      <p:pic>
        <p:nvPicPr>
          <p:cNvPr id="19458" name="Picture 2" descr="F:\工作\国际化图书馆\照片\中外大学生文化沙龙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3463" y="1916113"/>
            <a:ext cx="5495925" cy="366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3" descr="F:\工作\国际化图书馆\照片\IMG_414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675" y="2271713"/>
            <a:ext cx="5154613" cy="343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4" descr="F:\工作\国际化图书馆\照片\IMG_415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3238" y="2447925"/>
            <a:ext cx="48926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5" descr="F:\工作\国际化图书馆\照片\IMG_791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14725" y="2211388"/>
            <a:ext cx="5246688" cy="349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ppt_x"/>
                                          </p:val>
                                        </p:tav>
                                        <p:tav tm="100000">
                                          <p:val>
                                            <p:strVal val="#ppt_x"/>
                                          </p:val>
                                        </p:tav>
                                      </p:tavLst>
                                    </p:anim>
                                    <p:anim calcmode="lin" valueType="num">
                                      <p:cBhvr additive="base">
                                        <p:cTn id="14"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61"/>
                                        </p:tgtEl>
                                        <p:attrNameLst>
                                          <p:attrName>style.visibility</p:attrName>
                                        </p:attrNameLst>
                                      </p:cBhvr>
                                      <p:to>
                                        <p:strVal val="visible"/>
                                      </p:to>
                                    </p:set>
                                    <p:anim calcmode="lin" valueType="num">
                                      <p:cBhvr additive="base">
                                        <p:cTn id="25" dur="500" fill="hold"/>
                                        <p:tgtEl>
                                          <p:spTgt spid="19461"/>
                                        </p:tgtEl>
                                        <p:attrNameLst>
                                          <p:attrName>ppt_x</p:attrName>
                                        </p:attrNameLst>
                                      </p:cBhvr>
                                      <p:tavLst>
                                        <p:tav tm="0">
                                          <p:val>
                                            <p:strVal val="#ppt_x"/>
                                          </p:val>
                                        </p:tav>
                                        <p:tav tm="100000">
                                          <p:val>
                                            <p:strVal val="#ppt_x"/>
                                          </p:val>
                                        </p:tav>
                                      </p:tavLst>
                                    </p:anim>
                                    <p:anim calcmode="lin" valueType="num">
                                      <p:cBhvr additive="base">
                                        <p:cTn id="26"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
          <p:cNvSpPr txBox="1">
            <a:spLocks noChangeArrowheads="1"/>
          </p:cNvSpPr>
          <p:nvPr/>
        </p:nvSpPr>
        <p:spPr bwMode="black">
          <a:xfrm>
            <a:off x="2566988" y="1144588"/>
            <a:ext cx="47958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a:spcBef>
                <a:spcPct val="50000"/>
              </a:spcBef>
            </a:pPr>
            <a:r>
              <a:rPr lang="zh-CN" altLang="zh-CN" sz="3200" b="1"/>
              <a:t>高等教育的国际化背景</a:t>
            </a:r>
            <a:endParaRPr lang="en-US" altLang="zh-CN" sz="3200" b="1">
              <a:solidFill>
                <a:srgbClr val="FEFEFE"/>
              </a:solidFill>
              <a:latin typeface="Verdana" pitchFamily="34" charset="0"/>
            </a:endParaRPr>
          </a:p>
        </p:txBody>
      </p:sp>
      <p:sp>
        <p:nvSpPr>
          <p:cNvPr id="6147" name="Text Box 32"/>
          <p:cNvSpPr txBox="1">
            <a:spLocks noChangeArrowheads="1"/>
          </p:cNvSpPr>
          <p:nvPr/>
        </p:nvSpPr>
        <p:spPr bwMode="black">
          <a:xfrm>
            <a:off x="3136900" y="2454275"/>
            <a:ext cx="3989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eaLnBrk="0" hangingPunct="0"/>
            <a:r>
              <a:rPr lang="zh-CN" altLang="en-US" sz="3200" b="1"/>
              <a:t>高校的国际化发展</a:t>
            </a:r>
            <a:endParaRPr lang="en-US" altLang="zh-CN" sz="3200" b="1"/>
          </a:p>
        </p:txBody>
      </p:sp>
      <p:sp>
        <p:nvSpPr>
          <p:cNvPr id="6148" name="Text Box 36"/>
          <p:cNvSpPr txBox="1">
            <a:spLocks noChangeArrowheads="1"/>
          </p:cNvSpPr>
          <p:nvPr/>
        </p:nvSpPr>
        <p:spPr bwMode="black">
          <a:xfrm>
            <a:off x="3749675" y="3576638"/>
            <a:ext cx="51482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eaLnBrk="0" hangingPunct="0"/>
            <a:r>
              <a:rPr lang="zh-CN" altLang="en-US" sz="3200" b="1"/>
              <a:t>高校图书馆角色定位</a:t>
            </a:r>
            <a:endParaRPr lang="en-US" altLang="zh-CN" sz="3200" b="1"/>
          </a:p>
        </p:txBody>
      </p:sp>
      <p:sp>
        <p:nvSpPr>
          <p:cNvPr id="6149" name="Text Box 40"/>
          <p:cNvSpPr txBox="1">
            <a:spLocks noChangeArrowheads="1"/>
          </p:cNvSpPr>
          <p:nvPr/>
        </p:nvSpPr>
        <p:spPr bwMode="black">
          <a:xfrm>
            <a:off x="4648200" y="4846638"/>
            <a:ext cx="39893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eaLnBrk="0" hangingPunct="0"/>
            <a:r>
              <a:rPr lang="zh-CN" altLang="en-US" sz="3200" b="1"/>
              <a:t>图书馆国际化的实践</a:t>
            </a:r>
            <a:endParaRPr lang="en-US" altLang="zh-CN" sz="3200" b="1"/>
          </a:p>
        </p:txBody>
      </p:sp>
      <p:grpSp>
        <p:nvGrpSpPr>
          <p:cNvPr id="6150" name="组合 67"/>
          <p:cNvGrpSpPr>
            <a:grpSpLocks/>
          </p:cNvGrpSpPr>
          <p:nvPr/>
        </p:nvGrpSpPr>
        <p:grpSpPr bwMode="auto">
          <a:xfrm>
            <a:off x="0" y="1139825"/>
            <a:ext cx="4483100" cy="5718175"/>
            <a:chOff x="-2" y="1139211"/>
            <a:chExt cx="4483102" cy="5718789"/>
          </a:xfrm>
        </p:grpSpPr>
        <p:sp>
          <p:nvSpPr>
            <p:cNvPr id="6152" name="Line 3"/>
            <p:cNvSpPr>
              <a:spLocks noChangeShapeType="1"/>
            </p:cNvSpPr>
            <p:nvPr/>
          </p:nvSpPr>
          <p:spPr bwMode="gray">
            <a:xfrm flipH="1">
              <a:off x="0" y="5833448"/>
              <a:ext cx="2819400" cy="228600"/>
            </a:xfrm>
            <a:prstGeom prst="line">
              <a:avLst/>
            </a:prstGeom>
            <a:noFill/>
            <a:ln w="9525">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53" name="Line 4"/>
            <p:cNvSpPr>
              <a:spLocks noChangeShapeType="1"/>
            </p:cNvSpPr>
            <p:nvPr/>
          </p:nvSpPr>
          <p:spPr bwMode="gray">
            <a:xfrm flipH="1">
              <a:off x="0" y="3395048"/>
              <a:ext cx="609600" cy="2667000"/>
            </a:xfrm>
            <a:prstGeom prst="line">
              <a:avLst/>
            </a:prstGeom>
            <a:noFill/>
            <a:ln w="9525">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9" name="AutoShape 5"/>
            <p:cNvSpPr>
              <a:spLocks noChangeArrowheads="1"/>
            </p:cNvSpPr>
            <p:nvPr/>
          </p:nvSpPr>
          <p:spPr bwMode="gray">
            <a:xfrm>
              <a:off x="1614487" y="2976146"/>
              <a:ext cx="228600" cy="2286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40" name="AutoShape 6"/>
            <p:cNvSpPr>
              <a:spLocks noChangeArrowheads="1"/>
            </p:cNvSpPr>
            <p:nvPr/>
          </p:nvSpPr>
          <p:spPr bwMode="gray">
            <a:xfrm>
              <a:off x="2452687" y="3496902"/>
              <a:ext cx="228600" cy="2286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a:solidFill>
                <a:schemeClr val="accent1"/>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41" name="AutoShape 7"/>
            <p:cNvSpPr>
              <a:spLocks noChangeArrowheads="1"/>
            </p:cNvSpPr>
            <p:nvPr/>
          </p:nvSpPr>
          <p:spPr bwMode="gray">
            <a:xfrm>
              <a:off x="2908299" y="4763863"/>
              <a:ext cx="228600" cy="2286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157" name="Line 8"/>
            <p:cNvSpPr>
              <a:spLocks noChangeShapeType="1"/>
            </p:cNvSpPr>
            <p:nvPr/>
          </p:nvSpPr>
          <p:spPr bwMode="gray">
            <a:xfrm flipH="1">
              <a:off x="0" y="3183911"/>
              <a:ext cx="1665288" cy="2878137"/>
            </a:xfrm>
            <a:prstGeom prst="line">
              <a:avLst/>
            </a:prstGeom>
            <a:noFill/>
            <a:ln w="9525">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58" name="Line 9"/>
            <p:cNvSpPr>
              <a:spLocks noChangeShapeType="1"/>
            </p:cNvSpPr>
            <p:nvPr/>
          </p:nvSpPr>
          <p:spPr bwMode="gray">
            <a:xfrm flipH="1">
              <a:off x="0" y="4914286"/>
              <a:ext cx="2895600" cy="1147762"/>
            </a:xfrm>
            <a:prstGeom prst="line">
              <a:avLst/>
            </a:prstGeom>
            <a:noFill/>
            <a:ln w="9525">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59" name="Line 10"/>
            <p:cNvSpPr>
              <a:spLocks noChangeShapeType="1"/>
            </p:cNvSpPr>
            <p:nvPr/>
          </p:nvSpPr>
          <p:spPr bwMode="gray">
            <a:xfrm flipH="1">
              <a:off x="0" y="1675786"/>
              <a:ext cx="1866900" cy="4386262"/>
            </a:xfrm>
            <a:prstGeom prst="line">
              <a:avLst/>
            </a:prstGeom>
            <a:noFill/>
            <a:ln w="19050">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60" name="Line 11"/>
            <p:cNvSpPr>
              <a:spLocks noChangeShapeType="1"/>
            </p:cNvSpPr>
            <p:nvPr/>
          </p:nvSpPr>
          <p:spPr bwMode="gray">
            <a:xfrm flipH="1">
              <a:off x="0" y="3002936"/>
              <a:ext cx="2309813" cy="3059112"/>
            </a:xfrm>
            <a:prstGeom prst="line">
              <a:avLst/>
            </a:prstGeom>
            <a:noFill/>
            <a:ln w="19050">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61" name="Line 12"/>
            <p:cNvSpPr>
              <a:spLocks noChangeShapeType="1"/>
            </p:cNvSpPr>
            <p:nvPr/>
          </p:nvSpPr>
          <p:spPr bwMode="gray">
            <a:xfrm flipH="1">
              <a:off x="-2" y="3701436"/>
              <a:ext cx="2509838" cy="2360613"/>
            </a:xfrm>
            <a:prstGeom prst="line">
              <a:avLst/>
            </a:prstGeom>
            <a:noFill/>
            <a:ln w="19050">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62" name="Line 13"/>
            <p:cNvSpPr>
              <a:spLocks noChangeShapeType="1"/>
            </p:cNvSpPr>
            <p:nvPr/>
          </p:nvSpPr>
          <p:spPr bwMode="gray">
            <a:xfrm flipH="1">
              <a:off x="0" y="5315923"/>
              <a:ext cx="3867150" cy="746125"/>
            </a:xfrm>
            <a:prstGeom prst="line">
              <a:avLst/>
            </a:prstGeom>
            <a:noFill/>
            <a:ln w="19050">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grpSp>
          <p:nvGrpSpPr>
            <p:cNvPr id="6163" name="Group 14"/>
            <p:cNvGrpSpPr>
              <a:grpSpLocks/>
            </p:cNvGrpSpPr>
            <p:nvPr/>
          </p:nvGrpSpPr>
          <p:grpSpPr bwMode="auto">
            <a:xfrm>
              <a:off x="-1" y="3928448"/>
              <a:ext cx="2957513" cy="2929552"/>
              <a:chOff x="0" y="2654"/>
              <a:chExt cx="1592" cy="1522"/>
            </a:xfrm>
          </p:grpSpPr>
          <p:sp>
            <p:nvSpPr>
              <p:cNvPr id="6170" name="Arc 15"/>
              <p:cNvSpPr>
                <a:spLocks/>
              </p:cNvSpPr>
              <p:nvPr/>
            </p:nvSpPr>
            <p:spPr bwMode="gray">
              <a:xfrm>
                <a:off x="0" y="2733"/>
                <a:ext cx="1440" cy="14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80808">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a:p>
            </p:txBody>
          </p:sp>
          <p:sp>
            <p:nvSpPr>
              <p:cNvPr id="6171" name="Line 16"/>
              <p:cNvSpPr>
                <a:spLocks noChangeShapeType="1"/>
              </p:cNvSpPr>
              <p:nvPr/>
            </p:nvSpPr>
            <p:spPr bwMode="gray">
              <a:xfrm flipH="1">
                <a:off x="0" y="2654"/>
                <a:ext cx="1592" cy="1522"/>
              </a:xfrm>
              <a:prstGeom prst="line">
                <a:avLst/>
              </a:prstGeom>
              <a:noFill/>
              <a:ln w="9525">
                <a:solidFill>
                  <a:srgbClr val="B2B2B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6172" name="Arc 17"/>
              <p:cNvSpPr>
                <a:spLocks/>
              </p:cNvSpPr>
              <p:nvPr/>
            </p:nvSpPr>
            <p:spPr bwMode="gray">
              <a:xfrm>
                <a:off x="0" y="2796"/>
                <a:ext cx="1382" cy="13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948948"/>
                  </a:gs>
                  <a:gs pos="100000">
                    <a:srgbClr val="CBBC63"/>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a:p>
            </p:txBody>
          </p:sp>
          <p:sp>
            <p:nvSpPr>
              <p:cNvPr id="6173" name="Arc 18"/>
              <p:cNvSpPr>
                <a:spLocks/>
              </p:cNvSpPr>
              <p:nvPr/>
            </p:nvSpPr>
            <p:spPr bwMode="gray">
              <a:xfrm>
                <a:off x="14" y="2817"/>
                <a:ext cx="1347" cy="13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CBBC63">
                      <a:alpha val="0"/>
                    </a:srgbClr>
                  </a:gs>
                  <a:gs pos="100000">
                    <a:srgbClr val="DED49C"/>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a:p>
            </p:txBody>
          </p:sp>
          <p:sp>
            <p:nvSpPr>
              <p:cNvPr id="53" name="Text Box 19"/>
              <p:cNvSpPr txBox="1">
                <a:spLocks noChangeArrowheads="1"/>
              </p:cNvSpPr>
              <p:nvPr/>
            </p:nvSpPr>
            <p:spPr bwMode="gray">
              <a:xfrm>
                <a:off x="46" y="3373"/>
                <a:ext cx="1036" cy="45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zh-CN" altLang="en-US" sz="4000" b="1" dirty="0">
                    <a:solidFill>
                      <a:srgbClr val="080808"/>
                    </a:solidFill>
                    <a:effectLst>
                      <a:outerShdw blurRad="38100" dist="38100" dir="2700000" algn="tl">
                        <a:srgbClr val="FFFFFF"/>
                      </a:outerShdw>
                    </a:effectLst>
                    <a:latin typeface="Verdana" pitchFamily="34" charset="0"/>
                    <a:ea typeface="+mn-ea"/>
                  </a:rPr>
                  <a:t>目录</a:t>
                </a:r>
                <a:endParaRPr lang="en-US" altLang="zh-CN" sz="4000" b="1" dirty="0">
                  <a:solidFill>
                    <a:srgbClr val="080808"/>
                  </a:solidFill>
                  <a:effectLst>
                    <a:outerShdw blurRad="38100" dist="38100" dir="2700000" algn="tl">
                      <a:srgbClr val="FFFFFF"/>
                    </a:outerShdw>
                  </a:effectLst>
                  <a:latin typeface="Verdana" pitchFamily="34" charset="0"/>
                  <a:ea typeface="+mn-ea"/>
                </a:endParaRPr>
              </a:p>
            </p:txBody>
          </p:sp>
        </p:grpSp>
        <p:sp>
          <p:nvSpPr>
            <p:cNvPr id="58" name="AutoShape 24"/>
            <p:cNvSpPr>
              <a:spLocks noChangeArrowheads="1"/>
            </p:cNvSpPr>
            <p:nvPr/>
          </p:nvSpPr>
          <p:spPr bwMode="gray">
            <a:xfrm>
              <a:off x="3825875" y="4925806"/>
              <a:ext cx="657225" cy="65729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accent2">
                    <a:gamma/>
                    <a:shade val="50980"/>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3" name="AutoShape 41"/>
            <p:cNvSpPr>
              <a:spLocks noChangeArrowheads="1"/>
            </p:cNvSpPr>
            <p:nvPr/>
          </p:nvSpPr>
          <p:spPr bwMode="gray">
            <a:xfrm>
              <a:off x="1695449" y="1139211"/>
              <a:ext cx="657225" cy="65729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hlink">
                    <a:gamma/>
                    <a:tint val="20000"/>
                    <a:invGamma/>
                  </a:schemeClr>
                </a:gs>
                <a:gs pos="100000">
                  <a:schemeClr val="hlink"/>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4" name="AutoShape 42"/>
            <p:cNvSpPr>
              <a:spLocks noChangeArrowheads="1"/>
            </p:cNvSpPr>
            <p:nvPr/>
          </p:nvSpPr>
          <p:spPr bwMode="gray">
            <a:xfrm>
              <a:off x="2181224" y="2504608"/>
              <a:ext cx="657225" cy="65729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amma/>
                    <a:tint val="28627"/>
                    <a:invGamma/>
                  </a:schemeClr>
                </a:gs>
                <a:gs pos="100000">
                  <a:schemeClr val="accent1"/>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5" name="AutoShape 43"/>
            <p:cNvSpPr>
              <a:spLocks noChangeArrowheads="1"/>
            </p:cNvSpPr>
            <p:nvPr/>
          </p:nvSpPr>
          <p:spPr bwMode="gray">
            <a:xfrm>
              <a:off x="2798762" y="3600100"/>
              <a:ext cx="657225" cy="65729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folHlink"/>
                </a:gs>
                <a:gs pos="100000">
                  <a:schemeClr val="folHlink">
                    <a:gamma/>
                    <a:shade val="79216"/>
                    <a:invGamma/>
                  </a:scheme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6" name="AutoShape 44"/>
            <p:cNvSpPr>
              <a:spLocks noChangeArrowheads="1"/>
            </p:cNvSpPr>
            <p:nvPr/>
          </p:nvSpPr>
          <p:spPr bwMode="gray">
            <a:xfrm>
              <a:off x="534986" y="3165079"/>
              <a:ext cx="228600" cy="2286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sp>
          <p:nvSpPr>
            <p:cNvPr id="67" name="AutoShape 45"/>
            <p:cNvSpPr>
              <a:spLocks noChangeArrowheads="1"/>
            </p:cNvSpPr>
            <p:nvPr/>
          </p:nvSpPr>
          <p:spPr bwMode="gray">
            <a:xfrm>
              <a:off x="2843212" y="5732342"/>
              <a:ext cx="228600" cy="2286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fontAlgn="auto">
                <a:spcBef>
                  <a:spcPts val="0"/>
                </a:spcBef>
                <a:spcAft>
                  <a:spcPts val="0"/>
                </a:spcAft>
                <a:defRPr/>
              </a:pPr>
              <a:endParaRPr lang="zh-CN" altLang="en-US">
                <a:latin typeface="Arial" pitchFamily="34" charset="0"/>
                <a:ea typeface="宋体" pitchFamily="2" charset="-122"/>
              </a:endParaRPr>
            </a:p>
          </p:txBody>
        </p:sp>
      </p:grpSp>
      <p:pic>
        <p:nvPicPr>
          <p:cNvPr id="6151"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3447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8313" y="981075"/>
            <a:ext cx="8054975" cy="5400675"/>
          </a:xfrm>
        </p:spPr>
        <p:txBody>
          <a:bodyPr rtlCol="0">
            <a:normAutofit fontScale="92500" lnSpcReduction="10000"/>
          </a:bodyPr>
          <a:lstStyle/>
          <a:p>
            <a:pPr marL="392113" lvl="1" indent="-303213" fontAlgn="auto">
              <a:spcBef>
                <a:spcPts val="1800"/>
              </a:spcBef>
              <a:buClr>
                <a:schemeClr val="accent6">
                  <a:lumMod val="75000"/>
                </a:schemeClr>
              </a:buClr>
              <a:defRPr/>
            </a:pPr>
            <a:r>
              <a:rPr lang="zh-CN" altLang="en-US" sz="2600" b="1" dirty="0" smtClean="0">
                <a:solidFill>
                  <a:schemeClr val="tx1">
                    <a:lumMod val="75000"/>
                    <a:lumOff val="25000"/>
                  </a:schemeClr>
                </a:solidFill>
              </a:rPr>
              <a:t>（</a:t>
            </a:r>
            <a:r>
              <a:rPr lang="en-US" altLang="zh-CN" sz="2600" b="1" dirty="0" smtClean="0">
                <a:solidFill>
                  <a:schemeClr val="tx1">
                    <a:lumMod val="75000"/>
                    <a:lumOff val="25000"/>
                  </a:schemeClr>
                </a:solidFill>
              </a:rPr>
              <a:t>4</a:t>
            </a:r>
            <a:r>
              <a:rPr lang="zh-CN" altLang="en-US" sz="2600" b="1" dirty="0" smtClean="0">
                <a:solidFill>
                  <a:schemeClr val="tx1">
                    <a:lumMod val="75000"/>
                    <a:lumOff val="25000"/>
                  </a:schemeClr>
                </a:solidFill>
              </a:rPr>
              <a:t>）教育者</a:t>
            </a:r>
            <a:r>
              <a:rPr lang="en-US" altLang="zh-CN" sz="2600" b="1" dirty="0" smtClean="0">
                <a:solidFill>
                  <a:schemeClr val="tx1">
                    <a:lumMod val="75000"/>
                    <a:lumOff val="25000"/>
                  </a:schemeClr>
                </a:solidFill>
              </a:rPr>
              <a:t>——</a:t>
            </a:r>
            <a:r>
              <a:rPr lang="zh-CN" altLang="en-US" sz="2600" b="1" dirty="0" smtClean="0">
                <a:solidFill>
                  <a:schemeClr val="tx1">
                    <a:lumMod val="75000"/>
                    <a:lumOff val="25000"/>
                  </a:schemeClr>
                </a:solidFill>
              </a:rPr>
              <a:t>开展国际化信息素养教育</a:t>
            </a:r>
            <a:endParaRPr lang="en-US" altLang="zh-CN" sz="2600" b="1" dirty="0" smtClean="0">
              <a:solidFill>
                <a:schemeClr val="tx1">
                  <a:lumMod val="75000"/>
                  <a:lumOff val="25000"/>
                </a:schemeClr>
              </a:solidFill>
            </a:endParaRPr>
          </a:p>
          <a:p>
            <a:pPr marL="546100" lvl="1" indent="-457200" fontAlgn="auto">
              <a:spcBef>
                <a:spcPts val="1800"/>
              </a:spcBef>
              <a:buClr>
                <a:schemeClr val="accent6">
                  <a:lumMod val="75000"/>
                </a:schemeClr>
              </a:buClr>
              <a:buFont typeface="Wingdings" panose="05000000000000000000" pitchFamily="2" charset="2"/>
              <a:buChar char="Ø"/>
              <a:defRPr/>
            </a:pPr>
            <a:r>
              <a:rPr lang="zh-CN" altLang="en-US" sz="2600" b="1" dirty="0" smtClean="0">
                <a:solidFill>
                  <a:schemeClr val="tx1">
                    <a:lumMod val="75000"/>
                    <a:lumOff val="25000"/>
                  </a:schemeClr>
                </a:solidFill>
              </a:rPr>
              <a:t>耶鲁学堂</a:t>
            </a:r>
            <a:r>
              <a:rPr lang="en-US" altLang="zh-CN" sz="2600" b="1" dirty="0" smtClean="0">
                <a:solidFill>
                  <a:schemeClr val="tx1">
                    <a:lumMod val="75000"/>
                    <a:lumOff val="25000"/>
                  </a:schemeClr>
                </a:solidFill>
              </a:rPr>
              <a:t>\</a:t>
            </a:r>
            <a:r>
              <a:rPr lang="zh-CN" altLang="en-US" sz="2600" b="1" dirty="0" smtClean="0">
                <a:solidFill>
                  <a:schemeClr val="tx1">
                    <a:lumMod val="75000"/>
                    <a:lumOff val="25000"/>
                  </a:schemeClr>
                </a:solidFill>
              </a:rPr>
              <a:t>讲堂：为全校学生提供英语学习氛围</a:t>
            </a:r>
            <a:endParaRPr lang="en-US" altLang="zh-CN" sz="2600" b="1" dirty="0" smtClean="0">
              <a:solidFill>
                <a:schemeClr val="tx1">
                  <a:lumMod val="75000"/>
                  <a:lumOff val="25000"/>
                </a:schemeClr>
              </a:solidFill>
            </a:endParaRPr>
          </a:p>
          <a:p>
            <a:pPr marL="392113" lvl="1" indent="-303213" fontAlgn="auto">
              <a:spcBef>
                <a:spcPts val="1800"/>
              </a:spcBef>
              <a:buClr>
                <a:schemeClr val="accent6">
                  <a:lumMod val="75000"/>
                </a:schemeClr>
              </a:buClr>
              <a:defRPr/>
            </a:pPr>
            <a:r>
              <a:rPr lang="en-US" altLang="zh-CN" sz="2100" b="1" dirty="0">
                <a:solidFill>
                  <a:schemeClr val="tx1">
                    <a:lumMod val="75000"/>
                    <a:lumOff val="25000"/>
                  </a:schemeClr>
                </a:solidFill>
              </a:rPr>
              <a:t> </a:t>
            </a:r>
            <a:r>
              <a:rPr lang="en-US" altLang="zh-CN" sz="2100" b="1" dirty="0" smtClean="0">
                <a:solidFill>
                  <a:schemeClr val="tx1">
                    <a:lumMod val="75000"/>
                    <a:lumOff val="25000"/>
                  </a:schemeClr>
                </a:solidFill>
              </a:rPr>
              <a:t>    </a:t>
            </a:r>
            <a:r>
              <a:rPr lang="zh-CN" altLang="en-US" sz="2100" b="1" dirty="0" smtClean="0">
                <a:solidFill>
                  <a:schemeClr val="tx1">
                    <a:lumMod val="75000"/>
                    <a:lumOff val="25000"/>
                  </a:schemeClr>
                </a:solidFill>
              </a:rPr>
              <a:t>授课</a:t>
            </a:r>
            <a:r>
              <a:rPr lang="zh-CN" altLang="en-US" sz="2100" b="1" dirty="0">
                <a:solidFill>
                  <a:schemeClr val="tx1">
                    <a:lumMod val="75000"/>
                    <a:lumOff val="25000"/>
                  </a:schemeClr>
                </a:solidFill>
              </a:rPr>
              <a:t>形式：</a:t>
            </a:r>
            <a:r>
              <a:rPr lang="zh-CN" altLang="zh-CN" sz="2100" dirty="0">
                <a:solidFill>
                  <a:schemeClr val="tx1">
                    <a:lumMod val="75000"/>
                    <a:lumOff val="25000"/>
                  </a:schemeClr>
                </a:solidFill>
              </a:rPr>
              <a:t>采用“老师为主导、学生为主体”的</a:t>
            </a:r>
            <a:r>
              <a:rPr lang="zh-CN" altLang="en-US" sz="2100" dirty="0">
                <a:solidFill>
                  <a:schemeClr val="tx1">
                    <a:lumMod val="75000"/>
                    <a:lumOff val="25000"/>
                  </a:schemeClr>
                </a:solidFill>
              </a:rPr>
              <a:t>翻转课堂</a:t>
            </a:r>
            <a:r>
              <a:rPr lang="zh-CN" altLang="zh-CN" sz="2100" dirty="0">
                <a:solidFill>
                  <a:schemeClr val="tx1">
                    <a:lumMod val="75000"/>
                    <a:lumOff val="25000"/>
                  </a:schemeClr>
                </a:solidFill>
              </a:rPr>
              <a:t>授课形式，在</a:t>
            </a:r>
            <a:r>
              <a:rPr lang="zh-CN" altLang="en-US" sz="2100" dirty="0">
                <a:solidFill>
                  <a:schemeClr val="tx1">
                    <a:lumMod val="75000"/>
                    <a:lumOff val="25000"/>
                  </a:schemeClr>
                </a:solidFill>
              </a:rPr>
              <a:t>外籍</a:t>
            </a:r>
            <a:r>
              <a:rPr lang="zh-CN" altLang="zh-CN" sz="2100" dirty="0">
                <a:solidFill>
                  <a:schemeClr val="tx1">
                    <a:lumMod val="75000"/>
                    <a:lumOff val="25000"/>
                  </a:schemeClr>
                </a:solidFill>
              </a:rPr>
              <a:t>老师对整个课程内容的规划下，每个学习小组选择各自感兴趣的主题，利用业余时间围绕该主题进行网络资源检索，组内学习、交流，形成</a:t>
            </a:r>
            <a:r>
              <a:rPr lang="zh-CN" altLang="zh-CN" sz="2100" dirty="0" smtClean="0">
                <a:solidFill>
                  <a:schemeClr val="tx1">
                    <a:lumMod val="75000"/>
                    <a:lumOff val="25000"/>
                  </a:schemeClr>
                </a:solidFill>
              </a:rPr>
              <a:t>报告</a:t>
            </a:r>
            <a:r>
              <a:rPr lang="zh-CN" altLang="en-US" sz="2100" dirty="0" smtClean="0">
                <a:solidFill>
                  <a:schemeClr val="tx1">
                    <a:lumMod val="75000"/>
                    <a:lumOff val="25000"/>
                  </a:schemeClr>
                </a:solidFill>
              </a:rPr>
              <a:t>，不管</a:t>
            </a:r>
            <a:r>
              <a:rPr lang="zh-CN" altLang="en-US" sz="2100" dirty="0">
                <a:solidFill>
                  <a:schemeClr val="tx1">
                    <a:lumMod val="75000"/>
                    <a:lumOff val="25000"/>
                  </a:schemeClr>
                </a:solidFill>
              </a:rPr>
              <a:t>是上课期间还是课余均采用纯英文交流。</a:t>
            </a:r>
            <a:endParaRPr lang="en-US" altLang="zh-CN" sz="2100"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zh-CN" altLang="en-US" sz="2100" b="1" dirty="0">
                <a:solidFill>
                  <a:schemeClr val="tx1">
                    <a:lumMod val="75000"/>
                    <a:lumOff val="25000"/>
                  </a:schemeClr>
                </a:solidFill>
              </a:rPr>
              <a:t>授课内容：</a:t>
            </a:r>
            <a:r>
              <a:rPr lang="zh-CN" altLang="zh-CN" sz="2100" dirty="0">
                <a:solidFill>
                  <a:schemeClr val="tx1">
                    <a:lumMod val="75000"/>
                    <a:lumOff val="25000"/>
                  </a:schemeClr>
                </a:solidFill>
              </a:rPr>
              <a:t>收集整理名校公开课，涉及哲学、管理学、美学、自然科学等课程视频资源</a:t>
            </a:r>
            <a:r>
              <a:rPr lang="zh-CN" altLang="en-US" sz="2100" dirty="0">
                <a:solidFill>
                  <a:schemeClr val="tx1">
                    <a:lumMod val="75000"/>
                    <a:lumOff val="25000"/>
                  </a:schemeClr>
                </a:solidFill>
              </a:rPr>
              <a:t>。</a:t>
            </a:r>
            <a:endParaRPr lang="zh-CN" altLang="zh-CN" sz="2100" dirty="0">
              <a:solidFill>
                <a:schemeClr val="tx1">
                  <a:lumMod val="75000"/>
                  <a:lumOff val="25000"/>
                </a:schemeClr>
              </a:solidFill>
            </a:endParaRPr>
          </a:p>
          <a:p>
            <a:pPr marL="393192" lvl="1" fontAlgn="auto">
              <a:lnSpc>
                <a:spcPct val="200000"/>
              </a:lnSpc>
              <a:spcBef>
                <a:spcPts val="1800"/>
              </a:spcBef>
              <a:buClr>
                <a:schemeClr val="accent6">
                  <a:lumMod val="75000"/>
                </a:schemeClr>
              </a:buClr>
              <a:defRPr/>
            </a:pPr>
            <a:r>
              <a:rPr lang="zh-CN" altLang="en-US" sz="2100" b="1" dirty="0" smtClean="0">
                <a:solidFill>
                  <a:schemeClr val="tx1">
                    <a:lumMod val="75000"/>
                    <a:lumOff val="25000"/>
                  </a:schemeClr>
                </a:solidFill>
              </a:rPr>
              <a:t>学习成效：</a:t>
            </a:r>
            <a:r>
              <a:rPr lang="zh-CN" altLang="zh-CN" sz="2100" dirty="0" smtClean="0">
                <a:solidFill>
                  <a:schemeClr val="tx1">
                    <a:lumMod val="75000"/>
                    <a:lumOff val="25000"/>
                  </a:schemeClr>
                </a:solidFill>
              </a:rPr>
              <a:t>耶鲁学堂</a:t>
            </a:r>
            <a:r>
              <a:rPr lang="zh-CN" altLang="zh-CN" sz="2100" dirty="0">
                <a:solidFill>
                  <a:schemeClr val="tx1">
                    <a:lumMod val="75000"/>
                    <a:lumOff val="25000"/>
                  </a:schemeClr>
                </a:solidFill>
              </a:rPr>
              <a:t>公益课自</a:t>
            </a:r>
            <a:r>
              <a:rPr lang="en-US" altLang="zh-CN" sz="2100" dirty="0">
                <a:solidFill>
                  <a:schemeClr val="tx1">
                    <a:lumMod val="75000"/>
                    <a:lumOff val="25000"/>
                  </a:schemeClr>
                </a:solidFill>
              </a:rPr>
              <a:t>2012</a:t>
            </a:r>
            <a:r>
              <a:rPr lang="zh-CN" altLang="zh-CN" sz="2100" dirty="0">
                <a:solidFill>
                  <a:schemeClr val="tx1">
                    <a:lumMod val="75000"/>
                    <a:lumOff val="25000"/>
                  </a:schemeClr>
                </a:solidFill>
              </a:rPr>
              <a:t>年上半年首办</a:t>
            </a:r>
            <a:r>
              <a:rPr lang="zh-CN" altLang="zh-CN" sz="2100" dirty="0" smtClean="0">
                <a:solidFill>
                  <a:schemeClr val="tx1">
                    <a:lumMod val="75000"/>
                    <a:lumOff val="25000"/>
                  </a:schemeClr>
                </a:solidFill>
              </a:rPr>
              <a:t>，培养</a:t>
            </a:r>
            <a:r>
              <a:rPr lang="zh-CN" altLang="en-US" sz="2100" dirty="0" smtClean="0">
                <a:solidFill>
                  <a:schemeClr val="tx1">
                    <a:lumMod val="75000"/>
                    <a:lumOff val="25000"/>
                  </a:schemeClr>
                </a:solidFill>
              </a:rPr>
              <a:t>本科</a:t>
            </a:r>
            <a:r>
              <a:rPr lang="zh-CN" altLang="zh-CN" sz="2100" dirty="0" smtClean="0">
                <a:solidFill>
                  <a:schemeClr val="tx1">
                    <a:lumMod val="75000"/>
                    <a:lumOff val="25000"/>
                  </a:schemeClr>
                </a:solidFill>
              </a:rPr>
              <a:t>生</a:t>
            </a:r>
            <a:r>
              <a:rPr lang="en-US" altLang="zh-CN" sz="2100" dirty="0">
                <a:solidFill>
                  <a:schemeClr val="tx1">
                    <a:lumMod val="75000"/>
                    <a:lumOff val="25000"/>
                  </a:schemeClr>
                </a:solidFill>
              </a:rPr>
              <a:t>2000</a:t>
            </a:r>
            <a:r>
              <a:rPr lang="zh-CN" altLang="zh-CN" sz="2100" dirty="0">
                <a:solidFill>
                  <a:schemeClr val="tx1">
                    <a:lumMod val="75000"/>
                    <a:lumOff val="25000"/>
                  </a:schemeClr>
                </a:solidFill>
              </a:rPr>
              <a:t>名</a:t>
            </a:r>
            <a:r>
              <a:rPr lang="zh-CN" altLang="zh-CN" sz="2100" dirty="0" smtClean="0">
                <a:solidFill>
                  <a:schemeClr val="tx1">
                    <a:lumMod val="75000"/>
                    <a:lumOff val="25000"/>
                  </a:schemeClr>
                </a:solidFill>
              </a:rPr>
              <a:t>左右</a:t>
            </a:r>
            <a:r>
              <a:rPr lang="zh-CN" altLang="en-US" sz="2100" dirty="0" smtClean="0">
                <a:solidFill>
                  <a:schemeClr val="tx1">
                    <a:lumMod val="75000"/>
                    <a:lumOff val="25000"/>
                  </a:schemeClr>
                </a:solidFill>
              </a:rPr>
              <a:t>、研究</a:t>
            </a:r>
            <a:r>
              <a:rPr lang="zh-CN" altLang="zh-CN" sz="2100" dirty="0" smtClean="0">
                <a:solidFill>
                  <a:schemeClr val="tx1">
                    <a:lumMod val="75000"/>
                    <a:lumOff val="25000"/>
                  </a:schemeClr>
                </a:solidFill>
              </a:rPr>
              <a:t>生</a:t>
            </a:r>
            <a:r>
              <a:rPr lang="en-US" altLang="zh-CN" sz="2100" dirty="0">
                <a:solidFill>
                  <a:schemeClr val="tx1">
                    <a:lumMod val="75000"/>
                    <a:lumOff val="25000"/>
                  </a:schemeClr>
                </a:solidFill>
              </a:rPr>
              <a:t>300</a:t>
            </a:r>
            <a:r>
              <a:rPr lang="zh-CN" altLang="zh-CN" sz="2100" dirty="0">
                <a:solidFill>
                  <a:schemeClr val="tx1">
                    <a:lumMod val="75000"/>
                    <a:lumOff val="25000"/>
                  </a:schemeClr>
                </a:solidFill>
              </a:rPr>
              <a:t>名左右</a:t>
            </a:r>
            <a:r>
              <a:rPr lang="zh-CN" altLang="zh-CN" sz="2100" dirty="0" smtClean="0">
                <a:solidFill>
                  <a:schemeClr val="tx1">
                    <a:lumMod val="75000"/>
                    <a:lumOff val="25000"/>
                  </a:schemeClr>
                </a:solidFill>
              </a:rPr>
              <a:t>。</a:t>
            </a:r>
            <a:r>
              <a:rPr lang="en-US" altLang="zh-CN" sz="2100" dirty="0">
                <a:solidFill>
                  <a:schemeClr val="tx1">
                    <a:lumMod val="75000"/>
                    <a:lumOff val="25000"/>
                  </a:schemeClr>
                </a:solidFill>
              </a:rPr>
              <a:t>5</a:t>
            </a:r>
            <a:r>
              <a:rPr lang="zh-CN" altLang="zh-CN" sz="2100" dirty="0">
                <a:solidFill>
                  <a:schemeClr val="tx1">
                    <a:lumMod val="75000"/>
                    <a:lumOff val="25000"/>
                  </a:schemeClr>
                </a:solidFill>
              </a:rPr>
              <a:t>年来累计通过托福</a:t>
            </a:r>
            <a:r>
              <a:rPr lang="en-US" altLang="zh-CN" sz="2100" dirty="0">
                <a:solidFill>
                  <a:schemeClr val="tx1">
                    <a:lumMod val="75000"/>
                    <a:lumOff val="25000"/>
                  </a:schemeClr>
                </a:solidFill>
              </a:rPr>
              <a:t>80</a:t>
            </a:r>
            <a:r>
              <a:rPr lang="zh-CN" altLang="zh-CN" sz="2100" dirty="0">
                <a:solidFill>
                  <a:schemeClr val="tx1">
                    <a:lumMod val="75000"/>
                    <a:lumOff val="25000"/>
                  </a:schemeClr>
                </a:solidFill>
              </a:rPr>
              <a:t>分、雅思</a:t>
            </a:r>
            <a:r>
              <a:rPr lang="en-US" altLang="zh-CN" sz="2100" dirty="0">
                <a:solidFill>
                  <a:schemeClr val="tx1">
                    <a:lumMod val="75000"/>
                    <a:lumOff val="25000"/>
                  </a:schemeClr>
                </a:solidFill>
              </a:rPr>
              <a:t>6.5</a:t>
            </a:r>
            <a:r>
              <a:rPr lang="zh-CN" altLang="zh-CN" sz="2100" dirty="0">
                <a:solidFill>
                  <a:schemeClr val="tx1">
                    <a:lumMod val="75000"/>
                    <a:lumOff val="25000"/>
                  </a:schemeClr>
                </a:solidFill>
              </a:rPr>
              <a:t>分以上的学员近</a:t>
            </a:r>
            <a:r>
              <a:rPr lang="en-US" altLang="zh-CN" sz="2100" dirty="0">
                <a:solidFill>
                  <a:schemeClr val="tx1">
                    <a:lumMod val="75000"/>
                    <a:lumOff val="25000"/>
                  </a:schemeClr>
                </a:solidFill>
              </a:rPr>
              <a:t>100</a:t>
            </a:r>
            <a:r>
              <a:rPr lang="zh-CN" altLang="zh-CN" sz="2100" dirty="0">
                <a:solidFill>
                  <a:schemeClr val="tx1">
                    <a:lumMod val="75000"/>
                    <a:lumOff val="25000"/>
                  </a:schemeClr>
                </a:solidFill>
              </a:rPr>
              <a:t>人，许多</a:t>
            </a:r>
            <a:r>
              <a:rPr lang="zh-CN" altLang="zh-CN" sz="2100" dirty="0" smtClean="0">
                <a:solidFill>
                  <a:schemeClr val="tx1">
                    <a:lumMod val="75000"/>
                    <a:lumOff val="25000"/>
                  </a:schemeClr>
                </a:solidFill>
              </a:rPr>
              <a:t>学员</a:t>
            </a:r>
            <a:r>
              <a:rPr lang="zh-CN" altLang="en-US" sz="2100" dirty="0" smtClean="0">
                <a:solidFill>
                  <a:schemeClr val="tx1">
                    <a:lumMod val="75000"/>
                    <a:lumOff val="25000"/>
                  </a:schemeClr>
                </a:solidFill>
              </a:rPr>
              <a:t>以</a:t>
            </a:r>
            <a:r>
              <a:rPr lang="zh-CN" altLang="zh-CN" sz="2100" dirty="0" smtClean="0">
                <a:solidFill>
                  <a:schemeClr val="tx1">
                    <a:lumMod val="75000"/>
                    <a:lumOff val="25000"/>
                  </a:schemeClr>
                </a:solidFill>
              </a:rPr>
              <a:t>出国</a:t>
            </a:r>
            <a:r>
              <a:rPr lang="zh-CN" altLang="zh-CN" sz="2100" dirty="0">
                <a:solidFill>
                  <a:schemeClr val="tx1">
                    <a:lumMod val="75000"/>
                    <a:lumOff val="25000"/>
                  </a:schemeClr>
                </a:solidFill>
              </a:rPr>
              <a:t>留学。</a:t>
            </a:r>
            <a:endParaRPr lang="en-US" altLang="zh-CN" sz="2100" dirty="0" smtClean="0">
              <a:solidFill>
                <a:schemeClr val="tx1">
                  <a:lumMod val="75000"/>
                  <a:lumOff val="25000"/>
                </a:schemeClr>
              </a:solidFill>
            </a:endParaRPr>
          </a:p>
        </p:txBody>
      </p:sp>
      <p:pic>
        <p:nvPicPr>
          <p:cNvPr id="4" name="Picture 5" descr="F:\工作\国际化图书馆\耶鲁学堂\耶鲁学堂案例\考核汇报照片2015上.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2708275"/>
            <a:ext cx="3422650" cy="275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F:\工作\国际化图书馆\案例支撑材料\4、耶鲁汇报会照片.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3150" y="4029075"/>
            <a:ext cx="3494088"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F:\工作\国际化图书馆\案例支撑材料\12、合影.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13325" y="3179763"/>
            <a:ext cx="3433763" cy="276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joun1\AppData\Roaming\Tencent\Users\397497204\QQ\WinTemp\RichOle\@VFMXT1@CUD}L[V{3PH]LQC.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300" y="1628775"/>
            <a:ext cx="7400925"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内容占位符 2"/>
          <p:cNvSpPr>
            <a:spLocks noGrp="1"/>
          </p:cNvSpPr>
          <p:nvPr>
            <p:ph sz="quarter" idx="13"/>
          </p:nvPr>
        </p:nvSpPr>
        <p:spPr>
          <a:xfrm>
            <a:off x="468313" y="908050"/>
            <a:ext cx="8280400" cy="4549775"/>
          </a:xfrm>
        </p:spPr>
        <p:txBody>
          <a:bodyPr rtlCol="0">
            <a:normAutofit/>
          </a:bodyPr>
          <a:lstStyle/>
          <a:p>
            <a:pPr marL="431800" lvl="1" indent="-342900" fontAlgn="auto">
              <a:spcBef>
                <a:spcPts val="1800"/>
              </a:spcBef>
              <a:buClr>
                <a:schemeClr val="accent6">
                  <a:lumMod val="75000"/>
                </a:schemeClr>
              </a:buClr>
              <a:buFont typeface="Wingdings" panose="05000000000000000000" pitchFamily="2" charset="2"/>
              <a:buChar char="Ø"/>
              <a:defRPr/>
            </a:pPr>
            <a:r>
              <a:rPr lang="zh-CN" altLang="en-US" sz="2400" b="1" dirty="0" smtClean="0">
                <a:solidFill>
                  <a:schemeClr val="tx1">
                    <a:lumMod val="75000"/>
                    <a:lumOff val="25000"/>
                  </a:schemeClr>
                </a:solidFill>
              </a:rPr>
              <a:t>编写英文教材，为全校留学生提供全英文的文献检索教学</a:t>
            </a:r>
            <a:endParaRPr lang="en-US" altLang="zh-CN" sz="2400"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en-US" altLang="zh-CN" sz="1800" dirty="0" smtClean="0">
                <a:solidFill>
                  <a:schemeClr val="tx1">
                    <a:lumMod val="75000"/>
                    <a:lumOff val="25000"/>
                  </a:schemeClr>
                </a:solidFill>
              </a:rPr>
              <a:t>     </a:t>
            </a:r>
            <a:endParaRPr lang="zh-CN" altLang="en-US" sz="1800" b="1" dirty="0">
              <a:solidFill>
                <a:schemeClr val="tx1">
                  <a:lumMod val="75000"/>
                  <a:lumOff val="25000"/>
                </a:schemeClr>
              </a:solidFill>
            </a:endParaRPr>
          </a:p>
          <a:p>
            <a:pPr marL="393192" lvl="1" fontAlgn="auto">
              <a:spcBef>
                <a:spcPts val="1800"/>
              </a:spcBef>
              <a:buClr>
                <a:schemeClr val="accent6">
                  <a:lumMod val="75000"/>
                </a:schemeClr>
              </a:buClr>
              <a:defRPr/>
            </a:pPr>
            <a:endParaRPr lang="zh-CN" altLang="en-US" dirty="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p:txBody>
      </p:sp>
      <p:pic>
        <p:nvPicPr>
          <p:cNvPr id="7" name="Picture 1" descr="C:\Users\joun1\AppData\Roaming\Tencent\Users\397497204\QQ\WinTemp\RichOle\JROU7Z{UE$4A93$QPT24}RJ.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675" y="1928813"/>
            <a:ext cx="5472113" cy="376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1" name="Picture 1" descr="C:\Users\joun1\AppData\Roaming\Tencent\Users\397497204\QQ\WinTemp\RichOle\SH54DP(46MC@C{@1I[47@39.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8888" y="1884363"/>
            <a:ext cx="5467350" cy="376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1"/>
                                        </p:tgtEl>
                                        <p:attrNameLst>
                                          <p:attrName>style.visibility</p:attrName>
                                        </p:attrNameLst>
                                      </p:cBhvr>
                                      <p:to>
                                        <p:strVal val="visible"/>
                                      </p:to>
                                    </p:set>
                                    <p:anim calcmode="lin" valueType="num">
                                      <p:cBhvr additive="base">
                                        <p:cTn id="19" dur="500" fill="hold"/>
                                        <p:tgtEl>
                                          <p:spTgt spid="30721"/>
                                        </p:tgtEl>
                                        <p:attrNameLst>
                                          <p:attrName>ppt_x</p:attrName>
                                        </p:attrNameLst>
                                      </p:cBhvr>
                                      <p:tavLst>
                                        <p:tav tm="0">
                                          <p:val>
                                            <p:strVal val="#ppt_x"/>
                                          </p:val>
                                        </p:tav>
                                        <p:tav tm="100000">
                                          <p:val>
                                            <p:strVal val="#ppt_x"/>
                                          </p:val>
                                        </p:tav>
                                      </p:tavLst>
                                    </p:anim>
                                    <p:anim calcmode="lin" valueType="num">
                                      <p:cBhvr additive="base">
                                        <p:cTn id="20"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8313" y="1052513"/>
            <a:ext cx="8054975" cy="4476750"/>
          </a:xfrm>
        </p:spPr>
        <p:txBody>
          <a:bodyPr rtlCol="0">
            <a:normAutofit/>
          </a:bodyPr>
          <a:lstStyle/>
          <a:p>
            <a:pPr marL="520700" lvl="1" indent="-342900" fontAlgn="auto">
              <a:spcBef>
                <a:spcPts val="1800"/>
              </a:spcBef>
              <a:buClr>
                <a:schemeClr val="accent6">
                  <a:lumMod val="75000"/>
                </a:schemeClr>
              </a:buClr>
              <a:buFont typeface="Wingdings" panose="05000000000000000000" pitchFamily="2" charset="2"/>
              <a:buChar char="Ø"/>
              <a:defRPr/>
            </a:pPr>
            <a:r>
              <a:rPr lang="zh-CN" altLang="zh-CN" sz="2400" b="1" dirty="0" smtClean="0">
                <a:solidFill>
                  <a:schemeClr val="tx1">
                    <a:lumMod val="75000"/>
                    <a:lumOff val="25000"/>
                  </a:schemeClr>
                </a:solidFill>
              </a:rPr>
              <a:t>为</a:t>
            </a:r>
            <a:r>
              <a:rPr lang="zh-CN" altLang="en-US" sz="2400" b="1" dirty="0" smtClean="0">
                <a:solidFill>
                  <a:schemeClr val="tx1">
                    <a:lumMod val="75000"/>
                    <a:lumOff val="25000"/>
                  </a:schemeClr>
                </a:solidFill>
              </a:rPr>
              <a:t>江苏大学</a:t>
            </a:r>
            <a:r>
              <a:rPr lang="zh-CN" altLang="zh-CN" sz="2400" b="1" dirty="0" smtClean="0">
                <a:solidFill>
                  <a:schemeClr val="tx1">
                    <a:lumMod val="75000"/>
                    <a:lumOff val="25000"/>
                  </a:schemeClr>
                </a:solidFill>
              </a:rPr>
              <a:t>留学生</a:t>
            </a:r>
            <a:r>
              <a:rPr lang="zh-CN" altLang="zh-CN" sz="2400" b="1" dirty="0">
                <a:solidFill>
                  <a:schemeClr val="tx1">
                    <a:lumMod val="75000"/>
                    <a:lumOff val="25000"/>
                  </a:schemeClr>
                </a:solidFill>
              </a:rPr>
              <a:t>培养提供教学</a:t>
            </a:r>
            <a:r>
              <a:rPr lang="zh-CN" altLang="zh-CN" sz="2400" b="1" dirty="0" smtClean="0">
                <a:solidFill>
                  <a:schemeClr val="tx1">
                    <a:lumMod val="75000"/>
                    <a:lumOff val="25000"/>
                  </a:schemeClr>
                </a:solidFill>
              </a:rPr>
              <a:t>辅助</a:t>
            </a:r>
            <a:endParaRPr lang="en-US" altLang="zh-CN" sz="2400" b="1"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zh-CN" altLang="en-US" sz="1800" dirty="0" smtClean="0">
                <a:solidFill>
                  <a:schemeClr val="tx1">
                    <a:lumMod val="75000"/>
                    <a:lumOff val="25000"/>
                  </a:schemeClr>
                </a:solidFill>
              </a:rPr>
              <a:t>       自</a:t>
            </a:r>
            <a:r>
              <a:rPr lang="zh-CN" altLang="en-US" sz="1800" dirty="0">
                <a:solidFill>
                  <a:schemeClr val="tx1">
                    <a:lumMod val="75000"/>
                    <a:lumOff val="25000"/>
                  </a:schemeClr>
                </a:solidFill>
              </a:rPr>
              <a:t>建电子教参资源库，共有</a:t>
            </a:r>
            <a:r>
              <a:rPr lang="en-US" altLang="zh-CN" sz="1800" dirty="0">
                <a:solidFill>
                  <a:schemeClr val="tx1">
                    <a:lumMod val="75000"/>
                    <a:lumOff val="25000"/>
                  </a:schemeClr>
                </a:solidFill>
              </a:rPr>
              <a:t>268</a:t>
            </a:r>
            <a:r>
              <a:rPr lang="zh-CN" altLang="en-US" sz="1800" dirty="0">
                <a:solidFill>
                  <a:schemeClr val="tx1">
                    <a:lumMod val="75000"/>
                    <a:lumOff val="25000"/>
                  </a:schemeClr>
                </a:solidFill>
              </a:rPr>
              <a:t>门课程的电子参考书及在线视频，其中有多门英语课程的相关教学用书及辅导</a:t>
            </a:r>
            <a:r>
              <a:rPr lang="zh-CN" altLang="en-US" sz="1800" dirty="0" smtClean="0">
                <a:solidFill>
                  <a:schemeClr val="tx1">
                    <a:lumMod val="75000"/>
                    <a:lumOff val="25000"/>
                  </a:schemeClr>
                </a:solidFill>
              </a:rPr>
              <a:t>书；</a:t>
            </a:r>
            <a:endParaRPr lang="en-US" altLang="zh-CN" sz="1800" dirty="0" smtClean="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en-US" altLang="zh-CN" sz="1800" dirty="0" smtClean="0">
                <a:solidFill>
                  <a:schemeClr val="tx1">
                    <a:lumMod val="75000"/>
                    <a:lumOff val="25000"/>
                  </a:schemeClr>
                </a:solidFill>
              </a:rPr>
              <a:t>      </a:t>
            </a:r>
            <a:r>
              <a:rPr lang="zh-CN" altLang="zh-CN" sz="1800" dirty="0" smtClean="0">
                <a:solidFill>
                  <a:schemeClr val="tx1">
                    <a:lumMod val="75000"/>
                    <a:lumOff val="25000"/>
                  </a:schemeClr>
                </a:solidFill>
              </a:rPr>
              <a:t>整理</a:t>
            </a:r>
            <a:r>
              <a:rPr lang="zh-CN" altLang="zh-CN" sz="1800" dirty="0">
                <a:solidFill>
                  <a:schemeClr val="tx1">
                    <a:lumMod val="75000"/>
                    <a:lumOff val="25000"/>
                  </a:schemeClr>
                </a:solidFill>
              </a:rPr>
              <a:t>了</a:t>
            </a:r>
            <a:r>
              <a:rPr lang="en-US" altLang="zh-CN" sz="1800" dirty="0">
                <a:solidFill>
                  <a:schemeClr val="tx1">
                    <a:lumMod val="75000"/>
                    <a:lumOff val="25000"/>
                  </a:schemeClr>
                </a:solidFill>
              </a:rPr>
              <a:t>103</a:t>
            </a:r>
            <a:r>
              <a:rPr lang="zh-CN" altLang="zh-CN" sz="1800" dirty="0">
                <a:solidFill>
                  <a:schemeClr val="tx1">
                    <a:lumMod val="75000"/>
                    <a:lumOff val="25000"/>
                  </a:schemeClr>
                </a:solidFill>
              </a:rPr>
              <a:t>套与我校开设课程相应的留学生课程英文教材。</a:t>
            </a:r>
          </a:p>
          <a:p>
            <a:pPr marL="393192" lvl="1" fontAlgn="auto">
              <a:lnSpc>
                <a:spcPct val="150000"/>
              </a:lnSpc>
              <a:spcBef>
                <a:spcPts val="1800"/>
              </a:spcBef>
              <a:buClr>
                <a:schemeClr val="accent6">
                  <a:lumMod val="75000"/>
                </a:schemeClr>
              </a:buClr>
              <a:defRPr/>
            </a:pPr>
            <a:endParaRPr lang="en-US" altLang="zh-CN" sz="1800" dirty="0">
              <a:solidFill>
                <a:schemeClr val="tx1">
                  <a:lumMod val="75000"/>
                  <a:lumOff val="25000"/>
                </a:schemeClr>
              </a:solidFill>
            </a:endParaRPr>
          </a:p>
          <a:p>
            <a:pPr marL="393192" lvl="1" fontAlgn="auto">
              <a:lnSpc>
                <a:spcPct val="150000"/>
              </a:lnSpc>
              <a:spcBef>
                <a:spcPts val="1800"/>
              </a:spcBef>
              <a:buClr>
                <a:schemeClr val="accent6">
                  <a:lumMod val="75000"/>
                </a:schemeClr>
              </a:buClr>
              <a:defRPr/>
            </a:pPr>
            <a:r>
              <a:rPr lang="en-US" altLang="zh-CN" sz="1800" dirty="0" smtClean="0">
                <a:solidFill>
                  <a:schemeClr val="tx1">
                    <a:lumMod val="75000"/>
                    <a:lumOff val="25000"/>
                  </a:schemeClr>
                </a:solidFill>
              </a:rPr>
              <a:t>     </a:t>
            </a:r>
            <a:endParaRPr lang="zh-CN" altLang="en-US" sz="1800" b="1" dirty="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2363" y="2708275"/>
            <a:ext cx="6323012" cy="341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5" name="Picture 1" descr="C:\Users\joun1\AppData\Roaming\Tencent\Users\397497204\QQ\WinTemp\RichOle\2PHQS1A(ZK%5(QC0T}6ET2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8900" y="1916113"/>
            <a:ext cx="5562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8439"/>
                                        </p:tgtEl>
                                        <p:attrNameLst>
                                          <p:attrName>ppt_x</p:attrName>
                                        </p:attrNameLst>
                                      </p:cBhvr>
                                      <p:tavLst>
                                        <p:tav tm="0">
                                          <p:val>
                                            <p:strVal val="ppt_x"/>
                                          </p:val>
                                        </p:tav>
                                        <p:tav tm="100000">
                                          <p:val>
                                            <p:strVal val="ppt_x"/>
                                          </p:val>
                                        </p:tav>
                                      </p:tavLst>
                                    </p:anim>
                                    <p:anim calcmode="lin" valueType="num">
                                      <p:cBhvr additive="base">
                                        <p:cTn id="13" dur="500"/>
                                        <p:tgtEl>
                                          <p:spTgt spid="18439"/>
                                        </p:tgtEl>
                                        <p:attrNameLst>
                                          <p:attrName>ppt_y</p:attrName>
                                        </p:attrNameLst>
                                      </p:cBhvr>
                                      <p:tavLst>
                                        <p:tav tm="0">
                                          <p:val>
                                            <p:strVal val="ppt_y"/>
                                          </p:val>
                                        </p:tav>
                                        <p:tav tm="100000">
                                          <p:val>
                                            <p:strVal val="1+ppt_h/2"/>
                                          </p:val>
                                        </p:tav>
                                      </p:tavLst>
                                    </p:anim>
                                    <p:set>
                                      <p:cBhvr>
                                        <p:cTn id="14" dur="1" fill="hold">
                                          <p:stCondLst>
                                            <p:cond delay="499"/>
                                          </p:stCondLst>
                                        </p:cTn>
                                        <p:tgtEl>
                                          <p:spTgt spid="1843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5"/>
                                        </p:tgtEl>
                                        <p:attrNameLst>
                                          <p:attrName>style.visibility</p:attrName>
                                        </p:attrNameLst>
                                      </p:cBhvr>
                                      <p:to>
                                        <p:strVal val="visible"/>
                                      </p:to>
                                    </p:set>
                                    <p:anim calcmode="lin" valueType="num">
                                      <p:cBhvr additive="base">
                                        <p:cTn id="25" dur="500" fill="hold"/>
                                        <p:tgtEl>
                                          <p:spTgt spid="6145"/>
                                        </p:tgtEl>
                                        <p:attrNameLst>
                                          <p:attrName>ppt_x</p:attrName>
                                        </p:attrNameLst>
                                      </p:cBhvr>
                                      <p:tavLst>
                                        <p:tav tm="0">
                                          <p:val>
                                            <p:strVal val="#ppt_x"/>
                                          </p:val>
                                        </p:tav>
                                        <p:tav tm="100000">
                                          <p:val>
                                            <p:strVal val="#ppt_x"/>
                                          </p:val>
                                        </p:tav>
                                      </p:tavLst>
                                    </p:anim>
                                    <p:anim calcmode="lin" valueType="num">
                                      <p:cBhvr additive="base">
                                        <p:cTn id="26"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288" y="1052513"/>
            <a:ext cx="8497887" cy="4476750"/>
          </a:xfrm>
        </p:spPr>
        <p:txBody>
          <a:bodyPr rtlCol="0">
            <a:normAutofit fontScale="92500" lnSpcReduction="10000"/>
          </a:bodyPr>
          <a:lstStyle/>
          <a:p>
            <a:pPr marL="392113" lvl="1" indent="-214313" fontAlgn="auto">
              <a:spcBef>
                <a:spcPts val="1800"/>
              </a:spcBef>
              <a:buClr>
                <a:schemeClr val="accent6">
                  <a:lumMod val="75000"/>
                </a:schemeClr>
              </a:buClr>
              <a:defRPr/>
            </a:pPr>
            <a:r>
              <a:rPr lang="zh-CN" altLang="en-US" b="1" dirty="0" smtClean="0">
                <a:solidFill>
                  <a:schemeClr val="tx1">
                    <a:lumMod val="75000"/>
                    <a:lumOff val="25000"/>
                  </a:schemeClr>
                </a:solidFill>
              </a:rPr>
              <a:t>（</a:t>
            </a:r>
            <a:r>
              <a:rPr lang="en-US" altLang="zh-CN" b="1" dirty="0" smtClean="0">
                <a:solidFill>
                  <a:schemeClr val="tx1">
                    <a:lumMod val="75000"/>
                    <a:lumOff val="25000"/>
                  </a:schemeClr>
                </a:solidFill>
              </a:rPr>
              <a:t>5</a:t>
            </a:r>
            <a:r>
              <a:rPr lang="zh-CN" altLang="en-US" b="1" dirty="0" smtClean="0">
                <a:solidFill>
                  <a:schemeClr val="tx1">
                    <a:lumMod val="75000"/>
                    <a:lumOff val="25000"/>
                  </a:schemeClr>
                </a:solidFill>
              </a:rPr>
              <a:t>）</a:t>
            </a:r>
            <a:r>
              <a:rPr lang="zh-CN" altLang="en-US" sz="2600" b="1" dirty="0" smtClean="0">
                <a:solidFill>
                  <a:schemeClr val="tx1">
                    <a:lumMod val="75000"/>
                    <a:lumOff val="25000"/>
                  </a:schemeClr>
                </a:solidFill>
              </a:rPr>
              <a:t>智库</a:t>
            </a:r>
            <a:r>
              <a:rPr lang="en-US" altLang="zh-CN" sz="2600" b="1" dirty="0" smtClean="0">
                <a:solidFill>
                  <a:schemeClr val="tx1">
                    <a:lumMod val="75000"/>
                    <a:lumOff val="25000"/>
                  </a:schemeClr>
                </a:solidFill>
              </a:rPr>
              <a:t>——</a:t>
            </a:r>
            <a:r>
              <a:rPr lang="zh-CN" altLang="zh-CN" sz="2600" b="1" dirty="0" smtClean="0">
                <a:solidFill>
                  <a:schemeClr val="tx1">
                    <a:lumMod val="75000"/>
                    <a:lumOff val="25000"/>
                  </a:schemeClr>
                </a:solidFill>
              </a:rPr>
              <a:t>为国际化发展</a:t>
            </a:r>
            <a:r>
              <a:rPr lang="zh-CN" altLang="en-US" sz="2600" b="1" dirty="0">
                <a:solidFill>
                  <a:schemeClr val="tx1">
                    <a:lumMod val="75000"/>
                    <a:lumOff val="25000"/>
                  </a:schemeClr>
                </a:solidFill>
              </a:rPr>
              <a:t>战略</a:t>
            </a:r>
            <a:r>
              <a:rPr lang="zh-CN" altLang="zh-CN" sz="2600" b="1" dirty="0" smtClean="0">
                <a:solidFill>
                  <a:schemeClr val="tx1">
                    <a:lumMod val="75000"/>
                    <a:lumOff val="25000"/>
                  </a:schemeClr>
                </a:solidFill>
              </a:rPr>
              <a:t>提供</a:t>
            </a:r>
            <a:r>
              <a:rPr lang="zh-CN" altLang="zh-CN" sz="2600" b="1" dirty="0">
                <a:solidFill>
                  <a:schemeClr val="tx1">
                    <a:lumMod val="75000"/>
                    <a:lumOff val="25000"/>
                  </a:schemeClr>
                </a:solidFill>
              </a:rPr>
              <a:t>数据支撑及决策支持</a:t>
            </a:r>
          </a:p>
          <a:p>
            <a:pPr marL="392113" lvl="1" indent="-214313" fontAlgn="auto">
              <a:lnSpc>
                <a:spcPct val="150000"/>
              </a:lnSpc>
              <a:spcBef>
                <a:spcPts val="1800"/>
              </a:spcBef>
              <a:buClr>
                <a:schemeClr val="accent6">
                  <a:lumMod val="75000"/>
                </a:schemeClr>
              </a:buClr>
              <a:defRPr/>
            </a:pPr>
            <a:r>
              <a:rPr lang="zh-CN" altLang="en-US" sz="1800" dirty="0" smtClean="0">
                <a:solidFill>
                  <a:schemeClr val="tx1">
                    <a:lumMod val="75000"/>
                    <a:lumOff val="25000"/>
                  </a:schemeClr>
                </a:solidFill>
              </a:rPr>
              <a:t>           利用</a:t>
            </a:r>
            <a:r>
              <a:rPr lang="en-US" altLang="zh-CN" sz="1800" dirty="0" smtClean="0">
                <a:solidFill>
                  <a:schemeClr val="tx1">
                    <a:lumMod val="75000"/>
                    <a:lumOff val="25000"/>
                  </a:schemeClr>
                </a:solidFill>
              </a:rPr>
              <a:t>ESI</a:t>
            </a:r>
            <a:r>
              <a:rPr lang="zh-CN" altLang="en-US" sz="1800" dirty="0">
                <a:solidFill>
                  <a:schemeClr val="tx1">
                    <a:lumMod val="75000"/>
                    <a:lumOff val="25000"/>
                  </a:schemeClr>
                </a:solidFill>
              </a:rPr>
              <a:t>和</a:t>
            </a:r>
            <a:r>
              <a:rPr lang="en-US" altLang="zh-CN" sz="1800" dirty="0" err="1">
                <a:solidFill>
                  <a:schemeClr val="tx1">
                    <a:lumMod val="75000"/>
                    <a:lumOff val="25000"/>
                  </a:schemeClr>
                </a:solidFill>
              </a:rPr>
              <a:t>InCites</a:t>
            </a:r>
            <a:r>
              <a:rPr lang="zh-CN" altLang="en-US" sz="1800" dirty="0">
                <a:solidFill>
                  <a:schemeClr val="tx1">
                    <a:lumMod val="75000"/>
                    <a:lumOff val="25000"/>
                  </a:schemeClr>
                </a:solidFill>
              </a:rPr>
              <a:t>学科发展分析平台、</a:t>
            </a:r>
            <a:r>
              <a:rPr lang="en-US" altLang="zh-CN" sz="1800" dirty="0">
                <a:solidFill>
                  <a:schemeClr val="tx1">
                    <a:lumMod val="75000"/>
                    <a:lumOff val="25000"/>
                  </a:schemeClr>
                </a:solidFill>
              </a:rPr>
              <a:t>TI</a:t>
            </a:r>
            <a:r>
              <a:rPr lang="zh-CN" altLang="en-US" sz="1800" dirty="0">
                <a:solidFill>
                  <a:schemeClr val="tx1">
                    <a:lumMod val="75000"/>
                    <a:lumOff val="25000"/>
                  </a:schemeClr>
                </a:solidFill>
              </a:rPr>
              <a:t>专利文献数据分析平台</a:t>
            </a:r>
            <a:r>
              <a:rPr lang="zh-CN" altLang="en-US" sz="1800" dirty="0" smtClean="0">
                <a:solidFill>
                  <a:schemeClr val="tx1">
                    <a:lumMod val="75000"/>
                    <a:lumOff val="25000"/>
                  </a:schemeClr>
                </a:solidFill>
              </a:rPr>
              <a:t>等国际化数据平台，为我校的国际化发展提供学科评估分析、大学排行榜指标分析、国际期刊投稿指南、高被引作者分析、世界研究前沿分析、国际人才评价体系分析等。</a:t>
            </a:r>
            <a:endParaRPr lang="en-US" altLang="zh-CN" sz="1800" dirty="0" smtClean="0">
              <a:solidFill>
                <a:schemeClr val="tx1">
                  <a:lumMod val="75000"/>
                  <a:lumOff val="25000"/>
                </a:schemeClr>
              </a:solidFill>
            </a:endParaRPr>
          </a:p>
          <a:p>
            <a:pPr marL="392113" lvl="1" indent="-33338" fontAlgn="auto">
              <a:lnSpc>
                <a:spcPct val="150000"/>
              </a:lnSpc>
              <a:spcBef>
                <a:spcPts val="1800"/>
              </a:spcBef>
              <a:buClr>
                <a:schemeClr val="accent6">
                  <a:lumMod val="75000"/>
                </a:schemeClr>
              </a:buClr>
              <a:tabLst>
                <a:tab pos="804863" algn="l"/>
              </a:tabLst>
              <a:defRPr/>
            </a:pPr>
            <a:r>
              <a:rPr lang="en-US" altLang="zh-CN" sz="1800" dirty="0">
                <a:solidFill>
                  <a:schemeClr val="tx1">
                    <a:lumMod val="75000"/>
                    <a:lumOff val="25000"/>
                  </a:schemeClr>
                </a:solidFill>
              </a:rPr>
              <a:t> </a:t>
            </a:r>
            <a:r>
              <a:rPr lang="en-US" altLang="zh-CN" sz="1800" dirty="0" smtClean="0">
                <a:solidFill>
                  <a:schemeClr val="tx1">
                    <a:lumMod val="75000"/>
                    <a:lumOff val="25000"/>
                  </a:schemeClr>
                </a:solidFill>
              </a:rPr>
              <a:t>  </a:t>
            </a:r>
            <a:r>
              <a:rPr lang="zh-CN" altLang="en-US" sz="1700" dirty="0" smtClean="0">
                <a:solidFill>
                  <a:schemeClr val="tx1">
                    <a:lumMod val="75000"/>
                    <a:lumOff val="25000"/>
                  </a:schemeClr>
                </a:solidFill>
              </a:rPr>
              <a:t>每两个月提供一份我校</a:t>
            </a:r>
            <a:r>
              <a:rPr lang="en-US" altLang="zh-CN" sz="1700" dirty="0" smtClean="0">
                <a:solidFill>
                  <a:schemeClr val="tx1">
                    <a:lumMod val="75000"/>
                    <a:lumOff val="25000"/>
                  </a:schemeClr>
                </a:solidFill>
              </a:rPr>
              <a:t>ESI</a:t>
            </a:r>
            <a:r>
              <a:rPr lang="zh-CN" altLang="en-US" sz="1700" dirty="0" smtClean="0">
                <a:solidFill>
                  <a:schemeClr val="tx1">
                    <a:lumMod val="75000"/>
                    <a:lumOff val="25000"/>
                  </a:schemeClr>
                </a:solidFill>
              </a:rPr>
              <a:t>学科发展动态快报；</a:t>
            </a:r>
            <a:endParaRPr lang="en-US" altLang="zh-CN" sz="1700" dirty="0" smtClean="0">
              <a:solidFill>
                <a:schemeClr val="tx1">
                  <a:lumMod val="75000"/>
                  <a:lumOff val="25000"/>
                </a:schemeClr>
              </a:solidFill>
            </a:endParaRPr>
          </a:p>
          <a:p>
            <a:pPr marL="392113" lvl="1" indent="-33338" fontAlgn="auto">
              <a:lnSpc>
                <a:spcPct val="150000"/>
              </a:lnSpc>
              <a:spcBef>
                <a:spcPts val="1800"/>
              </a:spcBef>
              <a:buClr>
                <a:schemeClr val="accent6">
                  <a:lumMod val="75000"/>
                </a:schemeClr>
              </a:buClr>
              <a:tabLst>
                <a:tab pos="804863" algn="l"/>
              </a:tabLst>
              <a:defRPr/>
            </a:pPr>
            <a:r>
              <a:rPr lang="zh-CN" altLang="en-US" sz="1700" dirty="0" smtClean="0">
                <a:solidFill>
                  <a:schemeClr val="tx1">
                    <a:lumMod val="75000"/>
                    <a:lumOff val="25000"/>
                  </a:schemeClr>
                </a:solidFill>
              </a:rPr>
              <a:t>   每年提供一份我校</a:t>
            </a:r>
            <a:r>
              <a:rPr lang="en-US" altLang="zh-CN" sz="1700" dirty="0" smtClean="0">
                <a:solidFill>
                  <a:schemeClr val="tx1">
                    <a:lumMod val="75000"/>
                    <a:lumOff val="25000"/>
                  </a:schemeClr>
                </a:solidFill>
              </a:rPr>
              <a:t>ESI</a:t>
            </a:r>
            <a:r>
              <a:rPr lang="zh-CN" altLang="en-US" sz="1700" dirty="0" smtClean="0">
                <a:solidFill>
                  <a:schemeClr val="tx1">
                    <a:lumMod val="75000"/>
                    <a:lumOff val="25000"/>
                  </a:schemeClr>
                </a:solidFill>
              </a:rPr>
              <a:t>学科竞争态势分析报告及学科关联度分析报告；</a:t>
            </a:r>
            <a:endParaRPr lang="en-US" altLang="zh-CN" sz="1700" dirty="0" smtClean="0">
              <a:solidFill>
                <a:schemeClr val="tx1">
                  <a:lumMod val="75000"/>
                  <a:lumOff val="25000"/>
                </a:schemeClr>
              </a:solidFill>
            </a:endParaRPr>
          </a:p>
          <a:p>
            <a:pPr marL="392113" lvl="1" indent="-33338" fontAlgn="auto">
              <a:lnSpc>
                <a:spcPct val="150000"/>
              </a:lnSpc>
              <a:spcBef>
                <a:spcPts val="1800"/>
              </a:spcBef>
              <a:buClr>
                <a:schemeClr val="accent6">
                  <a:lumMod val="75000"/>
                </a:schemeClr>
              </a:buClr>
              <a:tabLst>
                <a:tab pos="804863" algn="l"/>
              </a:tabLst>
              <a:defRPr/>
            </a:pPr>
            <a:r>
              <a:rPr lang="zh-CN" altLang="en-US" sz="1700" dirty="0" smtClean="0">
                <a:solidFill>
                  <a:schemeClr val="tx1">
                    <a:lumMod val="75000"/>
                    <a:lumOff val="25000"/>
                  </a:schemeClr>
                </a:solidFill>
              </a:rPr>
              <a:t>   不定期提供世界大学排名简报；</a:t>
            </a:r>
            <a:endParaRPr lang="en-US" altLang="zh-CN" sz="1700" dirty="0" smtClean="0">
              <a:solidFill>
                <a:schemeClr val="tx1">
                  <a:lumMod val="75000"/>
                  <a:lumOff val="25000"/>
                </a:schemeClr>
              </a:solidFill>
            </a:endParaRPr>
          </a:p>
          <a:p>
            <a:pPr marL="392113" lvl="1" indent="-33338" fontAlgn="auto">
              <a:lnSpc>
                <a:spcPct val="150000"/>
              </a:lnSpc>
              <a:spcBef>
                <a:spcPts val="1800"/>
              </a:spcBef>
              <a:buClr>
                <a:schemeClr val="accent6">
                  <a:lumMod val="75000"/>
                </a:schemeClr>
              </a:buClr>
              <a:tabLst>
                <a:tab pos="804863" algn="l"/>
              </a:tabLst>
              <a:defRPr/>
            </a:pPr>
            <a:r>
              <a:rPr lang="en-US" altLang="zh-CN" sz="1700" dirty="0">
                <a:solidFill>
                  <a:schemeClr val="tx1">
                    <a:lumMod val="75000"/>
                    <a:lumOff val="25000"/>
                  </a:schemeClr>
                </a:solidFill>
              </a:rPr>
              <a:t> </a:t>
            </a:r>
            <a:r>
              <a:rPr lang="en-US" altLang="zh-CN" sz="1700" dirty="0" smtClean="0">
                <a:solidFill>
                  <a:schemeClr val="tx1">
                    <a:lumMod val="75000"/>
                    <a:lumOff val="25000"/>
                  </a:schemeClr>
                </a:solidFill>
              </a:rPr>
              <a:t>   </a:t>
            </a:r>
            <a:r>
              <a:rPr lang="zh-CN" altLang="en-US" sz="1700" dirty="0" smtClean="0">
                <a:solidFill>
                  <a:schemeClr val="tx1">
                    <a:lumMod val="75000"/>
                    <a:lumOff val="25000"/>
                  </a:schemeClr>
                </a:solidFill>
              </a:rPr>
              <a:t>为我校各个学院提供国际期刊推荐目录。</a:t>
            </a:r>
            <a:endParaRPr lang="en-US" altLang="zh-CN" sz="1700"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endParaRPr lang="en-US" altLang="zh-CN" sz="1800" dirty="0">
              <a:solidFill>
                <a:schemeClr val="tx1">
                  <a:lumMod val="75000"/>
                  <a:lumOff val="25000"/>
                </a:schemeClr>
              </a:solidFill>
            </a:endParaRPr>
          </a:p>
          <a:p>
            <a:pPr marL="393192" lvl="1" fontAlgn="auto">
              <a:spcBef>
                <a:spcPts val="1800"/>
              </a:spcBef>
              <a:buClr>
                <a:schemeClr val="accent6">
                  <a:lumMod val="75000"/>
                </a:schemeClr>
              </a:buClr>
              <a:defRPr/>
            </a:pPr>
            <a:endParaRPr lang="en-US" altLang="zh-CN" dirty="0" smtClean="0">
              <a:solidFill>
                <a:schemeClr val="tx1">
                  <a:lumMod val="75000"/>
                  <a:lumOff val="25000"/>
                </a:schemeClr>
              </a:solidFill>
            </a:endParaRPr>
          </a:p>
        </p:txBody>
      </p:sp>
      <p:pic>
        <p:nvPicPr>
          <p:cNvPr id="20488" name="Picture 8" descr="C:\Users\joun1\Documents\Tencent Files\397497204\Image\C2C\8LKWPK]L3}[5IS}I7RYCDHA.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5388" y="1954213"/>
            <a:ext cx="3097212" cy="437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74875" y="1979613"/>
            <a:ext cx="3100388" cy="435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0075" y="1954213"/>
            <a:ext cx="3132138" cy="4402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90"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17988" y="1916113"/>
            <a:ext cx="3140075" cy="4440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69" name="Picture 1" descr="C:\Users\joun1\AppData\Roaming\Tencent\Users\397497204\QQ\WinTemp\RichOle\OCXBDJCN2)2~J()N63VLW_C.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07025" y="1916113"/>
            <a:ext cx="3186113"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 fill="hold"/>
                                        <p:tgtEl>
                                          <p:spTgt spid="20488"/>
                                        </p:tgtEl>
                                        <p:attrNameLst>
                                          <p:attrName>ppt_x</p:attrName>
                                        </p:attrNameLst>
                                      </p:cBhvr>
                                      <p:tavLst>
                                        <p:tav tm="0">
                                          <p:val>
                                            <p:strVal val="#ppt_x"/>
                                          </p:val>
                                        </p:tav>
                                        <p:tav tm="100000">
                                          <p:val>
                                            <p:strVal val="#ppt_x"/>
                                          </p:val>
                                        </p:tav>
                                      </p:tavLst>
                                    </p:anim>
                                    <p:anim calcmode="lin" valueType="num">
                                      <p:cBhvr additive="base">
                                        <p:cTn id="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9"/>
                                        </p:tgtEl>
                                        <p:attrNameLst>
                                          <p:attrName>style.visibility</p:attrName>
                                        </p:attrNameLst>
                                      </p:cBhvr>
                                      <p:to>
                                        <p:strVal val="visible"/>
                                      </p:to>
                                    </p:set>
                                    <p:anim calcmode="lin" valueType="num">
                                      <p:cBhvr additive="base">
                                        <p:cTn id="19" dur="500" fill="hold"/>
                                        <p:tgtEl>
                                          <p:spTgt spid="20489"/>
                                        </p:tgtEl>
                                        <p:attrNameLst>
                                          <p:attrName>ppt_x</p:attrName>
                                        </p:attrNameLst>
                                      </p:cBhvr>
                                      <p:tavLst>
                                        <p:tav tm="0">
                                          <p:val>
                                            <p:strVal val="#ppt_x"/>
                                          </p:val>
                                        </p:tav>
                                        <p:tav tm="100000">
                                          <p:val>
                                            <p:strVal val="#ppt_x"/>
                                          </p:val>
                                        </p:tav>
                                      </p:tavLst>
                                    </p:anim>
                                    <p:anim calcmode="lin" valueType="num">
                                      <p:cBhvr additive="base">
                                        <p:cTn id="20"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90"/>
                                        </p:tgtEl>
                                        <p:attrNameLst>
                                          <p:attrName>style.visibility</p:attrName>
                                        </p:attrNameLst>
                                      </p:cBhvr>
                                      <p:to>
                                        <p:strVal val="visible"/>
                                      </p:to>
                                    </p:set>
                                    <p:anim calcmode="lin" valueType="num">
                                      <p:cBhvr additive="base">
                                        <p:cTn id="25" dur="500" fill="hold"/>
                                        <p:tgtEl>
                                          <p:spTgt spid="20490"/>
                                        </p:tgtEl>
                                        <p:attrNameLst>
                                          <p:attrName>ppt_x</p:attrName>
                                        </p:attrNameLst>
                                      </p:cBhvr>
                                      <p:tavLst>
                                        <p:tav tm="0">
                                          <p:val>
                                            <p:strVal val="#ppt_x"/>
                                          </p:val>
                                        </p:tav>
                                        <p:tav tm="100000">
                                          <p:val>
                                            <p:strVal val="#ppt_x"/>
                                          </p:val>
                                        </p:tav>
                                      </p:tavLst>
                                    </p:anim>
                                    <p:anim calcmode="lin" valueType="num">
                                      <p:cBhvr additive="base">
                                        <p:cTn id="26"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169"/>
                                        </p:tgtEl>
                                        <p:attrNameLst>
                                          <p:attrName>style.visibility</p:attrName>
                                        </p:attrNameLst>
                                      </p:cBhvr>
                                      <p:to>
                                        <p:strVal val="visible"/>
                                      </p:to>
                                    </p:set>
                                    <p:anim calcmode="lin" valueType="num">
                                      <p:cBhvr additive="base">
                                        <p:cTn id="31" dur="500" fill="hold"/>
                                        <p:tgtEl>
                                          <p:spTgt spid="7169"/>
                                        </p:tgtEl>
                                        <p:attrNameLst>
                                          <p:attrName>ppt_x</p:attrName>
                                        </p:attrNameLst>
                                      </p:cBhvr>
                                      <p:tavLst>
                                        <p:tav tm="0">
                                          <p:val>
                                            <p:strVal val="1+#ppt_w/2"/>
                                          </p:val>
                                        </p:tav>
                                        <p:tav tm="100000">
                                          <p:val>
                                            <p:strVal val="#ppt_x"/>
                                          </p:val>
                                        </p:tav>
                                      </p:tavLst>
                                    </p:anim>
                                    <p:anim calcmode="lin" valueType="num">
                                      <p:cBhvr additive="base">
                                        <p:cTn id="32"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539750" y="1052513"/>
            <a:ext cx="8054975" cy="4476750"/>
          </a:xfrm>
        </p:spPr>
        <p:txBody>
          <a:bodyPr rtlCol="0">
            <a:normAutofit/>
          </a:bodyPr>
          <a:lstStyle/>
          <a:p>
            <a:pPr marL="45720" fontAlgn="auto">
              <a:lnSpc>
                <a:spcPct val="150000"/>
              </a:lnSpc>
              <a:buClr>
                <a:schemeClr val="accent6">
                  <a:lumMod val="75000"/>
                </a:schemeClr>
              </a:buClr>
              <a:defRPr/>
            </a:pPr>
            <a:r>
              <a:rPr lang="en-US" altLang="zh-CN" sz="2800" b="1" dirty="0" smtClean="0">
                <a:solidFill>
                  <a:schemeClr val="tx1">
                    <a:lumMod val="75000"/>
                    <a:lumOff val="25000"/>
                  </a:schemeClr>
                </a:solidFill>
                <a:latin typeface="+mn-ea"/>
              </a:rPr>
              <a:t>2.</a:t>
            </a:r>
            <a:r>
              <a:rPr lang="zh-CN" altLang="en-US" sz="2800" b="1" dirty="0" smtClean="0">
                <a:solidFill>
                  <a:schemeClr val="tx1">
                    <a:lumMod val="75000"/>
                    <a:lumOff val="25000"/>
                  </a:schemeClr>
                </a:solidFill>
                <a:latin typeface="+mn-ea"/>
              </a:rPr>
              <a:t>图书馆自身的国际化</a:t>
            </a:r>
            <a:r>
              <a:rPr lang="zh-CN" altLang="en-US" sz="2800" b="1" dirty="0">
                <a:solidFill>
                  <a:schemeClr val="tx1">
                    <a:lumMod val="75000"/>
                    <a:lumOff val="25000"/>
                  </a:schemeClr>
                </a:solidFill>
                <a:latin typeface="+mn-ea"/>
              </a:rPr>
              <a:t>发展</a:t>
            </a:r>
            <a:endParaRPr lang="en-US" altLang="zh-CN" sz="2800" b="1" dirty="0">
              <a:solidFill>
                <a:schemeClr val="tx1">
                  <a:lumMod val="75000"/>
                  <a:lumOff val="25000"/>
                </a:schemeClr>
              </a:solidFill>
              <a:latin typeface="+mn-ea"/>
            </a:endParaRPr>
          </a:p>
          <a:p>
            <a:pPr marL="392113" lvl="1" indent="-214313" fontAlgn="auto">
              <a:spcBef>
                <a:spcPts val="1800"/>
              </a:spcBef>
              <a:buClr>
                <a:schemeClr val="accent6">
                  <a:lumMod val="75000"/>
                </a:schemeClr>
              </a:buClr>
              <a:defRPr/>
            </a:pPr>
            <a:r>
              <a:rPr lang="zh-CN" altLang="en-US" sz="2400" b="1" dirty="0" smtClean="0">
                <a:solidFill>
                  <a:schemeClr val="tx1">
                    <a:lumMod val="75000"/>
                    <a:lumOff val="25000"/>
                  </a:schemeClr>
                </a:solidFill>
              </a:rPr>
              <a:t>（</a:t>
            </a:r>
            <a:r>
              <a:rPr lang="en-US" altLang="zh-CN" sz="2400" b="1" dirty="0" smtClean="0">
                <a:solidFill>
                  <a:schemeClr val="tx1">
                    <a:lumMod val="75000"/>
                    <a:lumOff val="25000"/>
                  </a:schemeClr>
                </a:solidFill>
              </a:rPr>
              <a:t>1</a:t>
            </a:r>
            <a:r>
              <a:rPr lang="zh-CN" altLang="en-US" sz="2400" b="1" dirty="0" smtClean="0">
                <a:solidFill>
                  <a:schemeClr val="tx1">
                    <a:lumMod val="75000"/>
                    <a:lumOff val="25000"/>
                  </a:schemeClr>
                </a:solidFill>
              </a:rPr>
              <a:t>）理念</a:t>
            </a:r>
            <a:r>
              <a:rPr lang="en-US" altLang="zh-CN" sz="2400" b="1" dirty="0" smtClean="0">
                <a:solidFill>
                  <a:schemeClr val="tx1">
                    <a:lumMod val="75000"/>
                    <a:lumOff val="25000"/>
                  </a:schemeClr>
                </a:solidFill>
              </a:rPr>
              <a:t>——</a:t>
            </a:r>
            <a:r>
              <a:rPr lang="zh-CN" altLang="en-US" sz="2400" b="1" dirty="0" smtClean="0">
                <a:solidFill>
                  <a:schemeClr val="tx1">
                    <a:lumMod val="75000"/>
                    <a:lumOff val="25000"/>
                  </a:schemeClr>
                </a:solidFill>
              </a:rPr>
              <a:t>吸收国外优质</a:t>
            </a:r>
            <a:r>
              <a:rPr lang="zh-CN" altLang="en-US" sz="2400" b="1" dirty="0">
                <a:solidFill>
                  <a:schemeClr val="tx1">
                    <a:lumMod val="75000"/>
                    <a:lumOff val="25000"/>
                  </a:schemeClr>
                </a:solidFill>
              </a:rPr>
              <a:t>办</a:t>
            </a:r>
            <a:r>
              <a:rPr lang="zh-CN" altLang="en-US" sz="2400" b="1" dirty="0" smtClean="0">
                <a:solidFill>
                  <a:schemeClr val="tx1">
                    <a:lumMod val="75000"/>
                    <a:lumOff val="25000"/>
                  </a:schemeClr>
                </a:solidFill>
              </a:rPr>
              <a:t>馆经验及教学经验</a:t>
            </a:r>
            <a:endParaRPr lang="en-US" altLang="zh-CN" sz="2400" b="1"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en-US" altLang="zh-CN" sz="1800" b="1" dirty="0" smtClean="0">
                <a:solidFill>
                  <a:schemeClr val="tx1">
                    <a:lumMod val="75000"/>
                    <a:lumOff val="25000"/>
                  </a:schemeClr>
                </a:solidFill>
              </a:rPr>
              <a:t>            </a:t>
            </a:r>
            <a:r>
              <a:rPr lang="zh-CN" altLang="en-US" sz="1800" b="1" dirty="0" smtClean="0">
                <a:solidFill>
                  <a:schemeClr val="tx1">
                    <a:lumMod val="75000"/>
                    <a:lumOff val="25000"/>
                  </a:schemeClr>
                </a:solidFill>
              </a:rPr>
              <a:t>先后邀请多位国外教授为我们的馆员进行学术讲座及教学经验交流，邀请伊利诺伊大学图书馆阮炼馆长为我们的研究生进行课堂教学。</a:t>
            </a:r>
            <a:endParaRPr lang="en-US" altLang="zh-CN" dirty="0" smtClean="0">
              <a:solidFill>
                <a:schemeClr val="tx1">
                  <a:lumMod val="75000"/>
                  <a:lumOff val="25000"/>
                </a:schemeClr>
              </a:solidFill>
            </a:endParaRPr>
          </a:p>
        </p:txBody>
      </p:sp>
      <p:pic>
        <p:nvPicPr>
          <p:cNvPr id="28675"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3" descr="F:\工作\国际化图书馆\照片\伊大副院长.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6788" y="3429000"/>
            <a:ext cx="3609975" cy="240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51275" y="3408363"/>
            <a:ext cx="4321175" cy="2447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84438" y="3213100"/>
            <a:ext cx="4184650" cy="320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ppt_x"/>
                                          </p:val>
                                        </p:tav>
                                        <p:tav tm="100000">
                                          <p:val>
                                            <p:strVal val="#ppt_x"/>
                                          </p:val>
                                        </p:tav>
                                      </p:tavLst>
                                    </p:anim>
                                    <p:anim calcmode="lin" valueType="num">
                                      <p:cBhvr additive="base">
                                        <p:cTn id="20"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850" y="1052513"/>
            <a:ext cx="8569325" cy="4476750"/>
          </a:xfrm>
        </p:spPr>
        <p:txBody>
          <a:bodyPr rtlCol="0">
            <a:normAutofit/>
          </a:bodyPr>
          <a:lstStyle/>
          <a:p>
            <a:pPr marL="82550" lvl="1" indent="-82550" fontAlgn="auto">
              <a:spcBef>
                <a:spcPts val="1800"/>
              </a:spcBef>
              <a:buClr>
                <a:schemeClr val="accent6">
                  <a:lumMod val="75000"/>
                </a:schemeClr>
              </a:buClr>
              <a:defRPr/>
            </a:pPr>
            <a:r>
              <a:rPr lang="zh-CN" altLang="en-US" sz="2400" b="1" dirty="0" smtClean="0">
                <a:solidFill>
                  <a:schemeClr val="tx1">
                    <a:lumMod val="75000"/>
                    <a:lumOff val="25000"/>
                  </a:schemeClr>
                </a:solidFill>
              </a:rPr>
              <a:t>（</a:t>
            </a:r>
            <a:r>
              <a:rPr lang="en-US" altLang="zh-CN" sz="2400" b="1" dirty="0" smtClean="0">
                <a:solidFill>
                  <a:schemeClr val="tx1">
                    <a:lumMod val="75000"/>
                    <a:lumOff val="25000"/>
                  </a:schemeClr>
                </a:solidFill>
              </a:rPr>
              <a:t>2</a:t>
            </a:r>
            <a:r>
              <a:rPr lang="zh-CN" altLang="en-US" sz="2400" b="1" dirty="0" smtClean="0">
                <a:solidFill>
                  <a:schemeClr val="tx1">
                    <a:lumMod val="75000"/>
                    <a:lumOff val="25000"/>
                  </a:schemeClr>
                </a:solidFill>
              </a:rPr>
              <a:t>）人才</a:t>
            </a:r>
            <a:r>
              <a:rPr lang="en-US" altLang="zh-CN" sz="2400" b="1" dirty="0" smtClean="0">
                <a:solidFill>
                  <a:schemeClr val="tx1">
                    <a:lumMod val="75000"/>
                    <a:lumOff val="25000"/>
                  </a:schemeClr>
                </a:solidFill>
              </a:rPr>
              <a:t>——</a:t>
            </a:r>
            <a:r>
              <a:rPr lang="zh-CN" altLang="en-US" sz="2400" b="1" dirty="0" smtClean="0">
                <a:solidFill>
                  <a:schemeClr val="tx1">
                    <a:lumMod val="75000"/>
                    <a:lumOff val="25000"/>
                  </a:schemeClr>
                </a:solidFill>
              </a:rPr>
              <a:t>与国际大学图书馆合作，建立国际人才培养机制</a:t>
            </a:r>
            <a:endParaRPr lang="en-US" altLang="zh-CN" sz="2400" b="1"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en-US" altLang="zh-CN" sz="1800" b="1" dirty="0" smtClean="0">
                <a:solidFill>
                  <a:schemeClr val="tx1">
                    <a:lumMod val="75000"/>
                    <a:lumOff val="25000"/>
                  </a:schemeClr>
                </a:solidFill>
              </a:rPr>
              <a:t>            </a:t>
            </a:r>
            <a:r>
              <a:rPr lang="zh-CN" altLang="en-US" sz="1800" b="1" dirty="0" smtClean="0">
                <a:solidFill>
                  <a:schemeClr val="tx1">
                    <a:lumMod val="75000"/>
                    <a:lumOff val="25000"/>
                  </a:schemeClr>
                </a:solidFill>
              </a:rPr>
              <a:t>与美国伊利诺伊大学展开可持续合作发展，双方在教师讲学、资源共享、留学访问等方面开展深入合作交流。</a:t>
            </a:r>
            <a:endParaRPr lang="en-US" altLang="zh-CN" sz="1800" b="1"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en-US" altLang="zh-CN" sz="1800" b="1" dirty="0">
                <a:solidFill>
                  <a:schemeClr val="tx1">
                    <a:lumMod val="75000"/>
                    <a:lumOff val="25000"/>
                  </a:schemeClr>
                </a:solidFill>
              </a:rPr>
              <a:t> </a:t>
            </a:r>
            <a:r>
              <a:rPr lang="en-US" altLang="zh-CN" sz="1800" b="1" dirty="0" smtClean="0">
                <a:solidFill>
                  <a:schemeClr val="tx1">
                    <a:lumMod val="75000"/>
                    <a:lumOff val="25000"/>
                  </a:schemeClr>
                </a:solidFill>
              </a:rPr>
              <a:t>          </a:t>
            </a:r>
            <a:r>
              <a:rPr lang="zh-CN" altLang="en-US" sz="1800" b="1" dirty="0" smtClean="0">
                <a:solidFill>
                  <a:schemeClr val="tx1">
                    <a:lumMod val="75000"/>
                    <a:lumOff val="25000"/>
                  </a:schemeClr>
                </a:solidFill>
              </a:rPr>
              <a:t>目前已经有</a:t>
            </a:r>
            <a:r>
              <a:rPr lang="en-US" altLang="zh-CN" sz="1800" b="1" dirty="0" smtClean="0">
                <a:solidFill>
                  <a:schemeClr val="tx1">
                    <a:lumMod val="75000"/>
                    <a:lumOff val="25000"/>
                  </a:schemeClr>
                </a:solidFill>
              </a:rPr>
              <a:t>3</a:t>
            </a:r>
            <a:r>
              <a:rPr lang="zh-CN" altLang="en-US" sz="1800" b="1" dirty="0" smtClean="0">
                <a:solidFill>
                  <a:schemeClr val="tx1">
                    <a:lumMod val="75000"/>
                    <a:lumOff val="25000"/>
                  </a:schemeClr>
                </a:solidFill>
              </a:rPr>
              <a:t>位教师进行了为期一年的学术访问、</a:t>
            </a:r>
            <a:r>
              <a:rPr lang="en-US" altLang="zh-CN" sz="1800" b="1" dirty="0" smtClean="0">
                <a:solidFill>
                  <a:schemeClr val="tx1">
                    <a:lumMod val="75000"/>
                    <a:lumOff val="25000"/>
                  </a:schemeClr>
                </a:solidFill>
              </a:rPr>
              <a:t>4</a:t>
            </a:r>
            <a:r>
              <a:rPr lang="zh-CN" altLang="en-US" sz="1800" b="1" dirty="0" smtClean="0">
                <a:solidFill>
                  <a:schemeClr val="tx1">
                    <a:lumMod val="75000"/>
                    <a:lumOff val="25000"/>
                  </a:schemeClr>
                </a:solidFill>
              </a:rPr>
              <a:t>位教师参加短期学术交流，</a:t>
            </a:r>
            <a:r>
              <a:rPr lang="en-US" altLang="zh-CN" sz="1800" b="1" dirty="0" smtClean="0">
                <a:solidFill>
                  <a:schemeClr val="tx1">
                    <a:lumMod val="75000"/>
                    <a:lumOff val="25000"/>
                  </a:schemeClr>
                </a:solidFill>
              </a:rPr>
              <a:t>1</a:t>
            </a:r>
            <a:r>
              <a:rPr lang="zh-CN" altLang="en-US" sz="1800" b="1" dirty="0" smtClean="0">
                <a:solidFill>
                  <a:schemeClr val="tx1">
                    <a:lumMod val="75000"/>
                    <a:lumOff val="25000"/>
                  </a:schemeClr>
                </a:solidFill>
              </a:rPr>
              <a:t>名博士和</a:t>
            </a:r>
            <a:r>
              <a:rPr lang="en-US" altLang="zh-CN" sz="1800" b="1" dirty="0" smtClean="0">
                <a:solidFill>
                  <a:schemeClr val="tx1">
                    <a:lumMod val="75000"/>
                    <a:lumOff val="25000"/>
                  </a:schemeClr>
                </a:solidFill>
              </a:rPr>
              <a:t>3</a:t>
            </a:r>
            <a:r>
              <a:rPr lang="zh-CN" altLang="en-US" sz="1800" b="1" dirty="0" smtClean="0">
                <a:solidFill>
                  <a:schemeClr val="tx1">
                    <a:lumMod val="75000"/>
                    <a:lumOff val="25000"/>
                  </a:schemeClr>
                </a:solidFill>
              </a:rPr>
              <a:t>名硕士开展学习交流。</a:t>
            </a:r>
            <a:endParaRPr lang="en-US" altLang="zh-CN" dirty="0" smtClean="0">
              <a:solidFill>
                <a:schemeClr val="tx1">
                  <a:lumMod val="75000"/>
                  <a:lumOff val="25000"/>
                </a:schemeClr>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5550" y="3054350"/>
            <a:ext cx="3024188" cy="284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0563" y="3054350"/>
            <a:ext cx="3722687" cy="284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539750" y="1052513"/>
            <a:ext cx="8054975" cy="4476750"/>
          </a:xfrm>
        </p:spPr>
        <p:txBody>
          <a:bodyPr rtlCol="0">
            <a:normAutofit/>
          </a:bodyPr>
          <a:lstStyle/>
          <a:p>
            <a:pPr marL="392113" lvl="1" indent="-214313" fontAlgn="auto">
              <a:spcBef>
                <a:spcPts val="1800"/>
              </a:spcBef>
              <a:buClr>
                <a:schemeClr val="accent6">
                  <a:lumMod val="75000"/>
                </a:schemeClr>
              </a:buClr>
              <a:defRPr/>
            </a:pPr>
            <a:r>
              <a:rPr lang="zh-CN" altLang="en-US" sz="2400" b="1" dirty="0" smtClean="0">
                <a:solidFill>
                  <a:schemeClr val="tx1">
                    <a:lumMod val="75000"/>
                    <a:lumOff val="25000"/>
                  </a:schemeClr>
                </a:solidFill>
              </a:rPr>
              <a:t>（</a:t>
            </a:r>
            <a:r>
              <a:rPr lang="en-US" altLang="zh-CN" sz="2400" b="1" dirty="0" smtClean="0">
                <a:solidFill>
                  <a:schemeClr val="tx1">
                    <a:lumMod val="75000"/>
                    <a:lumOff val="25000"/>
                  </a:schemeClr>
                </a:solidFill>
              </a:rPr>
              <a:t>3</a:t>
            </a:r>
            <a:r>
              <a:rPr lang="zh-CN" altLang="en-US" sz="2400" b="1" dirty="0" smtClean="0">
                <a:solidFill>
                  <a:schemeClr val="tx1">
                    <a:lumMod val="75000"/>
                    <a:lumOff val="25000"/>
                  </a:schemeClr>
                </a:solidFill>
              </a:rPr>
              <a:t>）教学</a:t>
            </a:r>
            <a:r>
              <a:rPr lang="en-US" altLang="zh-CN" sz="2400" b="1" dirty="0" smtClean="0">
                <a:solidFill>
                  <a:schemeClr val="tx1">
                    <a:lumMod val="75000"/>
                    <a:lumOff val="25000"/>
                  </a:schemeClr>
                </a:solidFill>
              </a:rPr>
              <a:t>——</a:t>
            </a:r>
            <a:r>
              <a:rPr lang="zh-CN" altLang="en-US" sz="2400" b="1" dirty="0" smtClean="0">
                <a:solidFill>
                  <a:schemeClr val="tx1">
                    <a:lumMod val="75000"/>
                    <a:lumOff val="25000"/>
                  </a:schemeClr>
                </a:solidFill>
              </a:rPr>
              <a:t>招收留学生，进行国际化教学培养</a:t>
            </a:r>
            <a:endParaRPr lang="en-US" altLang="zh-CN" sz="2400" b="1"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zh-CN" altLang="en-US" sz="1800" dirty="0" smtClean="0">
                <a:solidFill>
                  <a:schemeClr val="tx1">
                    <a:lumMod val="75000"/>
                    <a:lumOff val="25000"/>
                  </a:schemeClr>
                </a:solidFill>
              </a:rPr>
              <a:t>           从</a:t>
            </a:r>
            <a:r>
              <a:rPr lang="en-US" altLang="zh-CN" sz="1800" dirty="0" smtClean="0">
                <a:solidFill>
                  <a:schemeClr val="tx1">
                    <a:lumMod val="75000"/>
                    <a:lumOff val="25000"/>
                  </a:schemeClr>
                </a:solidFill>
              </a:rPr>
              <a:t>2015</a:t>
            </a:r>
            <a:r>
              <a:rPr lang="zh-CN" altLang="en-US" sz="1800" dirty="0" smtClean="0">
                <a:solidFill>
                  <a:schemeClr val="tx1">
                    <a:lumMod val="75000"/>
                    <a:lumOff val="25000"/>
                  </a:schemeClr>
                </a:solidFill>
              </a:rPr>
              <a:t>年开始招收留学生，已有</a:t>
            </a:r>
            <a:r>
              <a:rPr lang="en-US" altLang="zh-CN" sz="1800" dirty="0" smtClean="0">
                <a:solidFill>
                  <a:schemeClr val="tx1">
                    <a:lumMod val="75000"/>
                    <a:lumOff val="25000"/>
                  </a:schemeClr>
                </a:solidFill>
              </a:rPr>
              <a:t>8</a:t>
            </a:r>
            <a:r>
              <a:rPr lang="zh-CN" altLang="en-US" sz="1800" dirty="0" smtClean="0">
                <a:solidFill>
                  <a:schemeClr val="tx1">
                    <a:lumMod val="75000"/>
                    <a:lumOff val="25000"/>
                  </a:schemeClr>
                </a:solidFill>
              </a:rPr>
              <a:t>名来自</a:t>
            </a:r>
            <a:r>
              <a:rPr lang="zh-CN" altLang="en-US" sz="1800" dirty="0">
                <a:solidFill>
                  <a:schemeClr val="tx1">
                    <a:lumMod val="75000"/>
                    <a:lumOff val="25000"/>
                  </a:schemeClr>
                </a:solidFill>
              </a:rPr>
              <a:t>加纳、巴基斯坦、</a:t>
            </a:r>
            <a:r>
              <a:rPr lang="zh-CN" altLang="en-US" sz="1800" dirty="0" smtClean="0">
                <a:solidFill>
                  <a:schemeClr val="tx1">
                    <a:lumMod val="75000"/>
                    <a:lumOff val="25000"/>
                  </a:schemeClr>
                </a:solidFill>
              </a:rPr>
              <a:t>津巴布韦的硕士留学生，与中国学生同堂上课，共同参与研究工作，参加图书馆举办的真人图书馆、信息素养等活动。</a:t>
            </a:r>
            <a:endParaRPr lang="en-US" altLang="zh-CN" sz="1800" dirty="0" smtClean="0">
              <a:solidFill>
                <a:schemeClr val="tx1">
                  <a:lumMod val="75000"/>
                  <a:lumOff val="25000"/>
                </a:schemeClr>
              </a:solidFill>
            </a:endParaRPr>
          </a:p>
          <a:p>
            <a:pPr marL="45720" fontAlgn="auto">
              <a:buClr>
                <a:schemeClr val="accent6">
                  <a:lumMod val="75000"/>
                </a:schemeClr>
              </a:buClr>
              <a:defRPr/>
            </a:pPr>
            <a:endParaRPr lang="zh-CN" altLang="en-US" sz="1800" dirty="0">
              <a:solidFill>
                <a:schemeClr val="tx1">
                  <a:lumMod val="75000"/>
                  <a:lumOff val="25000"/>
                </a:schemeClr>
              </a:solidFill>
            </a:endParaRPr>
          </a:p>
          <a:p>
            <a:pPr marL="0" fontAlgn="auto">
              <a:buClr>
                <a:schemeClr val="accent6">
                  <a:lumMod val="75000"/>
                </a:schemeClr>
              </a:buClr>
              <a:defRPr/>
            </a:pPr>
            <a:r>
              <a:rPr lang="zh-CN" altLang="en-US" sz="1800" dirty="0" smtClean="0">
                <a:solidFill>
                  <a:schemeClr val="tx1">
                    <a:lumMod val="75000"/>
                    <a:lumOff val="25000"/>
                  </a:schemeClr>
                </a:solidFill>
              </a:rPr>
              <a:t>        </a:t>
            </a:r>
            <a:endParaRPr lang="zh-CN" altLang="en-US" dirty="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endParaRPr lang="en-US" altLang="zh-CN" sz="1800" dirty="0" smtClean="0">
              <a:solidFill>
                <a:schemeClr val="tx1">
                  <a:lumMod val="75000"/>
                  <a:lumOff val="25000"/>
                </a:schemeClr>
              </a:solidFill>
            </a:endParaRPr>
          </a:p>
          <a:p>
            <a:pPr marL="392113" lvl="1" indent="-214313" fontAlgn="auto">
              <a:spcBef>
                <a:spcPts val="1800"/>
              </a:spcBef>
              <a:buClr>
                <a:schemeClr val="accent6">
                  <a:lumMod val="75000"/>
                </a:schemeClr>
              </a:buClr>
              <a:defRPr/>
            </a:pPr>
            <a:r>
              <a:rPr lang="en-US" altLang="zh-CN" sz="1800" dirty="0" smtClean="0">
                <a:solidFill>
                  <a:schemeClr val="tx1">
                    <a:lumMod val="75000"/>
                    <a:lumOff val="25000"/>
                  </a:schemeClr>
                </a:solidFill>
              </a:rPr>
              <a:t>       </a:t>
            </a:r>
          </a:p>
        </p:txBody>
      </p:sp>
      <p:pic>
        <p:nvPicPr>
          <p:cNvPr id="31747"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1" descr="C:\Users\joun1\Documents\Tencent Files\397497204\Image\C2C\7FD57B855EF1CC996BA969E03942AC0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38238" y="3213100"/>
            <a:ext cx="2724150" cy="204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Box 1"/>
          <p:cNvSpPr txBox="1">
            <a:spLocks noChangeArrowheads="1"/>
          </p:cNvSpPr>
          <p:nvPr/>
        </p:nvSpPr>
        <p:spPr bwMode="auto">
          <a:xfrm>
            <a:off x="868363" y="5627688"/>
            <a:ext cx="31861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r>
              <a:rPr lang="zh-CN" altLang="en-US"/>
              <a:t>留学生参加</a:t>
            </a:r>
            <a:r>
              <a:rPr lang="en-US" altLang="zh-CN"/>
              <a:t>2016</a:t>
            </a:r>
            <a:r>
              <a:rPr lang="zh-CN" altLang="en-US"/>
              <a:t>年图书馆年会</a:t>
            </a:r>
          </a:p>
        </p:txBody>
      </p:sp>
      <p:pic>
        <p:nvPicPr>
          <p:cNvPr id="31750" name="Picture 2" descr="G:\工作\微信报道\2016年\12-29圣诞活动\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363" y="3213100"/>
            <a:ext cx="3024187"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TextBox 6"/>
          <p:cNvSpPr txBox="1">
            <a:spLocks noChangeArrowheads="1"/>
          </p:cNvSpPr>
          <p:nvPr/>
        </p:nvSpPr>
        <p:spPr bwMode="auto">
          <a:xfrm>
            <a:off x="5081588" y="5627688"/>
            <a:ext cx="272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r>
              <a:rPr lang="zh-CN" altLang="en-US"/>
              <a:t>留学生参与图书馆的活动</a:t>
            </a: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250825" y="1052513"/>
            <a:ext cx="8569325" cy="5184775"/>
          </a:xfrm>
        </p:spPr>
        <p:txBody>
          <a:bodyPr rtlCol="0">
            <a:normAutofit/>
          </a:bodyPr>
          <a:lstStyle/>
          <a:p>
            <a:pPr marL="392113" lvl="1" indent="-214313" fontAlgn="auto">
              <a:lnSpc>
                <a:spcPct val="150000"/>
              </a:lnSpc>
              <a:spcBef>
                <a:spcPts val="1800"/>
              </a:spcBef>
              <a:buClr>
                <a:schemeClr val="accent6">
                  <a:lumMod val="75000"/>
                </a:schemeClr>
              </a:buClr>
              <a:defRPr/>
            </a:pPr>
            <a:r>
              <a:rPr lang="zh-CN" altLang="en-US" sz="2400" b="1" dirty="0" smtClean="0">
                <a:solidFill>
                  <a:schemeClr val="tx1">
                    <a:lumMod val="75000"/>
                    <a:lumOff val="25000"/>
                  </a:schemeClr>
                </a:solidFill>
              </a:rPr>
              <a:t>（</a:t>
            </a:r>
            <a:r>
              <a:rPr lang="en-US" altLang="zh-CN" sz="2400" b="1" dirty="0" smtClean="0">
                <a:solidFill>
                  <a:schemeClr val="tx1">
                    <a:lumMod val="75000"/>
                    <a:lumOff val="25000"/>
                  </a:schemeClr>
                </a:solidFill>
              </a:rPr>
              <a:t>4</a:t>
            </a:r>
            <a:r>
              <a:rPr lang="zh-CN" altLang="en-US" sz="2400" b="1" dirty="0" smtClean="0">
                <a:solidFill>
                  <a:schemeClr val="tx1">
                    <a:lumMod val="75000"/>
                    <a:lumOff val="25000"/>
                  </a:schemeClr>
                </a:solidFill>
              </a:rPr>
              <a:t>）空间</a:t>
            </a:r>
            <a:r>
              <a:rPr lang="en-US" altLang="zh-CN" sz="2400" b="1" dirty="0" smtClean="0">
                <a:solidFill>
                  <a:schemeClr val="tx1">
                    <a:lumMod val="75000"/>
                    <a:lumOff val="25000"/>
                  </a:schemeClr>
                </a:solidFill>
              </a:rPr>
              <a:t>——</a:t>
            </a:r>
            <a:r>
              <a:rPr lang="zh-CN" altLang="en-US" sz="2400" b="1" dirty="0" smtClean="0">
                <a:solidFill>
                  <a:schemeClr val="tx1">
                    <a:lumMod val="75000"/>
                    <a:lumOff val="25000"/>
                  </a:schemeClr>
                </a:solidFill>
              </a:rPr>
              <a:t>进行空间改造，满足国际化网络研讨与远程会话需求</a:t>
            </a:r>
            <a:r>
              <a:rPr lang="zh-CN" altLang="en-US" sz="2400" dirty="0" smtClean="0">
                <a:solidFill>
                  <a:schemeClr val="tx1">
                    <a:lumMod val="75000"/>
                    <a:lumOff val="25000"/>
                  </a:schemeClr>
                </a:solidFill>
              </a:rPr>
              <a:t>           </a:t>
            </a:r>
            <a:endParaRPr lang="en-US" altLang="zh-CN" sz="2400" dirty="0" smtClean="0">
              <a:solidFill>
                <a:schemeClr val="tx1">
                  <a:lumMod val="75000"/>
                  <a:lumOff val="25000"/>
                </a:schemeClr>
              </a:solidFill>
            </a:endParaRPr>
          </a:p>
          <a:p>
            <a:pPr marL="463550" lvl="1" indent="-285750" fontAlgn="auto">
              <a:lnSpc>
                <a:spcPct val="200000"/>
              </a:lnSpc>
              <a:spcBef>
                <a:spcPts val="1800"/>
              </a:spcBef>
              <a:buClr>
                <a:schemeClr val="accent6">
                  <a:lumMod val="75000"/>
                </a:schemeClr>
              </a:buClr>
              <a:buFont typeface="Wingdings" panose="05000000000000000000" pitchFamily="2" charset="2"/>
              <a:buChar char="Ø"/>
              <a:defRPr/>
            </a:pPr>
            <a:r>
              <a:rPr lang="zh-CN" altLang="en-US" sz="1800" dirty="0" smtClean="0">
                <a:solidFill>
                  <a:schemeClr val="tx1">
                    <a:lumMod val="75000"/>
                    <a:lumOff val="25000"/>
                  </a:schemeClr>
                </a:solidFill>
              </a:rPr>
              <a:t>视频会议室：可实现远程视频会议，与留学在外的教师学生进行远程学术研讨。</a:t>
            </a:r>
            <a:endParaRPr lang="en-US" altLang="zh-CN" sz="1800" dirty="0" smtClean="0">
              <a:solidFill>
                <a:schemeClr val="tx1">
                  <a:lumMod val="75000"/>
                  <a:lumOff val="25000"/>
                </a:schemeClr>
              </a:solidFill>
            </a:endParaRPr>
          </a:p>
          <a:p>
            <a:pPr marL="463550" lvl="1" indent="-285750" fontAlgn="auto">
              <a:lnSpc>
                <a:spcPct val="200000"/>
              </a:lnSpc>
              <a:spcBef>
                <a:spcPts val="1800"/>
              </a:spcBef>
              <a:buClr>
                <a:schemeClr val="accent6">
                  <a:lumMod val="75000"/>
                </a:schemeClr>
              </a:buClr>
              <a:buFont typeface="Wingdings" panose="05000000000000000000" pitchFamily="2" charset="2"/>
              <a:buChar char="Ø"/>
              <a:defRPr/>
            </a:pPr>
            <a:r>
              <a:rPr lang="en-US" altLang="zh-CN" sz="1800" dirty="0">
                <a:solidFill>
                  <a:schemeClr val="tx1">
                    <a:lumMod val="75000"/>
                    <a:lumOff val="25000"/>
                  </a:schemeClr>
                </a:solidFill>
              </a:rPr>
              <a:t> </a:t>
            </a:r>
            <a:r>
              <a:rPr lang="zh-CN" altLang="en-US" sz="1800" dirty="0" smtClean="0">
                <a:solidFill>
                  <a:schemeClr val="tx1">
                    <a:lumMod val="75000"/>
                    <a:lumOff val="25000"/>
                  </a:schemeClr>
                </a:solidFill>
              </a:rPr>
              <a:t>多功能报告厅：可作为国际会议的远程分会场，与国际会议零距离接触。</a:t>
            </a:r>
            <a:endParaRPr lang="en-US" altLang="zh-CN" sz="1800" dirty="0" smtClean="0">
              <a:solidFill>
                <a:schemeClr val="tx1">
                  <a:lumMod val="75000"/>
                  <a:lumOff val="25000"/>
                </a:schemeClr>
              </a:solidFill>
            </a:endParaRPr>
          </a:p>
          <a:p>
            <a:pPr marL="463550" lvl="1" indent="-285750" fontAlgn="auto">
              <a:lnSpc>
                <a:spcPct val="200000"/>
              </a:lnSpc>
              <a:spcBef>
                <a:spcPts val="1800"/>
              </a:spcBef>
              <a:buClr>
                <a:schemeClr val="accent6">
                  <a:lumMod val="75000"/>
                </a:schemeClr>
              </a:buClr>
              <a:buFont typeface="Wingdings" panose="05000000000000000000" pitchFamily="2" charset="2"/>
              <a:buChar char="Ø"/>
              <a:defRPr/>
            </a:pPr>
            <a:r>
              <a:rPr lang="zh-CN" altLang="en-US" sz="1800" dirty="0" smtClean="0">
                <a:solidFill>
                  <a:schemeClr val="tx1">
                    <a:lumMod val="75000"/>
                    <a:lumOff val="25000"/>
                  </a:schemeClr>
                </a:solidFill>
              </a:rPr>
              <a:t>空中教室：引入先进的录音录屏投影设备及专业的处理优化软件，满足远程教学的需求。</a:t>
            </a:r>
            <a:endParaRPr lang="en-US" altLang="zh-CN" sz="1800" dirty="0" smtClean="0">
              <a:solidFill>
                <a:schemeClr val="tx1">
                  <a:lumMod val="75000"/>
                  <a:lumOff val="25000"/>
                </a:schemeClr>
              </a:solidFill>
            </a:endParaRPr>
          </a:p>
          <a:p>
            <a:pPr marL="392113" lvl="1" indent="-214313" fontAlgn="auto">
              <a:lnSpc>
                <a:spcPct val="200000"/>
              </a:lnSpc>
              <a:spcBef>
                <a:spcPts val="1800"/>
              </a:spcBef>
              <a:buClr>
                <a:schemeClr val="accent6">
                  <a:lumMod val="75000"/>
                </a:schemeClr>
              </a:buClr>
              <a:defRPr/>
            </a:pPr>
            <a:r>
              <a:rPr lang="en-US" altLang="zh-CN" sz="1800" dirty="0" smtClean="0">
                <a:solidFill>
                  <a:schemeClr val="tx1">
                    <a:lumMod val="75000"/>
                    <a:lumOff val="25000"/>
                  </a:schemeClr>
                </a:solidFill>
              </a:rPr>
              <a:t>       </a:t>
            </a:r>
          </a:p>
        </p:txBody>
      </p:sp>
      <p:pic>
        <p:nvPicPr>
          <p:cNvPr id="32771"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7" name="Picture 1" descr="C:\Users\joun1\AppData\Roaming\Tencent\Users\397497204\QQ\WinTemp\RichOle\7G5_X%@ED4N]L$79UFB8LH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8638" y="2205038"/>
            <a:ext cx="6121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randombar(horizontal)">
                                      <p:cBhvr>
                                        <p:cTn id="7"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sz="quarter" idx="13"/>
          </p:nvPr>
        </p:nvSpPr>
        <p:spPr>
          <a:xfrm>
            <a:off x="539750" y="1052513"/>
            <a:ext cx="8054975" cy="4476750"/>
          </a:xfrm>
        </p:spPr>
        <p:txBody>
          <a:bodyPr/>
          <a:lstStyle/>
          <a:p>
            <a:pPr marL="392113" lvl="1" indent="-214313">
              <a:spcBef>
                <a:spcPts val="1800"/>
              </a:spcBef>
            </a:pPr>
            <a:r>
              <a:rPr lang="zh-CN" altLang="en-US" sz="2400" b="1" dirty="0" smtClean="0"/>
              <a:t>（</a:t>
            </a:r>
            <a:r>
              <a:rPr lang="en-US" altLang="zh-CN" sz="2400" b="1" dirty="0" smtClean="0"/>
              <a:t>5</a:t>
            </a:r>
            <a:r>
              <a:rPr lang="zh-CN" altLang="en-US" sz="2400" b="1" dirty="0" smtClean="0"/>
              <a:t>）影响力</a:t>
            </a:r>
            <a:r>
              <a:rPr lang="en-US" altLang="zh-CN" sz="2400" b="1" dirty="0" smtClean="0"/>
              <a:t>——</a:t>
            </a:r>
            <a:r>
              <a:rPr lang="zh-CN" altLang="en-US" sz="2400" b="1" dirty="0" smtClean="0"/>
              <a:t>承办国际会议，加强国内外学术交流</a:t>
            </a:r>
            <a:endParaRPr lang="en-US" altLang="zh-CN" sz="2400" b="1" dirty="0" smtClean="0"/>
          </a:p>
          <a:p>
            <a:pPr marL="392113" lvl="1" indent="-214313">
              <a:spcBef>
                <a:spcPts val="1800"/>
              </a:spcBef>
            </a:pPr>
            <a:r>
              <a:rPr lang="en-US" altLang="zh-CN" sz="1800" b="1" dirty="0" smtClean="0"/>
              <a:t>       </a:t>
            </a:r>
            <a:endParaRPr lang="en-US" altLang="zh-CN" dirty="0" smtClean="0"/>
          </a:p>
        </p:txBody>
      </p:sp>
      <p:pic>
        <p:nvPicPr>
          <p:cNvPr id="30723"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G:\工作\微信报道\2017\5.5赛珍珠\IMG_585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1638" y="1989138"/>
            <a:ext cx="5691187" cy="379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G:\工作\微信报道\2017\5.5赛珍珠\IMG_248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088" y="1989138"/>
            <a:ext cx="5691187" cy="379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908175" y="2565400"/>
            <a:ext cx="6083300" cy="375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288" y="836613"/>
            <a:ext cx="8280400" cy="5256212"/>
          </a:xfrm>
        </p:spPr>
        <p:txBody>
          <a:bodyPr/>
          <a:lstStyle/>
          <a:p>
            <a:pPr marL="392113" lvl="1" indent="-214313">
              <a:spcBef>
                <a:spcPts val="1800"/>
              </a:spcBef>
            </a:pPr>
            <a:r>
              <a:rPr lang="zh-CN" altLang="en-US" sz="3200" b="1" smtClean="0"/>
              <a:t>思考</a:t>
            </a:r>
            <a:endParaRPr lang="en-US" altLang="zh-CN" sz="3200" b="1" smtClean="0"/>
          </a:p>
          <a:p>
            <a:pPr marL="392113" lvl="1" indent="-214313">
              <a:lnSpc>
                <a:spcPct val="150000"/>
              </a:lnSpc>
              <a:spcBef>
                <a:spcPts val="1800"/>
              </a:spcBef>
            </a:pPr>
            <a:r>
              <a:rPr lang="zh-CN" altLang="en-US" sz="3200" b="1" smtClean="0">
                <a:solidFill>
                  <a:srgbClr val="FF0000"/>
                </a:solidFill>
              </a:rPr>
              <a:t>      图书馆是否需要国际化？</a:t>
            </a:r>
            <a:endParaRPr lang="en-US" altLang="zh-CN" sz="3200" b="1" smtClean="0">
              <a:solidFill>
                <a:srgbClr val="FF0000"/>
              </a:solidFill>
            </a:endParaRPr>
          </a:p>
          <a:p>
            <a:pPr marL="392113" lvl="1" indent="-214313">
              <a:lnSpc>
                <a:spcPct val="150000"/>
              </a:lnSpc>
              <a:spcBef>
                <a:spcPts val="1800"/>
              </a:spcBef>
            </a:pPr>
            <a:r>
              <a:rPr lang="en-US" altLang="zh-CN" sz="1800" b="1" smtClean="0">
                <a:solidFill>
                  <a:srgbClr val="FF0000"/>
                </a:solidFill>
              </a:rPr>
              <a:t>            </a:t>
            </a:r>
            <a:r>
              <a:rPr lang="zh-CN" altLang="zh-CN" sz="1800" smtClean="0"/>
              <a:t>在经济全球化、教育开放化的国际背景下，图书馆国际化是图书馆事业发展的必然趋势。长久以来，我国高校图书馆从传统化逐步走向信息化现代化，</a:t>
            </a:r>
            <a:r>
              <a:rPr lang="zh-CN" altLang="en-US" sz="1800" smtClean="0"/>
              <a:t>随着国际竞争环境的日益激烈，其人才及信息资源需求逐渐加大，图书馆国际化是我国高校图书馆改革发展的必由之路</a:t>
            </a:r>
            <a:r>
              <a:rPr lang="zh-CN" altLang="zh-CN" sz="1800" smtClean="0"/>
              <a:t>。</a:t>
            </a:r>
            <a:endParaRPr lang="en-US" altLang="zh-CN" sz="1800" smtClean="0"/>
          </a:p>
          <a:p>
            <a:pPr marL="392113" lvl="1" indent="-214313">
              <a:lnSpc>
                <a:spcPct val="150000"/>
              </a:lnSpc>
              <a:spcBef>
                <a:spcPts val="1800"/>
              </a:spcBef>
            </a:pPr>
            <a:r>
              <a:rPr lang="en-US" altLang="zh-CN" sz="1800" smtClean="0"/>
              <a:t>            </a:t>
            </a:r>
            <a:r>
              <a:rPr lang="zh-CN" altLang="en-US" sz="1800" smtClean="0"/>
              <a:t>同时图书馆的国际化程度体现了我国高等教育向国际化一流高校发展的信心，图书馆的国际化能力影响着高等教育发展的整体水平。</a:t>
            </a:r>
            <a:endParaRPr lang="en-US" altLang="zh-CN" sz="1800" smtClean="0"/>
          </a:p>
        </p:txBody>
      </p:sp>
      <p:pic>
        <p:nvPicPr>
          <p:cNvPr id="33795"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288" y="1628775"/>
            <a:ext cx="8229600" cy="4551363"/>
          </a:xfrm>
        </p:spPr>
        <p:txBody>
          <a:bodyPr rtlCol="0">
            <a:normAutofit/>
          </a:bodyPr>
          <a:lstStyle/>
          <a:p>
            <a:pPr marL="45720" fontAlgn="auto">
              <a:buClr>
                <a:schemeClr val="accent6">
                  <a:lumMod val="75000"/>
                </a:schemeClr>
              </a:buClr>
              <a:defRPr/>
            </a:pPr>
            <a:r>
              <a:rPr lang="en-US" altLang="zh-CN" b="1" dirty="0">
                <a:solidFill>
                  <a:schemeClr val="tx1">
                    <a:lumMod val="75000"/>
                    <a:lumOff val="25000"/>
                  </a:schemeClr>
                </a:solidFill>
                <a:cs typeface="Times New Roman" panose="02020603050405020304" pitchFamily="18" charset="0"/>
              </a:rPr>
              <a:t>1.</a:t>
            </a:r>
            <a:r>
              <a:rPr lang="zh-CN" altLang="en-US" b="1" dirty="0">
                <a:solidFill>
                  <a:schemeClr val="tx1">
                    <a:lumMod val="75000"/>
                    <a:lumOff val="25000"/>
                  </a:schemeClr>
                </a:solidFill>
              </a:rPr>
              <a:t>世界经济</a:t>
            </a:r>
            <a:r>
              <a:rPr lang="zh-CN" altLang="en-US" b="1" dirty="0" smtClean="0">
                <a:solidFill>
                  <a:schemeClr val="tx1">
                    <a:lumMod val="75000"/>
                    <a:lumOff val="25000"/>
                  </a:schemeClr>
                </a:solidFill>
              </a:rPr>
              <a:t>全球化与教育国际化相伴相随</a:t>
            </a:r>
            <a:endParaRPr lang="en-US" altLang="zh-CN" b="1" dirty="0" smtClean="0">
              <a:solidFill>
                <a:schemeClr val="tx1">
                  <a:lumMod val="75000"/>
                  <a:lumOff val="25000"/>
                </a:schemeClr>
              </a:solidFill>
            </a:endParaRPr>
          </a:p>
          <a:p>
            <a:pPr marL="0" algn="ctr" fontAlgn="auto">
              <a:buClr>
                <a:schemeClr val="accent6">
                  <a:lumMod val="75000"/>
                </a:schemeClr>
              </a:buClr>
              <a:defRPr/>
            </a:pPr>
            <a:endParaRPr lang="en-US" altLang="zh-CN" sz="1400" dirty="0" smtClean="0">
              <a:solidFill>
                <a:schemeClr val="tx1">
                  <a:lumMod val="75000"/>
                  <a:lumOff val="25000"/>
                </a:schemeClr>
              </a:solidFill>
            </a:endParaRPr>
          </a:p>
          <a:p>
            <a:pPr marL="0" fontAlgn="auto">
              <a:buClr>
                <a:schemeClr val="accent6">
                  <a:lumMod val="75000"/>
                </a:schemeClr>
              </a:buClr>
              <a:defRPr/>
            </a:pPr>
            <a:endParaRPr lang="zh-CN" altLang="en-US" dirty="0">
              <a:solidFill>
                <a:schemeClr val="tx1">
                  <a:lumMod val="75000"/>
                  <a:lumOff val="25000"/>
                </a:schemeClr>
              </a:solidFill>
            </a:endParaRPr>
          </a:p>
        </p:txBody>
      </p:sp>
      <p:sp>
        <p:nvSpPr>
          <p:cNvPr id="7171" name="矩形 4"/>
          <p:cNvSpPr>
            <a:spLocks noChangeArrowheads="1"/>
          </p:cNvSpPr>
          <p:nvPr/>
        </p:nvSpPr>
        <p:spPr bwMode="auto">
          <a:xfrm>
            <a:off x="395288" y="6021388"/>
            <a:ext cx="36734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r>
              <a:rPr lang="zh-CN" altLang="en-US" sz="1600"/>
              <a:t>对外投资速度加快，外商引进较为谨慎</a:t>
            </a:r>
          </a:p>
        </p:txBody>
      </p:sp>
      <p:sp>
        <p:nvSpPr>
          <p:cNvPr id="6" name="TextBox 5"/>
          <p:cNvSpPr txBox="1">
            <a:spLocks noChangeArrowheads="1"/>
          </p:cNvSpPr>
          <p:nvPr/>
        </p:nvSpPr>
        <p:spPr bwMode="auto">
          <a:xfrm>
            <a:off x="4159250" y="4954588"/>
            <a:ext cx="476408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itchFamily="18" charset="0"/>
                <a:ea typeface="华文中宋" pitchFamily="2" charset="-122"/>
              </a:defRPr>
            </a:lvl1pPr>
            <a:lvl2pPr marL="742950" indent="-285750">
              <a:defRPr>
                <a:solidFill>
                  <a:schemeClr val="tx1"/>
                </a:solidFill>
                <a:latin typeface="Times New Roman" pitchFamily="18" charset="0"/>
                <a:ea typeface="华文中宋" pitchFamily="2" charset="-122"/>
              </a:defRPr>
            </a:lvl2pPr>
            <a:lvl3pPr marL="1143000" indent="-228600">
              <a:defRPr>
                <a:solidFill>
                  <a:schemeClr val="tx1"/>
                </a:solidFill>
                <a:latin typeface="Times New Roman" pitchFamily="18" charset="0"/>
                <a:ea typeface="华文中宋" pitchFamily="2" charset="-122"/>
              </a:defRPr>
            </a:lvl3pPr>
            <a:lvl4pPr marL="1600200" indent="-228600">
              <a:defRPr>
                <a:solidFill>
                  <a:schemeClr val="tx1"/>
                </a:solidFill>
                <a:latin typeface="Times New Roman" pitchFamily="18" charset="0"/>
                <a:ea typeface="华文中宋" pitchFamily="2" charset="-122"/>
              </a:defRPr>
            </a:lvl4pPr>
            <a:lvl5pPr marL="2057400" indent="-228600">
              <a:defRPr>
                <a:solidFill>
                  <a:schemeClr val="tx1"/>
                </a:solidFill>
                <a:latin typeface="Times New Roman" pitchFamily="18" charset="0"/>
                <a:ea typeface="华文中宋" pitchFamily="2" charset="-122"/>
              </a:defRPr>
            </a:lvl5pPr>
            <a:lvl6pPr marL="2514600" indent="-228600" fontAlgn="base">
              <a:spcBef>
                <a:spcPct val="0"/>
              </a:spcBef>
              <a:spcAft>
                <a:spcPct val="0"/>
              </a:spcAft>
              <a:defRPr>
                <a:solidFill>
                  <a:schemeClr val="tx1"/>
                </a:solidFill>
                <a:latin typeface="Times New Roman" pitchFamily="18" charset="0"/>
                <a:ea typeface="华文中宋" pitchFamily="2" charset="-122"/>
              </a:defRPr>
            </a:lvl6pPr>
            <a:lvl7pPr marL="2971800" indent="-228600" fontAlgn="base">
              <a:spcBef>
                <a:spcPct val="0"/>
              </a:spcBef>
              <a:spcAft>
                <a:spcPct val="0"/>
              </a:spcAft>
              <a:defRPr>
                <a:solidFill>
                  <a:schemeClr val="tx1"/>
                </a:solidFill>
                <a:latin typeface="Times New Roman" pitchFamily="18" charset="0"/>
                <a:ea typeface="华文中宋" pitchFamily="2" charset="-122"/>
              </a:defRPr>
            </a:lvl7pPr>
            <a:lvl8pPr marL="3429000" indent="-228600" fontAlgn="base">
              <a:spcBef>
                <a:spcPct val="0"/>
              </a:spcBef>
              <a:spcAft>
                <a:spcPct val="0"/>
              </a:spcAft>
              <a:defRPr>
                <a:solidFill>
                  <a:schemeClr val="tx1"/>
                </a:solidFill>
                <a:latin typeface="Times New Roman" pitchFamily="18" charset="0"/>
                <a:ea typeface="华文中宋" pitchFamily="2" charset="-122"/>
              </a:defRPr>
            </a:lvl8pPr>
            <a:lvl9pPr marL="3886200" indent="-228600" fontAlgn="base">
              <a:spcBef>
                <a:spcPct val="0"/>
              </a:spcBef>
              <a:spcAft>
                <a:spcPct val="0"/>
              </a:spcAft>
              <a:defRPr>
                <a:solidFill>
                  <a:schemeClr val="tx1"/>
                </a:solidFill>
                <a:latin typeface="Times New Roman" pitchFamily="18" charset="0"/>
                <a:ea typeface="华文中宋" pitchFamily="2" charset="-122"/>
              </a:defRPr>
            </a:lvl9pPr>
          </a:lstStyle>
          <a:p>
            <a:pPr>
              <a:lnSpc>
                <a:spcPct val="150000"/>
              </a:lnSpc>
            </a:pPr>
            <a:r>
              <a:rPr lang="zh-CN" altLang="en-US" sz="1600"/>
              <a:t>经济全球化发展加大了高等教育国际化的需求，同时高等教育的开放及发展促进了全球经济的增长。</a:t>
            </a:r>
          </a:p>
        </p:txBody>
      </p:sp>
      <p:pic>
        <p:nvPicPr>
          <p:cNvPr id="8" name="图片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3550" y="2574925"/>
            <a:ext cx="4535488" cy="223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标题 1"/>
          <p:cNvSpPr txBox="1">
            <a:spLocks/>
          </p:cNvSpPr>
          <p:nvPr/>
        </p:nvSpPr>
        <p:spPr>
          <a:xfrm>
            <a:off x="251520" y="917848"/>
            <a:ext cx="5688632" cy="782960"/>
          </a:xfrm>
          <a:prstGeom prst="rect">
            <a:avLst/>
          </a:prstGeom>
          <a:effectLst/>
        </p:spPr>
        <p:txBody>
          <a:bodyPr>
            <a:normAutofit fontScale="75000" lnSpcReduction="20000"/>
          </a:bodyPr>
          <a:lstStyle>
            <a:lvl1pPr marL="0" indent="0" algn="r" defTabSz="914400" rtl="0" eaLnBrk="1" latinLnBrk="0" hangingPunct="1">
              <a:spcBef>
                <a:spcPct val="0"/>
              </a:spcBef>
              <a:buClr>
                <a:schemeClr val="accent6">
                  <a:lumMod val="75000"/>
                </a:schemeClr>
              </a:buClr>
              <a:buSzPct val="128000"/>
              <a:buFontTx/>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zh-CN" altLang="en-US" dirty="0" smtClean="0">
                <a:effectLst/>
              </a:rPr>
              <a:t>一、</a:t>
            </a:r>
            <a:r>
              <a:rPr lang="zh-CN" altLang="zh-CN" dirty="0" smtClean="0">
                <a:effectLst/>
              </a:rPr>
              <a:t>高等教育的国际化背景</a:t>
            </a:r>
            <a:endParaRPr lang="zh-CN" altLang="en-US" dirty="0">
              <a:effectLst/>
            </a:endParaRPr>
          </a:p>
        </p:txBody>
      </p:sp>
      <p:pic>
        <p:nvPicPr>
          <p:cNvPr id="7175" name="图片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2133600"/>
            <a:ext cx="3438525"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288" y="836613"/>
            <a:ext cx="8280400" cy="5472112"/>
          </a:xfrm>
        </p:spPr>
        <p:txBody>
          <a:bodyPr/>
          <a:lstStyle/>
          <a:p>
            <a:pPr marL="392113" lvl="1" indent="-214313">
              <a:spcBef>
                <a:spcPts val="1800"/>
              </a:spcBef>
            </a:pPr>
            <a:r>
              <a:rPr lang="zh-CN" altLang="en-US" sz="3200" b="1" smtClean="0">
                <a:solidFill>
                  <a:srgbClr val="FF0000"/>
                </a:solidFill>
              </a:rPr>
              <a:t>图书馆如何服务于国际化？</a:t>
            </a:r>
            <a:endParaRPr lang="en-US" altLang="zh-CN" sz="3200" b="1" smtClean="0">
              <a:solidFill>
                <a:srgbClr val="FF0000"/>
              </a:solidFill>
            </a:endParaRPr>
          </a:p>
          <a:p>
            <a:pPr marL="392113" lvl="1" indent="-214313">
              <a:lnSpc>
                <a:spcPct val="150000"/>
              </a:lnSpc>
              <a:spcBef>
                <a:spcPts val="1800"/>
              </a:spcBef>
            </a:pPr>
            <a:r>
              <a:rPr lang="en-US" altLang="zh-CN" sz="3200" b="1" smtClean="0">
                <a:solidFill>
                  <a:srgbClr val="FF0000"/>
                </a:solidFill>
              </a:rPr>
              <a:t>      </a:t>
            </a:r>
            <a:r>
              <a:rPr lang="zh-CN" altLang="en-US" smtClean="0"/>
              <a:t>理念先行：树立图书馆国际化的理念，建立国际化的办馆机制，从形态意识、管理方法、服务手段上向国际化融合，抓住时机</a:t>
            </a:r>
            <a:r>
              <a:rPr lang="en-US" altLang="zh-CN" smtClean="0"/>
              <a:t>,</a:t>
            </a:r>
            <a:r>
              <a:rPr lang="zh-CN" altLang="en-US" smtClean="0"/>
              <a:t>积极迎战</a:t>
            </a:r>
            <a:r>
              <a:rPr lang="en-US" altLang="zh-CN" smtClean="0"/>
              <a:t>, </a:t>
            </a:r>
            <a:r>
              <a:rPr lang="zh-CN" altLang="en-US" smtClean="0"/>
              <a:t>制定出切实可行的发展策略；</a:t>
            </a:r>
            <a:endParaRPr lang="en-US" altLang="zh-CN" smtClean="0"/>
          </a:p>
          <a:p>
            <a:pPr marL="392113" lvl="1" indent="-214313">
              <a:lnSpc>
                <a:spcPct val="150000"/>
              </a:lnSpc>
              <a:spcBef>
                <a:spcPts val="1800"/>
              </a:spcBef>
            </a:pPr>
            <a:r>
              <a:rPr lang="en-US" altLang="zh-CN" smtClean="0"/>
              <a:t>         </a:t>
            </a:r>
            <a:r>
              <a:rPr lang="zh-CN" altLang="en-US" smtClean="0"/>
              <a:t>氛围营造：积极推进与国外大学或其他国际组织间的科研合作</a:t>
            </a:r>
            <a:r>
              <a:rPr lang="en-US" altLang="zh-CN" smtClean="0"/>
              <a:t>, </a:t>
            </a:r>
            <a:r>
              <a:rPr lang="zh-CN" altLang="en-US" smtClean="0"/>
              <a:t>广泛深入地开展国际交流</a:t>
            </a:r>
            <a:r>
              <a:rPr lang="en-US" altLang="zh-CN" smtClean="0"/>
              <a:t>, </a:t>
            </a:r>
            <a:r>
              <a:rPr lang="zh-CN" altLang="en-US" smtClean="0"/>
              <a:t>形成高校图书馆的国际化氛围。</a:t>
            </a:r>
            <a:endParaRPr lang="en-US" altLang="zh-CN" smtClean="0"/>
          </a:p>
          <a:p>
            <a:pPr marL="392113" lvl="1" indent="-214313">
              <a:lnSpc>
                <a:spcPct val="150000"/>
              </a:lnSpc>
              <a:spcBef>
                <a:spcPts val="1800"/>
              </a:spcBef>
            </a:pPr>
            <a:r>
              <a:rPr lang="en-US" altLang="zh-CN" smtClean="0"/>
              <a:t>         </a:t>
            </a:r>
            <a:r>
              <a:rPr lang="zh-CN" altLang="en-US" smtClean="0"/>
              <a:t>业务创新：不管是文献资源的采购征集，还是人才培养、信息服务等方面应突破高校、 区域、国家的界限</a:t>
            </a:r>
            <a:r>
              <a:rPr lang="en-US" altLang="zh-CN" smtClean="0"/>
              <a:t>, </a:t>
            </a:r>
            <a:r>
              <a:rPr lang="zh-CN" altLang="en-US" smtClean="0"/>
              <a:t>在全世界范围内进行交流。在活动策划、学术交流等都应以国际化的眼光来策划与组织。</a:t>
            </a:r>
            <a:r>
              <a:rPr lang="en-US" altLang="zh-CN" smtClean="0"/>
              <a:t>       </a:t>
            </a:r>
            <a:endParaRPr lang="en-US" altLang="zh-CN" sz="1800" smtClean="0"/>
          </a:p>
        </p:txBody>
      </p:sp>
      <p:pic>
        <p:nvPicPr>
          <p:cNvPr id="34819"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288" y="836613"/>
            <a:ext cx="8280400" cy="5472112"/>
          </a:xfrm>
        </p:spPr>
        <p:txBody>
          <a:bodyPr rtlCol="0">
            <a:normAutofit lnSpcReduction="10000"/>
          </a:bodyPr>
          <a:lstStyle/>
          <a:p>
            <a:pPr marL="392113" lvl="1" indent="-214313" fontAlgn="auto">
              <a:spcBef>
                <a:spcPts val="1800"/>
              </a:spcBef>
              <a:buClr>
                <a:schemeClr val="accent6">
                  <a:lumMod val="75000"/>
                </a:schemeClr>
              </a:buClr>
              <a:defRPr/>
            </a:pPr>
            <a:r>
              <a:rPr lang="zh-CN" altLang="en-US" sz="3200" b="1" dirty="0" smtClean="0">
                <a:solidFill>
                  <a:srgbClr val="FF0000"/>
                </a:solidFill>
              </a:rPr>
              <a:t>图书馆国际化如何融入自身发展中？</a:t>
            </a:r>
            <a:endParaRPr lang="en-US" altLang="zh-CN" sz="3200" b="1" dirty="0" smtClean="0">
              <a:solidFill>
                <a:srgbClr val="FF0000"/>
              </a:solidFill>
            </a:endParaRPr>
          </a:p>
          <a:p>
            <a:pPr marL="392113" lvl="1" indent="-214313" fontAlgn="auto">
              <a:lnSpc>
                <a:spcPct val="150000"/>
              </a:lnSpc>
              <a:spcBef>
                <a:spcPts val="1800"/>
              </a:spcBef>
              <a:buClr>
                <a:schemeClr val="accent6">
                  <a:lumMod val="75000"/>
                </a:schemeClr>
              </a:buClr>
              <a:defRPr/>
            </a:pPr>
            <a:r>
              <a:rPr lang="zh-CN" altLang="en-US" dirty="0" smtClean="0">
                <a:solidFill>
                  <a:schemeClr val="tx1">
                    <a:lumMod val="75000"/>
                    <a:lumOff val="25000"/>
                  </a:schemeClr>
                </a:solidFill>
              </a:rPr>
              <a:t>          统一路径： 图书馆的国际化发展不是口号，也不是孤立的，不仅要与图书馆的整体发展形成统一路径，更要制定切实可行的发展策略，深入融合到图书馆的业务工作中。</a:t>
            </a:r>
            <a:endParaRPr lang="en-US" altLang="zh-CN"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zh-CN" altLang="en-US" dirty="0" smtClean="0">
                <a:solidFill>
                  <a:schemeClr val="tx1">
                    <a:lumMod val="75000"/>
                    <a:lumOff val="25000"/>
                  </a:schemeClr>
                </a:solidFill>
              </a:rPr>
              <a:t>           相互协调：成立相应的组织机构对</a:t>
            </a:r>
            <a:r>
              <a:rPr lang="zh-CN" altLang="en-US" dirty="0">
                <a:solidFill>
                  <a:schemeClr val="tx1">
                    <a:lumMod val="75000"/>
                    <a:lumOff val="25000"/>
                  </a:schemeClr>
                </a:solidFill>
              </a:rPr>
              <a:t>图书馆国际化活动进行组织协调、制订发展规划 </a:t>
            </a:r>
            <a:r>
              <a:rPr lang="en-US" altLang="zh-CN" dirty="0">
                <a:solidFill>
                  <a:schemeClr val="tx1">
                    <a:lumMod val="75000"/>
                    <a:lumOff val="25000"/>
                  </a:schemeClr>
                </a:solidFill>
              </a:rPr>
              <a:t>, </a:t>
            </a:r>
            <a:r>
              <a:rPr lang="zh-CN" altLang="en-US" dirty="0" smtClean="0">
                <a:solidFill>
                  <a:schemeClr val="tx1">
                    <a:lumMod val="75000"/>
                    <a:lumOff val="25000"/>
                  </a:schemeClr>
                </a:solidFill>
              </a:rPr>
              <a:t>使国际化的发展目标与图书馆的业务工作具体化</a:t>
            </a:r>
            <a:r>
              <a:rPr lang="zh-CN" altLang="en-US" dirty="0">
                <a:solidFill>
                  <a:schemeClr val="tx1">
                    <a:lumMod val="75000"/>
                    <a:lumOff val="25000"/>
                  </a:schemeClr>
                </a:solidFill>
              </a:rPr>
              <a:t>、标准化、系统化。</a:t>
            </a:r>
            <a:endParaRPr lang="en-US" altLang="zh-CN" dirty="0" smtClean="0">
              <a:solidFill>
                <a:schemeClr val="tx1">
                  <a:lumMod val="75000"/>
                  <a:lumOff val="25000"/>
                </a:schemeClr>
              </a:solidFill>
            </a:endParaRPr>
          </a:p>
          <a:p>
            <a:pPr marL="392113" lvl="1" indent="-214313" fontAlgn="auto">
              <a:lnSpc>
                <a:spcPct val="150000"/>
              </a:lnSpc>
              <a:spcBef>
                <a:spcPts val="1800"/>
              </a:spcBef>
              <a:buClr>
                <a:schemeClr val="accent6">
                  <a:lumMod val="75000"/>
                </a:schemeClr>
              </a:buClr>
              <a:defRPr/>
            </a:pPr>
            <a:r>
              <a:rPr lang="zh-CN" altLang="en-US" dirty="0" smtClean="0">
                <a:solidFill>
                  <a:schemeClr val="tx1">
                    <a:lumMod val="75000"/>
                    <a:lumOff val="25000"/>
                  </a:schemeClr>
                </a:solidFill>
              </a:rPr>
              <a:t>          贯穿全过程：图书馆的国际化发展不是零碎的，散乱的，被动的，而是贯穿</a:t>
            </a:r>
            <a:r>
              <a:rPr lang="zh-CN" altLang="en-US" dirty="0">
                <a:solidFill>
                  <a:schemeClr val="tx1">
                    <a:lumMod val="75000"/>
                    <a:lumOff val="25000"/>
                  </a:schemeClr>
                </a:solidFill>
              </a:rPr>
              <a:t>于</a:t>
            </a:r>
            <a:r>
              <a:rPr lang="zh-CN" altLang="en-US" dirty="0" smtClean="0">
                <a:solidFill>
                  <a:schemeClr val="tx1">
                    <a:lumMod val="75000"/>
                    <a:lumOff val="25000"/>
                  </a:schemeClr>
                </a:solidFill>
              </a:rPr>
              <a:t>整个文献传递、信息咨询、文化传播、教育教学全</a:t>
            </a:r>
            <a:r>
              <a:rPr lang="zh-CN" altLang="en-US" dirty="0">
                <a:solidFill>
                  <a:schemeClr val="tx1">
                    <a:lumMod val="75000"/>
                    <a:lumOff val="25000"/>
                  </a:schemeClr>
                </a:solidFill>
              </a:rPr>
              <a:t>过程的</a:t>
            </a:r>
            <a:r>
              <a:rPr lang="zh-CN" altLang="en-US" dirty="0" smtClean="0">
                <a:solidFill>
                  <a:schemeClr val="tx1">
                    <a:lumMod val="75000"/>
                    <a:lumOff val="25000"/>
                  </a:schemeClr>
                </a:solidFill>
              </a:rPr>
              <a:t>系统工程。</a:t>
            </a:r>
            <a:endParaRPr lang="en-US" altLang="zh-CN" sz="1800" dirty="0" smtClean="0">
              <a:solidFill>
                <a:schemeClr val="tx1">
                  <a:lumMod val="75000"/>
                  <a:lumOff val="25000"/>
                </a:schemeClr>
              </a:solidFill>
            </a:endParaRPr>
          </a:p>
        </p:txBody>
      </p:sp>
      <p:pic>
        <p:nvPicPr>
          <p:cNvPr id="35843"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38284" y="2132856"/>
            <a:ext cx="8280920" cy="2592288"/>
          </a:xfrm>
        </p:spPr>
        <p:txBody>
          <a:bodyPr rtlCol="0">
            <a:normAutofit/>
          </a:bodyPr>
          <a:lstStyle/>
          <a:p>
            <a:pPr marL="392113" lvl="1" indent="-214313" fontAlgn="auto">
              <a:lnSpc>
                <a:spcPct val="200000"/>
              </a:lnSpc>
              <a:spcBef>
                <a:spcPts val="1800"/>
              </a:spcBef>
              <a:buClr>
                <a:schemeClr val="accent6">
                  <a:lumMod val="75000"/>
                </a:schemeClr>
              </a:buClr>
              <a:defRPr/>
            </a:pPr>
            <a:r>
              <a:rPr lang="zh-CN" altLang="en-US" sz="3200" dirty="0" smtClean="0">
                <a:solidFill>
                  <a:schemeClr val="tx1">
                    <a:lumMod val="75000"/>
                    <a:lumOff val="25000"/>
                  </a:schemeClr>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高等教育的国际化永远在路上</a:t>
            </a:r>
            <a:r>
              <a:rPr lang="en-US" altLang="zh-CN" sz="3200" dirty="0" smtClean="0">
                <a:solidFill>
                  <a:schemeClr val="tx1">
                    <a:lumMod val="75000"/>
                    <a:lumOff val="25000"/>
                  </a:schemeClr>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a:t>
            </a:r>
          </a:p>
          <a:p>
            <a:pPr marL="392113" lvl="1" indent="-214313" fontAlgn="auto">
              <a:lnSpc>
                <a:spcPct val="200000"/>
              </a:lnSpc>
              <a:spcBef>
                <a:spcPts val="1800"/>
              </a:spcBef>
              <a:buClr>
                <a:schemeClr val="accent6">
                  <a:lumMod val="75000"/>
                </a:schemeClr>
              </a:buClr>
              <a:defRPr/>
            </a:pPr>
            <a:r>
              <a:rPr lang="zh-CN" altLang="en-US" sz="3200" dirty="0" smtClean="0">
                <a:solidFill>
                  <a:schemeClr val="tx1">
                    <a:lumMod val="75000"/>
                    <a:lumOff val="25000"/>
                  </a:schemeClr>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图书馆的国际化亦永远在路上</a:t>
            </a:r>
            <a:r>
              <a:rPr lang="en-US" altLang="zh-CN" sz="3200" dirty="0" smtClean="0">
                <a:solidFill>
                  <a:schemeClr val="tx1">
                    <a:lumMod val="75000"/>
                    <a:lumOff val="25000"/>
                  </a:schemeClr>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a:t>
            </a:r>
          </a:p>
        </p:txBody>
      </p:sp>
      <p:pic>
        <p:nvPicPr>
          <p:cNvPr id="36867"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7544" y="2276872"/>
            <a:ext cx="8280920" cy="2316556"/>
          </a:xfrm>
        </p:spPr>
        <p:txBody>
          <a:bodyPr rtlCol="0">
            <a:normAutofit/>
          </a:bodyPr>
          <a:lstStyle/>
          <a:p>
            <a:pPr marL="392113" lvl="1" indent="-214313" algn="ctr" fontAlgn="auto">
              <a:spcBef>
                <a:spcPts val="1800"/>
              </a:spcBef>
              <a:buClr>
                <a:schemeClr val="accent6">
                  <a:lumMod val="75000"/>
                </a:schemeClr>
              </a:buClr>
              <a:defRPr/>
            </a:pPr>
            <a:r>
              <a:rPr lang="zh-CN" altLang="en-US" sz="4400" b="1" dirty="0" smtClean="0">
                <a:solidFill>
                  <a:schemeClr val="tx1">
                    <a:lumMod val="75000"/>
                    <a:lumOff val="25000"/>
                  </a:schemeClr>
                </a:solidFill>
                <a:effectLst>
                  <a:reflection blurRad="6350" stA="60000" endA="900" endPos="60000" dist="29997" dir="5400000" sy="-100000" algn="bl" rotWithShape="0"/>
                </a:effectLst>
              </a:rPr>
              <a:t>感谢聆听</a:t>
            </a:r>
            <a:r>
              <a:rPr lang="en-US" altLang="zh-CN" sz="4400" b="1" dirty="0" smtClean="0">
                <a:solidFill>
                  <a:schemeClr val="tx1">
                    <a:lumMod val="75000"/>
                    <a:lumOff val="25000"/>
                  </a:schemeClr>
                </a:solidFill>
                <a:effectLst>
                  <a:reflection blurRad="6350" stA="60000" endA="900" endPos="60000" dist="29997" dir="5400000" sy="-100000" algn="bl" rotWithShape="0"/>
                </a:effectLst>
              </a:rPr>
              <a:t>!</a:t>
            </a:r>
          </a:p>
          <a:p>
            <a:pPr marL="392113" lvl="1" indent="-214313" algn="ctr" fontAlgn="auto">
              <a:spcBef>
                <a:spcPts val="1800"/>
              </a:spcBef>
              <a:buClr>
                <a:schemeClr val="accent6">
                  <a:lumMod val="75000"/>
                </a:schemeClr>
              </a:buClr>
              <a:defRPr/>
            </a:pPr>
            <a:r>
              <a:rPr lang="zh-CN" altLang="en-US" sz="4400" b="1" dirty="0" smtClean="0">
                <a:solidFill>
                  <a:schemeClr val="tx1">
                    <a:lumMod val="75000"/>
                    <a:lumOff val="25000"/>
                  </a:schemeClr>
                </a:solidFill>
                <a:effectLst>
                  <a:reflection blurRad="6350" stA="60000" endA="900" endPos="60000" dist="29997" dir="5400000" sy="-100000" algn="bl" rotWithShape="0"/>
                </a:effectLst>
              </a:rPr>
              <a:t>欢迎探讨</a:t>
            </a:r>
            <a:r>
              <a:rPr lang="en-US" altLang="zh-CN" sz="4400" b="1" dirty="0" smtClean="0">
                <a:solidFill>
                  <a:schemeClr val="tx1">
                    <a:lumMod val="75000"/>
                    <a:lumOff val="25000"/>
                  </a:schemeClr>
                </a:solidFill>
                <a:effectLst>
                  <a:reflection blurRad="6350" stA="60000" endA="900" endPos="60000" dist="29997" dir="5400000" sy="-100000" algn="bl" rotWithShape="0"/>
                </a:effectLst>
              </a:rPr>
              <a:t>!</a:t>
            </a:r>
            <a:endParaRPr lang="zh-CN" altLang="zh-CN" sz="4400" dirty="0">
              <a:solidFill>
                <a:schemeClr val="tx1">
                  <a:lumMod val="75000"/>
                  <a:lumOff val="25000"/>
                </a:schemeClr>
              </a:solidFill>
              <a:effectLst>
                <a:reflection blurRad="6350" stA="60000" endA="900" endPos="60000" dist="29997" dir="5400000" sy="-100000" algn="bl" rotWithShape="0"/>
              </a:effectLst>
            </a:endParaRPr>
          </a:p>
        </p:txBody>
      </p:sp>
      <p:pic>
        <p:nvPicPr>
          <p:cNvPr id="37891" name="Picture 2" descr="F:\工作\国际化图书馆\照片\阮炼.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70675" y="14182725"/>
            <a:ext cx="5438775"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850" y="1125538"/>
            <a:ext cx="8820150" cy="5111750"/>
          </a:xfrm>
        </p:spPr>
        <p:txBody>
          <a:bodyPr rtlCol="0">
            <a:normAutofit/>
          </a:bodyPr>
          <a:lstStyle/>
          <a:p>
            <a:pPr marL="45720" fontAlgn="auto">
              <a:lnSpc>
                <a:spcPct val="150000"/>
              </a:lnSpc>
              <a:buClr>
                <a:schemeClr val="accent6">
                  <a:lumMod val="75000"/>
                </a:schemeClr>
              </a:buClr>
              <a:defRPr/>
            </a:pPr>
            <a:r>
              <a:rPr lang="en-US" altLang="zh-CN" b="1" dirty="0">
                <a:solidFill>
                  <a:schemeClr val="tx1">
                    <a:lumMod val="75000"/>
                    <a:lumOff val="25000"/>
                  </a:schemeClr>
                </a:solidFill>
                <a:cs typeface="Times New Roman" panose="02020603050405020304" pitchFamily="18" charset="0"/>
              </a:rPr>
              <a:t>2</a:t>
            </a:r>
            <a:r>
              <a:rPr lang="en-US" altLang="zh-CN" b="1" dirty="0" smtClean="0">
                <a:solidFill>
                  <a:schemeClr val="tx1">
                    <a:lumMod val="75000"/>
                    <a:lumOff val="25000"/>
                  </a:schemeClr>
                </a:solidFill>
                <a:cs typeface="Times New Roman" panose="02020603050405020304" pitchFamily="18" charset="0"/>
              </a:rPr>
              <a:t>.</a:t>
            </a:r>
            <a:r>
              <a:rPr lang="zh-CN" altLang="en-US" b="1" dirty="0" smtClean="0">
                <a:solidFill>
                  <a:schemeClr val="tx1">
                    <a:lumMod val="75000"/>
                    <a:lumOff val="25000"/>
                  </a:schemeClr>
                </a:solidFill>
              </a:rPr>
              <a:t> 高等教育国际化发展现状</a:t>
            </a:r>
            <a:endParaRPr lang="en-US" altLang="zh-CN" b="1" dirty="0" smtClean="0">
              <a:solidFill>
                <a:schemeClr val="tx1">
                  <a:lumMod val="75000"/>
                  <a:lumOff val="25000"/>
                </a:schemeClr>
              </a:solidFill>
            </a:endParaRPr>
          </a:p>
          <a:p>
            <a:pPr marL="45720" fontAlgn="auto">
              <a:lnSpc>
                <a:spcPct val="150000"/>
              </a:lnSpc>
              <a:buClr>
                <a:schemeClr val="accent6">
                  <a:lumMod val="75000"/>
                </a:schemeClr>
              </a:buClr>
              <a:defRPr/>
            </a:pPr>
            <a:r>
              <a:rPr lang="en-US" altLang="zh-CN" sz="2400" b="1" dirty="0" smtClean="0">
                <a:solidFill>
                  <a:schemeClr val="tx1">
                    <a:lumMod val="75000"/>
                    <a:lumOff val="25000"/>
                  </a:schemeClr>
                </a:solidFill>
                <a:cs typeface="Times New Roman" panose="02020603050405020304" pitchFamily="18" charset="0"/>
              </a:rPr>
              <a:t>2.1 </a:t>
            </a:r>
            <a:r>
              <a:rPr lang="zh-CN" altLang="zh-CN" sz="2400" b="1" dirty="0" smtClean="0">
                <a:solidFill>
                  <a:schemeClr val="tx1">
                    <a:lumMod val="75000"/>
                    <a:lumOff val="25000"/>
                  </a:schemeClr>
                </a:solidFill>
              </a:rPr>
              <a:t>高等教育国际化的政策支持</a:t>
            </a:r>
            <a:endParaRPr lang="en-US" altLang="zh-CN" sz="2400" b="1" dirty="0" smtClean="0">
              <a:solidFill>
                <a:schemeClr val="tx1">
                  <a:lumMod val="75000"/>
                  <a:lumOff val="25000"/>
                </a:schemeClr>
              </a:solidFill>
            </a:endParaRPr>
          </a:p>
          <a:p>
            <a:pPr marL="0" fontAlgn="auto">
              <a:lnSpc>
                <a:spcPct val="150000"/>
              </a:lnSpc>
              <a:buClr>
                <a:schemeClr val="accent6">
                  <a:lumMod val="75000"/>
                </a:schemeClr>
              </a:buClr>
              <a:defRPr/>
            </a:pPr>
            <a:endParaRPr lang="en-US" altLang="zh-CN" sz="1800" b="1" dirty="0" smtClean="0">
              <a:solidFill>
                <a:schemeClr val="tx1">
                  <a:lumMod val="75000"/>
                  <a:lumOff val="25000"/>
                </a:schemeClr>
              </a:solidFill>
            </a:endParaRPr>
          </a:p>
          <a:p>
            <a:pPr marL="92075" indent="182563" fontAlgn="auto">
              <a:lnSpc>
                <a:spcPct val="150000"/>
              </a:lnSpc>
              <a:buClr>
                <a:schemeClr val="accent6">
                  <a:lumMod val="75000"/>
                </a:schemeClr>
              </a:buClr>
              <a:defRPr/>
            </a:pPr>
            <a:r>
              <a:rPr lang="en-US" altLang="zh-CN" sz="1800" dirty="0" smtClean="0">
                <a:solidFill>
                  <a:schemeClr val="tx1">
                    <a:lumMod val="75000"/>
                    <a:lumOff val="25000"/>
                  </a:schemeClr>
                </a:solidFill>
                <a:cs typeface="Times New Roman" panose="02020603050405020304" pitchFamily="18" charset="0"/>
              </a:rPr>
              <a:t>1993</a:t>
            </a:r>
            <a:r>
              <a:rPr lang="zh-CN" altLang="zh-CN" sz="1800" dirty="0">
                <a:solidFill>
                  <a:schemeClr val="tx1">
                    <a:lumMod val="75000"/>
                    <a:lumOff val="25000"/>
                  </a:schemeClr>
                </a:solidFill>
                <a:cs typeface="Times New Roman" panose="02020603050405020304" pitchFamily="18" charset="0"/>
              </a:rPr>
              <a:t>年，原国家教委发布《关于境外机构和个人来华合作办学问题的通知》；</a:t>
            </a:r>
          </a:p>
          <a:p>
            <a:pPr marL="92075" indent="182563" fontAlgn="auto">
              <a:lnSpc>
                <a:spcPct val="150000"/>
              </a:lnSpc>
              <a:buClr>
                <a:schemeClr val="accent6">
                  <a:lumMod val="75000"/>
                </a:schemeClr>
              </a:buClr>
              <a:defRPr/>
            </a:pPr>
            <a:r>
              <a:rPr lang="en-US" altLang="zh-CN" sz="1800" dirty="0">
                <a:solidFill>
                  <a:schemeClr val="tx1">
                    <a:lumMod val="75000"/>
                    <a:lumOff val="25000"/>
                  </a:schemeClr>
                </a:solidFill>
                <a:cs typeface="Times New Roman" panose="02020603050405020304" pitchFamily="18" charset="0"/>
              </a:rPr>
              <a:t>1995 </a:t>
            </a:r>
            <a:r>
              <a:rPr lang="zh-CN" altLang="zh-CN" sz="1800" dirty="0">
                <a:solidFill>
                  <a:schemeClr val="tx1">
                    <a:lumMod val="75000"/>
                    <a:lumOff val="25000"/>
                  </a:schemeClr>
                </a:solidFill>
                <a:cs typeface="Times New Roman" panose="02020603050405020304" pitchFamily="18" charset="0"/>
              </a:rPr>
              <a:t>年，国家教委发布《中外合作办学暂行规定 》；</a:t>
            </a:r>
          </a:p>
          <a:p>
            <a:pPr marL="92075" indent="182563" fontAlgn="auto">
              <a:lnSpc>
                <a:spcPct val="150000"/>
              </a:lnSpc>
              <a:buClr>
                <a:schemeClr val="accent6">
                  <a:lumMod val="75000"/>
                </a:schemeClr>
              </a:buClr>
              <a:defRPr/>
            </a:pPr>
            <a:r>
              <a:rPr lang="en-US" altLang="zh-CN" sz="1800" dirty="0">
                <a:solidFill>
                  <a:schemeClr val="tx1">
                    <a:lumMod val="75000"/>
                    <a:lumOff val="25000"/>
                  </a:schemeClr>
                </a:solidFill>
                <a:cs typeface="Times New Roman" panose="02020603050405020304" pitchFamily="18" charset="0"/>
              </a:rPr>
              <a:t>1996 </a:t>
            </a:r>
            <a:r>
              <a:rPr lang="zh-CN" altLang="zh-CN" sz="1800" dirty="0">
                <a:solidFill>
                  <a:schemeClr val="tx1">
                    <a:lumMod val="75000"/>
                    <a:lumOff val="25000"/>
                  </a:schemeClr>
                </a:solidFill>
                <a:cs typeface="Times New Roman" panose="02020603050405020304" pitchFamily="18" charset="0"/>
              </a:rPr>
              <a:t>年，国务院发布实施《关于加强中外合作办学活动中学位授予管理的通知》；</a:t>
            </a:r>
          </a:p>
          <a:p>
            <a:pPr marL="92075" indent="182563" fontAlgn="auto">
              <a:lnSpc>
                <a:spcPct val="150000"/>
              </a:lnSpc>
              <a:buClr>
                <a:schemeClr val="accent6">
                  <a:lumMod val="75000"/>
                </a:schemeClr>
              </a:buClr>
              <a:defRPr/>
            </a:pPr>
            <a:r>
              <a:rPr lang="en-US" altLang="zh-CN" sz="1800" dirty="0">
                <a:solidFill>
                  <a:schemeClr val="tx1">
                    <a:lumMod val="75000"/>
                    <a:lumOff val="25000"/>
                  </a:schemeClr>
                </a:solidFill>
                <a:cs typeface="Times New Roman" panose="02020603050405020304" pitchFamily="18" charset="0"/>
              </a:rPr>
              <a:t>2003 </a:t>
            </a:r>
            <a:r>
              <a:rPr lang="zh-CN" altLang="zh-CN" sz="1800" dirty="0">
                <a:solidFill>
                  <a:schemeClr val="tx1">
                    <a:lumMod val="75000"/>
                    <a:lumOff val="25000"/>
                  </a:schemeClr>
                </a:solidFill>
                <a:cs typeface="Times New Roman" panose="02020603050405020304" pitchFamily="18" charset="0"/>
              </a:rPr>
              <a:t>年， 发布《中外合作办学条例 》；</a:t>
            </a:r>
          </a:p>
          <a:p>
            <a:pPr marL="92075" indent="182563" fontAlgn="auto">
              <a:lnSpc>
                <a:spcPct val="150000"/>
              </a:lnSpc>
              <a:buClr>
                <a:schemeClr val="accent6">
                  <a:lumMod val="75000"/>
                </a:schemeClr>
              </a:buClr>
              <a:defRPr/>
            </a:pPr>
            <a:r>
              <a:rPr lang="en-US" altLang="zh-CN" sz="1800" dirty="0">
                <a:solidFill>
                  <a:schemeClr val="tx1">
                    <a:lumMod val="75000"/>
                    <a:lumOff val="25000"/>
                  </a:schemeClr>
                </a:solidFill>
                <a:cs typeface="Times New Roman" panose="02020603050405020304" pitchFamily="18" charset="0"/>
              </a:rPr>
              <a:t>2004 </a:t>
            </a:r>
            <a:r>
              <a:rPr lang="zh-CN" altLang="zh-CN" sz="1800" dirty="0">
                <a:solidFill>
                  <a:schemeClr val="tx1">
                    <a:lumMod val="75000"/>
                    <a:lumOff val="25000"/>
                  </a:schemeClr>
                </a:solidFill>
                <a:cs typeface="Times New Roman" panose="02020603050405020304" pitchFamily="18" charset="0"/>
              </a:rPr>
              <a:t>年，教育部发布《中外合作办学条例实施办法》；</a:t>
            </a:r>
          </a:p>
          <a:p>
            <a:pPr marL="92075" indent="182563" fontAlgn="auto">
              <a:lnSpc>
                <a:spcPct val="150000"/>
              </a:lnSpc>
              <a:buClr>
                <a:schemeClr val="accent6">
                  <a:lumMod val="75000"/>
                </a:schemeClr>
              </a:buClr>
              <a:defRPr/>
            </a:pPr>
            <a:r>
              <a:rPr lang="en-US" altLang="zh-CN" sz="1800" dirty="0">
                <a:solidFill>
                  <a:schemeClr val="tx1">
                    <a:lumMod val="75000"/>
                    <a:lumOff val="25000"/>
                  </a:schemeClr>
                </a:solidFill>
                <a:cs typeface="Times New Roman" panose="02020603050405020304" pitchFamily="18" charset="0"/>
              </a:rPr>
              <a:t>2009</a:t>
            </a:r>
            <a:r>
              <a:rPr lang="zh-CN" altLang="zh-CN" sz="1800" dirty="0">
                <a:solidFill>
                  <a:schemeClr val="tx1">
                    <a:lumMod val="75000"/>
                    <a:lumOff val="25000"/>
                  </a:schemeClr>
                </a:solidFill>
                <a:cs typeface="Times New Roman" panose="02020603050405020304" pitchFamily="18" charset="0"/>
              </a:rPr>
              <a:t>年 ，</a:t>
            </a:r>
            <a:r>
              <a:rPr lang="zh-CN" altLang="en-US" sz="1800" dirty="0">
                <a:solidFill>
                  <a:schemeClr val="tx1">
                    <a:lumMod val="75000"/>
                    <a:lumOff val="25000"/>
                  </a:schemeClr>
                </a:solidFill>
                <a:cs typeface="Times New Roman" panose="02020603050405020304" pitchFamily="18" charset="0"/>
              </a:rPr>
              <a:t>教</a:t>
            </a:r>
            <a:r>
              <a:rPr lang="zh-CN" altLang="zh-CN" sz="1800" dirty="0">
                <a:solidFill>
                  <a:schemeClr val="tx1">
                    <a:lumMod val="75000"/>
                    <a:lumOff val="25000"/>
                  </a:schemeClr>
                </a:solidFill>
                <a:cs typeface="Times New Roman" panose="02020603050405020304" pitchFamily="18" charset="0"/>
              </a:rPr>
              <a:t>育部发布《关于开展中外合作办学评估工作的通知》 </a:t>
            </a:r>
            <a:r>
              <a:rPr lang="zh-CN" altLang="zh-CN" sz="1800" dirty="0" smtClean="0">
                <a:solidFill>
                  <a:schemeClr val="tx1">
                    <a:lumMod val="75000"/>
                    <a:lumOff val="25000"/>
                  </a:schemeClr>
                </a:solidFill>
                <a:cs typeface="Times New Roman" panose="02020603050405020304" pitchFamily="18" charset="0"/>
              </a:rPr>
              <a:t>。</a:t>
            </a:r>
            <a:endParaRPr lang="zh-CN" altLang="en-US"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850" y="1557338"/>
            <a:ext cx="8351838" cy="4248150"/>
          </a:xfrm>
        </p:spPr>
        <p:txBody>
          <a:bodyPr rtlCol="0">
            <a:normAutofit/>
          </a:bodyPr>
          <a:lstStyle/>
          <a:p>
            <a:pPr marL="45720" fontAlgn="auto">
              <a:lnSpc>
                <a:spcPct val="150000"/>
              </a:lnSpc>
              <a:buClr>
                <a:schemeClr val="accent6">
                  <a:lumMod val="75000"/>
                </a:schemeClr>
              </a:buClr>
              <a:defRPr/>
            </a:pPr>
            <a:r>
              <a:rPr lang="en-US" altLang="zh-CN" sz="2400" b="1" dirty="0" smtClean="0">
                <a:solidFill>
                  <a:schemeClr val="tx1">
                    <a:lumMod val="75000"/>
                    <a:lumOff val="25000"/>
                  </a:schemeClr>
                </a:solidFill>
                <a:latin typeface="+mn-ea"/>
              </a:rPr>
              <a:t>2.2 </a:t>
            </a:r>
            <a:r>
              <a:rPr lang="zh-CN" altLang="zh-CN" sz="2400" b="1" dirty="0" smtClean="0">
                <a:solidFill>
                  <a:schemeClr val="tx1">
                    <a:lumMod val="75000"/>
                    <a:lumOff val="25000"/>
                  </a:schemeClr>
                </a:solidFill>
              </a:rPr>
              <a:t>中外</a:t>
            </a:r>
            <a:r>
              <a:rPr lang="zh-CN" altLang="zh-CN" sz="2400" b="1" dirty="0">
                <a:solidFill>
                  <a:schemeClr val="tx1">
                    <a:lumMod val="75000"/>
                    <a:lumOff val="25000"/>
                  </a:schemeClr>
                </a:solidFill>
              </a:rPr>
              <a:t>合作办学</a:t>
            </a:r>
            <a:r>
              <a:rPr lang="zh-CN" altLang="zh-CN" sz="2400" b="1" dirty="0" smtClean="0">
                <a:solidFill>
                  <a:schemeClr val="tx1">
                    <a:lumMod val="75000"/>
                    <a:lumOff val="25000"/>
                  </a:schemeClr>
                </a:solidFill>
              </a:rPr>
              <a:t>概况</a:t>
            </a:r>
            <a:endParaRPr lang="en-US" altLang="zh-CN" sz="2400" b="1" dirty="0" smtClean="0">
              <a:solidFill>
                <a:schemeClr val="tx1">
                  <a:lumMod val="75000"/>
                  <a:lumOff val="25000"/>
                </a:schemeClr>
              </a:solidFill>
            </a:endParaRPr>
          </a:p>
          <a:p>
            <a:pPr marL="0" fontAlgn="auto">
              <a:buClr>
                <a:schemeClr val="accent6">
                  <a:lumMod val="75000"/>
                </a:schemeClr>
              </a:buClr>
              <a:defRPr/>
            </a:pPr>
            <a:endParaRPr lang="zh-CN" altLang="zh-CN" dirty="0">
              <a:solidFill>
                <a:schemeClr val="tx1">
                  <a:lumMod val="75000"/>
                  <a:lumOff val="25000"/>
                </a:schemeClr>
              </a:solidFill>
            </a:endParaRPr>
          </a:p>
          <a:p>
            <a:pPr marL="45720" fontAlgn="auto">
              <a:lnSpc>
                <a:spcPct val="200000"/>
              </a:lnSpc>
              <a:buClr>
                <a:schemeClr val="accent6">
                  <a:lumMod val="75000"/>
                </a:schemeClr>
              </a:buClr>
              <a:buFont typeface="Wingdings" panose="05000000000000000000" pitchFamily="2" charset="2"/>
              <a:buChar char="Ø"/>
              <a:defRPr/>
            </a:pPr>
            <a:r>
              <a:rPr lang="en-US" altLang="zh-CN" sz="2000" dirty="0">
                <a:solidFill>
                  <a:schemeClr val="tx1">
                    <a:lumMod val="75000"/>
                    <a:lumOff val="25000"/>
                  </a:schemeClr>
                </a:solidFill>
                <a:cs typeface="Times New Roman" panose="02020603050405020304" pitchFamily="18" charset="0"/>
              </a:rPr>
              <a:t>2002 </a:t>
            </a:r>
            <a:r>
              <a:rPr lang="zh-CN" altLang="zh-CN" sz="2000" dirty="0">
                <a:solidFill>
                  <a:schemeClr val="tx1">
                    <a:lumMod val="75000"/>
                    <a:lumOff val="25000"/>
                  </a:schemeClr>
                </a:solidFill>
                <a:cs typeface="Times New Roman" panose="02020603050405020304" pitchFamily="18" charset="0"/>
              </a:rPr>
              <a:t>年底， 我国共批准中外合作办学机构和项目</a:t>
            </a:r>
            <a:r>
              <a:rPr lang="en-US" altLang="zh-CN" sz="2000" dirty="0">
                <a:solidFill>
                  <a:schemeClr val="tx1">
                    <a:lumMod val="75000"/>
                    <a:lumOff val="25000"/>
                  </a:schemeClr>
                </a:solidFill>
                <a:cs typeface="Times New Roman" panose="02020603050405020304" pitchFamily="18" charset="0"/>
              </a:rPr>
              <a:t> 712 </a:t>
            </a:r>
            <a:r>
              <a:rPr lang="zh-CN" altLang="zh-CN" sz="2000" dirty="0">
                <a:solidFill>
                  <a:schemeClr val="tx1">
                    <a:lumMod val="75000"/>
                    <a:lumOff val="25000"/>
                  </a:schemeClr>
                </a:solidFill>
                <a:cs typeface="Times New Roman" panose="02020603050405020304" pitchFamily="18" charset="0"/>
              </a:rPr>
              <a:t>个；</a:t>
            </a:r>
          </a:p>
          <a:p>
            <a:pPr marL="45720" fontAlgn="auto">
              <a:lnSpc>
                <a:spcPct val="200000"/>
              </a:lnSpc>
              <a:buClr>
                <a:schemeClr val="accent6">
                  <a:lumMod val="75000"/>
                </a:schemeClr>
              </a:buClr>
              <a:buFont typeface="Wingdings" panose="05000000000000000000" pitchFamily="2" charset="2"/>
              <a:buChar char="Ø"/>
              <a:defRPr/>
            </a:pPr>
            <a:r>
              <a:rPr lang="en-US" altLang="zh-CN" sz="2000" dirty="0">
                <a:solidFill>
                  <a:schemeClr val="tx1">
                    <a:lumMod val="75000"/>
                    <a:lumOff val="25000"/>
                  </a:schemeClr>
                </a:solidFill>
                <a:cs typeface="Times New Roman" panose="02020603050405020304" pitchFamily="18" charset="0"/>
              </a:rPr>
              <a:t>2007</a:t>
            </a:r>
            <a:r>
              <a:rPr lang="zh-CN" altLang="zh-CN" sz="2000" dirty="0">
                <a:solidFill>
                  <a:schemeClr val="tx1">
                    <a:lumMod val="75000"/>
                    <a:lumOff val="25000"/>
                  </a:schemeClr>
                </a:solidFill>
                <a:cs typeface="Times New Roman" panose="02020603050405020304" pitchFamily="18" charset="0"/>
              </a:rPr>
              <a:t>年底，教育部核准通过复核中外合作办学机构和项目</a:t>
            </a:r>
            <a:r>
              <a:rPr lang="en-US" altLang="zh-CN" sz="2000" dirty="0">
                <a:solidFill>
                  <a:schemeClr val="tx1">
                    <a:lumMod val="75000"/>
                    <a:lumOff val="25000"/>
                  </a:schemeClr>
                </a:solidFill>
                <a:cs typeface="Times New Roman" panose="02020603050405020304" pitchFamily="18" charset="0"/>
              </a:rPr>
              <a:t>831 </a:t>
            </a:r>
            <a:r>
              <a:rPr lang="zh-CN" altLang="zh-CN" sz="2000" dirty="0">
                <a:solidFill>
                  <a:schemeClr val="tx1">
                    <a:lumMod val="75000"/>
                    <a:lumOff val="25000"/>
                  </a:schemeClr>
                </a:solidFill>
                <a:cs typeface="Times New Roman" panose="02020603050405020304" pitchFamily="18" charset="0"/>
              </a:rPr>
              <a:t>个；</a:t>
            </a:r>
          </a:p>
          <a:p>
            <a:pPr marL="45720" fontAlgn="auto">
              <a:lnSpc>
                <a:spcPct val="200000"/>
              </a:lnSpc>
              <a:buClr>
                <a:schemeClr val="accent6">
                  <a:lumMod val="75000"/>
                </a:schemeClr>
              </a:buClr>
              <a:buFont typeface="Wingdings" panose="05000000000000000000" pitchFamily="2" charset="2"/>
              <a:buChar char="Ø"/>
              <a:defRPr/>
            </a:pPr>
            <a:r>
              <a:rPr lang="en-US" altLang="zh-CN" sz="2000" dirty="0">
                <a:solidFill>
                  <a:schemeClr val="tx1">
                    <a:lumMod val="75000"/>
                    <a:lumOff val="25000"/>
                  </a:schemeClr>
                </a:solidFill>
                <a:cs typeface="Times New Roman" panose="02020603050405020304" pitchFamily="18" charset="0"/>
              </a:rPr>
              <a:t>2016 </a:t>
            </a:r>
            <a:r>
              <a:rPr lang="zh-CN" altLang="zh-CN" sz="2000" dirty="0">
                <a:solidFill>
                  <a:schemeClr val="tx1">
                    <a:lumMod val="75000"/>
                    <a:lumOff val="25000"/>
                  </a:schemeClr>
                </a:solidFill>
                <a:cs typeface="Times New Roman" panose="02020603050405020304" pitchFamily="18" charset="0"/>
              </a:rPr>
              <a:t>年初，报教育部备案的中外合作办学机构和项目共计</a:t>
            </a:r>
            <a:r>
              <a:rPr lang="en-US" altLang="zh-CN" sz="2000" dirty="0">
                <a:solidFill>
                  <a:schemeClr val="tx1">
                    <a:lumMod val="75000"/>
                    <a:lumOff val="25000"/>
                  </a:schemeClr>
                </a:solidFill>
                <a:cs typeface="Times New Roman" panose="02020603050405020304" pitchFamily="18" charset="0"/>
              </a:rPr>
              <a:t> 2209 </a:t>
            </a:r>
            <a:r>
              <a:rPr lang="zh-CN" altLang="zh-CN" sz="2000" dirty="0">
                <a:solidFill>
                  <a:schemeClr val="tx1">
                    <a:lumMod val="75000"/>
                    <a:lumOff val="25000"/>
                  </a:schemeClr>
                </a:solidFill>
                <a:cs typeface="Times New Roman" panose="02020603050405020304" pitchFamily="18" charset="0"/>
              </a:rPr>
              <a:t>个。</a:t>
            </a:r>
            <a:endParaRPr lang="en-US" altLang="zh-CN" sz="2000" b="1" dirty="0" smtClean="0">
              <a:solidFill>
                <a:schemeClr val="tx1">
                  <a:lumMod val="75000"/>
                  <a:lumOff val="25000"/>
                </a:schemeClr>
              </a:solidFill>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57200" y="1412875"/>
            <a:ext cx="8686800" cy="4767263"/>
          </a:xfrm>
        </p:spPr>
        <p:txBody>
          <a:bodyPr rtlCol="0">
            <a:normAutofit/>
          </a:bodyPr>
          <a:lstStyle/>
          <a:p>
            <a:pPr marL="45720" fontAlgn="auto">
              <a:lnSpc>
                <a:spcPct val="150000"/>
              </a:lnSpc>
              <a:buClr>
                <a:schemeClr val="accent6">
                  <a:lumMod val="75000"/>
                </a:schemeClr>
              </a:buClr>
              <a:defRPr/>
            </a:pPr>
            <a:r>
              <a:rPr lang="en-US" altLang="zh-CN" sz="2400" b="1" dirty="0" smtClean="0">
                <a:solidFill>
                  <a:schemeClr val="tx1">
                    <a:lumMod val="75000"/>
                    <a:lumOff val="25000"/>
                  </a:schemeClr>
                </a:solidFill>
                <a:latin typeface="+mn-ea"/>
              </a:rPr>
              <a:t>2.3 </a:t>
            </a:r>
            <a:r>
              <a:rPr lang="zh-CN" altLang="en-US" sz="2400" b="1" dirty="0" smtClean="0">
                <a:solidFill>
                  <a:schemeClr val="tx1">
                    <a:lumMod val="75000"/>
                    <a:lumOff val="25000"/>
                  </a:schemeClr>
                </a:solidFill>
              </a:rPr>
              <a:t>来华</a:t>
            </a:r>
            <a:r>
              <a:rPr lang="zh-CN" altLang="en-US" sz="2400" b="1" dirty="0">
                <a:solidFill>
                  <a:schemeClr val="tx1">
                    <a:lumMod val="75000"/>
                    <a:lumOff val="25000"/>
                  </a:schemeClr>
                </a:solidFill>
              </a:rPr>
              <a:t>留学生及出国留学人员</a:t>
            </a:r>
            <a:r>
              <a:rPr lang="zh-CN" altLang="en-US" sz="2400" b="1" dirty="0" smtClean="0">
                <a:solidFill>
                  <a:schemeClr val="tx1">
                    <a:lumMod val="75000"/>
                    <a:lumOff val="25000"/>
                  </a:schemeClr>
                </a:solidFill>
              </a:rPr>
              <a:t>概况</a:t>
            </a:r>
            <a:endParaRPr lang="en-US" altLang="zh-CN" sz="2400" b="1" dirty="0" smtClean="0">
              <a:solidFill>
                <a:schemeClr val="tx1">
                  <a:lumMod val="75000"/>
                  <a:lumOff val="25000"/>
                </a:schemeClr>
              </a:solidFill>
            </a:endParaRPr>
          </a:p>
          <a:p>
            <a:pPr marL="0" algn="ctr" fontAlgn="auto">
              <a:lnSpc>
                <a:spcPct val="150000"/>
              </a:lnSpc>
              <a:buClr>
                <a:schemeClr val="accent6">
                  <a:lumMod val="75000"/>
                </a:schemeClr>
              </a:buClr>
              <a:defRPr/>
            </a:pPr>
            <a:r>
              <a:rPr lang="zh-CN" altLang="en-US" sz="1800" dirty="0" smtClean="0">
                <a:solidFill>
                  <a:schemeClr val="tx1">
                    <a:lumMod val="75000"/>
                    <a:lumOff val="25000"/>
                  </a:schemeClr>
                </a:solidFill>
                <a:cs typeface="Times New Roman" panose="02020603050405020304" pitchFamily="18" charset="0"/>
              </a:rPr>
              <a:t>表</a:t>
            </a:r>
            <a:r>
              <a:rPr lang="en-US" altLang="zh-CN" sz="1800" dirty="0" smtClean="0">
                <a:solidFill>
                  <a:schemeClr val="tx1">
                    <a:lumMod val="75000"/>
                    <a:lumOff val="25000"/>
                  </a:schemeClr>
                </a:solidFill>
                <a:cs typeface="Times New Roman" panose="02020603050405020304" pitchFamily="18" charset="0"/>
              </a:rPr>
              <a:t>1 </a:t>
            </a:r>
            <a:r>
              <a:rPr lang="zh-CN" altLang="en-US" sz="1800" dirty="0" smtClean="0">
                <a:solidFill>
                  <a:schemeClr val="tx1">
                    <a:lumMod val="75000"/>
                    <a:lumOff val="25000"/>
                  </a:schemeClr>
                </a:solidFill>
                <a:cs typeface="Times New Roman" panose="02020603050405020304" pitchFamily="18" charset="0"/>
              </a:rPr>
              <a:t>留学生人员统计表</a:t>
            </a:r>
            <a:endParaRPr lang="en-US" altLang="zh-CN" sz="1800" dirty="0">
              <a:solidFill>
                <a:schemeClr val="tx1">
                  <a:lumMod val="75000"/>
                  <a:lumOff val="25000"/>
                </a:schemeClr>
              </a:solidFill>
              <a:cs typeface="Times New Roman" panose="02020603050405020304" pitchFamily="18" charset="0"/>
            </a:endParaRPr>
          </a:p>
          <a:p>
            <a:pPr marL="0" fontAlgn="auto">
              <a:lnSpc>
                <a:spcPct val="150000"/>
              </a:lnSpc>
              <a:buClr>
                <a:schemeClr val="accent6">
                  <a:lumMod val="75000"/>
                </a:schemeClr>
              </a:buClr>
              <a:defRPr/>
            </a:pPr>
            <a:endParaRPr lang="en-US" altLang="zh-CN" b="1" dirty="0" smtClean="0">
              <a:solidFill>
                <a:schemeClr val="tx1">
                  <a:lumMod val="75000"/>
                  <a:lumOff val="25000"/>
                </a:schemeClr>
              </a:solidFill>
            </a:endParaRPr>
          </a:p>
          <a:p>
            <a:pPr marL="45720" fontAlgn="auto">
              <a:lnSpc>
                <a:spcPct val="150000"/>
              </a:lnSpc>
              <a:buClr>
                <a:schemeClr val="accent6">
                  <a:lumMod val="75000"/>
                </a:schemeClr>
              </a:buClr>
              <a:defRPr/>
            </a:pPr>
            <a:endParaRPr lang="zh-CN" altLang="zh-CN" dirty="0">
              <a:solidFill>
                <a:schemeClr val="tx1">
                  <a:lumMod val="75000"/>
                  <a:lumOff val="25000"/>
                </a:schemeClr>
              </a:solidFill>
            </a:endParaRPr>
          </a:p>
        </p:txBody>
      </p:sp>
      <p:graphicFrame>
        <p:nvGraphicFramePr>
          <p:cNvPr id="4" name="表格 3"/>
          <p:cNvGraphicFramePr>
            <a:graphicFrameLocks noGrp="1"/>
          </p:cNvGraphicFramePr>
          <p:nvPr/>
        </p:nvGraphicFramePr>
        <p:xfrm>
          <a:off x="1403350" y="2852738"/>
          <a:ext cx="6913563" cy="3097211"/>
        </p:xfrm>
        <a:graphic>
          <a:graphicData uri="http://schemas.openxmlformats.org/drawingml/2006/table">
            <a:tbl>
              <a:tblPr>
                <a:tableStyleId>{74C1A8A3-306A-4EB7-A6B1-4F7E0EB9C5D6}</a:tableStyleId>
              </a:tblPr>
              <a:tblGrid>
                <a:gridCol w="1080244"/>
                <a:gridCol w="2736618"/>
                <a:gridCol w="3096701"/>
              </a:tblGrid>
              <a:tr h="591459">
                <a:tc>
                  <a:txBody>
                    <a:bodyPr/>
                    <a:lstStyle/>
                    <a:p>
                      <a:pPr algn="l" fontAlgn="ctr"/>
                      <a:r>
                        <a:rPr lang="zh-CN" altLang="en-US" sz="2000" u="none" strike="noStrike" dirty="0" smtClean="0">
                          <a:effectLst/>
                          <a:latin typeface="+mj-lt"/>
                        </a:rPr>
                        <a:t>年份</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zh-CN" altLang="en-US" sz="2000" u="none" strike="noStrike" dirty="0" smtClean="0">
                          <a:effectLst/>
                          <a:latin typeface="+mj-lt"/>
                        </a:rPr>
                        <a:t>来华留学生</a:t>
                      </a:r>
                      <a:r>
                        <a:rPr lang="en-US" altLang="zh-CN" sz="2000" u="none" strike="noStrike" dirty="0" smtClean="0">
                          <a:effectLst/>
                          <a:latin typeface="+mj-lt"/>
                        </a:rPr>
                        <a:t>(</a:t>
                      </a:r>
                      <a:r>
                        <a:rPr lang="zh-CN" altLang="en-US" sz="2000" u="none" strike="noStrike" dirty="0" smtClean="0">
                          <a:effectLst/>
                          <a:latin typeface="+mj-lt"/>
                        </a:rPr>
                        <a:t>增长率</a:t>
                      </a:r>
                      <a:r>
                        <a:rPr lang="en-US" altLang="zh-CN" sz="2000" u="none" strike="noStrike" dirty="0" smtClean="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zh-CN" altLang="en-US" sz="2000" u="none" strike="noStrike" dirty="0">
                          <a:effectLst/>
                          <a:latin typeface="+mj-lt"/>
                        </a:rPr>
                        <a:t>出国留学</a:t>
                      </a:r>
                      <a:r>
                        <a:rPr lang="zh-CN" altLang="en-US" sz="2000" u="none" strike="noStrike" dirty="0" smtClean="0">
                          <a:effectLst/>
                          <a:latin typeface="+mj-lt"/>
                        </a:rPr>
                        <a:t>人数（增长率）</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r>
              <a:tr h="591459">
                <a:tc>
                  <a:txBody>
                    <a:bodyPr/>
                    <a:lstStyle/>
                    <a:p>
                      <a:pPr algn="l" fontAlgn="ctr"/>
                      <a:r>
                        <a:rPr lang="en-US" altLang="zh-CN" sz="2000" u="none" strike="noStrike" dirty="0">
                          <a:effectLst/>
                          <a:latin typeface="+mj-lt"/>
                        </a:rPr>
                        <a:t>2016</a:t>
                      </a:r>
                      <a:r>
                        <a:rPr lang="zh-CN" altLang="en-US" sz="2000" u="none" strike="noStrike" dirty="0">
                          <a:effectLst/>
                          <a:latin typeface="+mj-lt"/>
                        </a:rPr>
                        <a:t>年</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a:effectLst/>
                          <a:latin typeface="+mj-lt"/>
                        </a:rPr>
                        <a:t>442773</a:t>
                      </a:r>
                      <a:r>
                        <a:rPr lang="zh-CN" altLang="en-US" sz="2000" u="none" strike="noStrike" dirty="0">
                          <a:effectLst/>
                          <a:latin typeface="+mj-lt"/>
                        </a:rPr>
                        <a:t>（</a:t>
                      </a:r>
                      <a:r>
                        <a:rPr lang="en-US" altLang="zh-CN" sz="2000" u="none" strike="noStrike" dirty="0">
                          <a:effectLst/>
                          <a:latin typeface="+mj-lt"/>
                        </a:rPr>
                        <a:t>11.35%</a:t>
                      </a:r>
                      <a:r>
                        <a:rPr lang="zh-CN" altLang="en-US" sz="2000" u="none" strike="noStrike" dirty="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smtClean="0">
                          <a:effectLst/>
                          <a:latin typeface="+mj-lt"/>
                        </a:rPr>
                        <a:t>544500</a:t>
                      </a:r>
                      <a:r>
                        <a:rPr lang="zh-CN" altLang="en-US" sz="2000" u="none" strike="noStrike" dirty="0" smtClean="0">
                          <a:effectLst/>
                          <a:latin typeface="+mj-lt"/>
                        </a:rPr>
                        <a:t>（</a:t>
                      </a:r>
                      <a:r>
                        <a:rPr lang="en-US" altLang="zh-CN" sz="2000" u="none" strike="noStrike" dirty="0">
                          <a:effectLst/>
                          <a:latin typeface="+mj-lt"/>
                        </a:rPr>
                        <a:t>3.97%</a:t>
                      </a:r>
                      <a:r>
                        <a:rPr lang="zh-CN" altLang="en-US" sz="2000" u="none" strike="noStrike" dirty="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r>
              <a:tr h="731375">
                <a:tc>
                  <a:txBody>
                    <a:bodyPr/>
                    <a:lstStyle/>
                    <a:p>
                      <a:pPr algn="l" fontAlgn="ctr"/>
                      <a:r>
                        <a:rPr lang="en-US" altLang="zh-CN" sz="2000" u="none" strike="noStrike" dirty="0">
                          <a:effectLst/>
                          <a:latin typeface="+mj-lt"/>
                        </a:rPr>
                        <a:t>2015</a:t>
                      </a:r>
                      <a:r>
                        <a:rPr lang="zh-CN" altLang="en-US" sz="2000" u="none" strike="noStrike" dirty="0">
                          <a:effectLst/>
                          <a:latin typeface="+mj-lt"/>
                        </a:rPr>
                        <a:t>年</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a:effectLst/>
                          <a:latin typeface="+mj-lt"/>
                        </a:rPr>
                        <a:t>397635</a:t>
                      </a:r>
                      <a:r>
                        <a:rPr lang="zh-CN" altLang="en-US" sz="2000" u="none" strike="noStrike" dirty="0">
                          <a:effectLst/>
                          <a:latin typeface="+mj-lt"/>
                        </a:rPr>
                        <a:t>（</a:t>
                      </a:r>
                      <a:r>
                        <a:rPr lang="en-US" altLang="zh-CN" sz="2000" u="none" strike="noStrike" dirty="0">
                          <a:effectLst/>
                          <a:latin typeface="+mj-lt"/>
                        </a:rPr>
                        <a:t>5.46%</a:t>
                      </a:r>
                      <a:r>
                        <a:rPr lang="zh-CN" altLang="en-US" sz="2000" u="none" strike="noStrike" dirty="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smtClean="0">
                          <a:effectLst/>
                          <a:latin typeface="+mj-lt"/>
                        </a:rPr>
                        <a:t>523700</a:t>
                      </a:r>
                      <a:r>
                        <a:rPr lang="zh-CN" altLang="en-US" sz="2000" u="none" strike="noStrike" dirty="0" smtClean="0">
                          <a:effectLst/>
                          <a:latin typeface="+mj-lt"/>
                        </a:rPr>
                        <a:t>（</a:t>
                      </a:r>
                      <a:r>
                        <a:rPr lang="en-US" altLang="zh-CN" sz="2000" u="none" strike="noStrike" dirty="0">
                          <a:effectLst/>
                          <a:latin typeface="+mj-lt"/>
                        </a:rPr>
                        <a:t>13.9%</a:t>
                      </a:r>
                      <a:r>
                        <a:rPr lang="zh-CN" altLang="en-US" sz="2000" u="none" strike="noStrike" dirty="0">
                          <a:effectLst/>
                          <a:latin typeface="+mj-lt"/>
                        </a:rPr>
                        <a:t>）</a:t>
                      </a:r>
                      <a:endParaRPr lang="zh-CN" altLang="en-US" sz="2000" b="0" i="0" u="none" strike="noStrike" dirty="0">
                        <a:solidFill>
                          <a:srgbClr val="4B4B4B"/>
                        </a:solidFill>
                        <a:effectLst/>
                        <a:latin typeface="+mj-lt"/>
                        <a:cs typeface="Times New Roman" panose="02020603050405020304" pitchFamily="18" charset="0"/>
                      </a:endParaRPr>
                    </a:p>
                  </a:txBody>
                  <a:tcPr marL="9526" marR="9526" marT="9528" marB="0" anchor="ctr"/>
                </a:tc>
              </a:tr>
              <a:tr h="591459">
                <a:tc>
                  <a:txBody>
                    <a:bodyPr/>
                    <a:lstStyle/>
                    <a:p>
                      <a:pPr algn="l" fontAlgn="ctr"/>
                      <a:r>
                        <a:rPr lang="en-US" altLang="zh-CN" sz="2000" u="none" strike="noStrike" dirty="0">
                          <a:effectLst/>
                          <a:latin typeface="+mj-lt"/>
                        </a:rPr>
                        <a:t>2014</a:t>
                      </a:r>
                      <a:r>
                        <a:rPr lang="zh-CN" altLang="en-US" sz="2000" u="none" strike="noStrike" dirty="0">
                          <a:effectLst/>
                          <a:latin typeface="+mj-lt"/>
                        </a:rPr>
                        <a:t>年</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a:effectLst/>
                          <a:latin typeface="+mj-lt"/>
                        </a:rPr>
                        <a:t>377054</a:t>
                      </a:r>
                      <a:r>
                        <a:rPr lang="zh-CN" altLang="en-US" sz="2000" u="none" strike="noStrike">
                          <a:effectLst/>
                          <a:latin typeface="+mj-lt"/>
                        </a:rPr>
                        <a:t>（</a:t>
                      </a:r>
                      <a:r>
                        <a:rPr lang="en-US" altLang="zh-CN" sz="2000" u="none" strike="noStrike">
                          <a:effectLst/>
                          <a:latin typeface="+mj-lt"/>
                        </a:rPr>
                        <a:t>5.77%</a:t>
                      </a:r>
                      <a:r>
                        <a:rPr lang="zh-CN" altLang="en-US" sz="2000" u="none" strike="noStrike">
                          <a:effectLst/>
                          <a:latin typeface="+mj-lt"/>
                        </a:rPr>
                        <a:t>）</a:t>
                      </a:r>
                      <a:endParaRPr lang="zh-CN" altLang="en-US" sz="2000" b="0" i="0" u="none" strike="noStrike">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smtClean="0">
                          <a:effectLst/>
                          <a:latin typeface="+mj-lt"/>
                        </a:rPr>
                        <a:t>459800</a:t>
                      </a:r>
                      <a:r>
                        <a:rPr lang="zh-CN" altLang="en-US" sz="2000" u="none" strike="noStrike" dirty="0" smtClean="0">
                          <a:effectLst/>
                          <a:latin typeface="+mj-lt"/>
                        </a:rPr>
                        <a:t>（</a:t>
                      </a:r>
                      <a:r>
                        <a:rPr lang="en-US" altLang="zh-CN" sz="2000" u="none" strike="noStrike" dirty="0" smtClean="0">
                          <a:effectLst/>
                          <a:latin typeface="+mj-lt"/>
                        </a:rPr>
                        <a:t>11.09%</a:t>
                      </a:r>
                      <a:r>
                        <a:rPr lang="zh-CN" altLang="en-US" sz="2000" u="none" strike="noStrike" dirty="0" smtClean="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r>
              <a:tr h="591459">
                <a:tc>
                  <a:txBody>
                    <a:bodyPr/>
                    <a:lstStyle/>
                    <a:p>
                      <a:pPr algn="l" fontAlgn="ctr"/>
                      <a:r>
                        <a:rPr lang="en-US" altLang="zh-CN" sz="2000" u="none" strike="noStrike" dirty="0">
                          <a:effectLst/>
                          <a:latin typeface="+mj-lt"/>
                        </a:rPr>
                        <a:t>2013</a:t>
                      </a:r>
                      <a:r>
                        <a:rPr lang="zh-CN" altLang="en-US" sz="2000" u="none" strike="noStrike" dirty="0">
                          <a:effectLst/>
                          <a:latin typeface="+mj-lt"/>
                        </a:rPr>
                        <a:t>年</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a:effectLst/>
                          <a:latin typeface="+mj-lt"/>
                        </a:rPr>
                        <a:t>356,499</a:t>
                      </a:r>
                      <a:r>
                        <a:rPr lang="zh-CN" altLang="en-US" sz="2000" u="none" strike="noStrike" dirty="0">
                          <a:effectLst/>
                          <a:latin typeface="+mj-lt"/>
                        </a:rPr>
                        <a:t>（</a:t>
                      </a:r>
                      <a:r>
                        <a:rPr lang="en-US" altLang="zh-CN" sz="2000" u="none" strike="noStrike" dirty="0">
                          <a:effectLst/>
                          <a:latin typeface="+mj-lt"/>
                        </a:rPr>
                        <a:t>8.58</a:t>
                      </a:r>
                      <a:r>
                        <a:rPr lang="zh-CN" altLang="en-US" sz="2000" u="none" strike="noStrike" dirty="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c>
                  <a:txBody>
                    <a:bodyPr/>
                    <a:lstStyle/>
                    <a:p>
                      <a:pPr algn="l" fontAlgn="ctr"/>
                      <a:r>
                        <a:rPr lang="en-US" altLang="zh-CN" sz="2000" u="none" strike="noStrike" dirty="0" smtClean="0">
                          <a:effectLst/>
                          <a:latin typeface="+mj-lt"/>
                        </a:rPr>
                        <a:t>413900</a:t>
                      </a:r>
                      <a:r>
                        <a:rPr lang="zh-CN" altLang="en-US" sz="2000" u="none" strike="noStrike" dirty="0" smtClean="0">
                          <a:effectLst/>
                          <a:latin typeface="+mj-lt"/>
                        </a:rPr>
                        <a:t>（</a:t>
                      </a:r>
                      <a:r>
                        <a:rPr lang="en-US" altLang="zh-CN" sz="2000" u="none" strike="noStrike" dirty="0">
                          <a:effectLst/>
                          <a:latin typeface="+mj-lt"/>
                        </a:rPr>
                        <a:t>3.58%</a:t>
                      </a:r>
                      <a:r>
                        <a:rPr lang="zh-CN" altLang="en-US" sz="2000" u="none" strike="noStrike" dirty="0">
                          <a:effectLst/>
                          <a:latin typeface="+mj-lt"/>
                        </a:rPr>
                        <a:t>）</a:t>
                      </a:r>
                      <a:endParaRPr lang="zh-CN" altLang="en-US" sz="2000" b="0" i="0" u="none" strike="noStrike" dirty="0">
                        <a:solidFill>
                          <a:srgbClr val="000000"/>
                        </a:solidFill>
                        <a:effectLst/>
                        <a:latin typeface="+mj-lt"/>
                        <a:cs typeface="Times New Roman" panose="02020603050405020304" pitchFamily="18" charset="0"/>
                      </a:endParaRPr>
                    </a:p>
                  </a:txBody>
                  <a:tcPr marL="9526" marR="9526" marT="9528" marB="0"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71488" y="1412875"/>
            <a:ext cx="8686800" cy="4767263"/>
          </a:xfrm>
        </p:spPr>
        <p:txBody>
          <a:bodyPr rtlCol="0">
            <a:normAutofit/>
          </a:bodyPr>
          <a:lstStyle/>
          <a:p>
            <a:pPr marL="45720" fontAlgn="auto">
              <a:lnSpc>
                <a:spcPct val="150000"/>
              </a:lnSpc>
              <a:buClr>
                <a:schemeClr val="accent6">
                  <a:lumMod val="75000"/>
                </a:schemeClr>
              </a:buClr>
              <a:defRPr/>
            </a:pPr>
            <a:r>
              <a:rPr lang="en-US" altLang="zh-CN" sz="2400" b="1" dirty="0" smtClean="0">
                <a:solidFill>
                  <a:schemeClr val="tx1">
                    <a:lumMod val="75000"/>
                    <a:lumOff val="25000"/>
                  </a:schemeClr>
                </a:solidFill>
                <a:latin typeface="+mn-ea"/>
              </a:rPr>
              <a:t>2.4</a:t>
            </a:r>
            <a:r>
              <a:rPr lang="zh-CN" altLang="en-US" sz="2400" b="1" dirty="0" smtClean="0">
                <a:solidFill>
                  <a:schemeClr val="tx1">
                    <a:lumMod val="75000"/>
                    <a:lumOff val="25000"/>
                  </a:schemeClr>
                </a:solidFill>
              </a:rPr>
              <a:t>国际</a:t>
            </a:r>
            <a:r>
              <a:rPr lang="zh-CN" altLang="en-US" sz="2400" b="1" dirty="0">
                <a:solidFill>
                  <a:schemeClr val="tx1">
                    <a:lumMod val="75000"/>
                    <a:lumOff val="25000"/>
                  </a:schemeClr>
                </a:solidFill>
              </a:rPr>
              <a:t>科技成果</a:t>
            </a:r>
            <a:r>
              <a:rPr lang="zh-CN" altLang="en-US" sz="2400" b="1" dirty="0" smtClean="0">
                <a:solidFill>
                  <a:schemeClr val="tx1">
                    <a:lumMod val="75000"/>
                    <a:lumOff val="25000"/>
                  </a:schemeClr>
                </a:solidFill>
              </a:rPr>
              <a:t>概况</a:t>
            </a:r>
            <a:endParaRPr lang="en-US" altLang="zh-CN" sz="2400" b="1" dirty="0" smtClean="0">
              <a:solidFill>
                <a:schemeClr val="tx1">
                  <a:lumMod val="75000"/>
                  <a:lumOff val="25000"/>
                </a:schemeClr>
              </a:solidFill>
            </a:endParaRPr>
          </a:p>
          <a:p>
            <a:pPr marL="0" algn="ctr" fontAlgn="auto">
              <a:lnSpc>
                <a:spcPct val="150000"/>
              </a:lnSpc>
              <a:buClr>
                <a:schemeClr val="accent6">
                  <a:lumMod val="75000"/>
                </a:schemeClr>
              </a:buClr>
              <a:defRPr/>
            </a:pPr>
            <a:r>
              <a:rPr lang="en-US" altLang="zh-CN" b="1" dirty="0" smtClean="0">
                <a:solidFill>
                  <a:schemeClr val="tx1">
                    <a:lumMod val="75000"/>
                    <a:lumOff val="25000"/>
                  </a:schemeClr>
                </a:solidFill>
                <a:cs typeface="Times New Roman" panose="02020603050405020304" pitchFamily="18" charset="0"/>
              </a:rPr>
              <a:t> </a:t>
            </a:r>
            <a:r>
              <a:rPr lang="zh-CN" altLang="en-US" sz="1800" dirty="0" smtClean="0">
                <a:solidFill>
                  <a:schemeClr val="tx1">
                    <a:lumMod val="75000"/>
                    <a:lumOff val="25000"/>
                  </a:schemeClr>
                </a:solidFill>
                <a:cs typeface="Times New Roman" panose="02020603050405020304" pitchFamily="18" charset="0"/>
              </a:rPr>
              <a:t>表</a:t>
            </a:r>
            <a:r>
              <a:rPr lang="en-US" altLang="zh-CN" sz="1800" dirty="0" smtClean="0">
                <a:solidFill>
                  <a:schemeClr val="tx1">
                    <a:lumMod val="75000"/>
                    <a:lumOff val="25000"/>
                  </a:schemeClr>
                </a:solidFill>
                <a:cs typeface="Times New Roman" panose="02020603050405020304" pitchFamily="18" charset="0"/>
              </a:rPr>
              <a:t>2  </a:t>
            </a:r>
            <a:r>
              <a:rPr lang="zh-CN" altLang="en-US" sz="1800" dirty="0" smtClean="0">
                <a:solidFill>
                  <a:schemeClr val="tx1">
                    <a:lumMod val="75000"/>
                    <a:lumOff val="25000"/>
                  </a:schemeClr>
                </a:solidFill>
                <a:cs typeface="Times New Roman" panose="02020603050405020304" pitchFamily="18" charset="0"/>
              </a:rPr>
              <a:t>国际专利及期刊论文统计</a:t>
            </a:r>
            <a:endParaRPr lang="en-US" altLang="zh-CN" sz="1800" dirty="0" smtClean="0">
              <a:solidFill>
                <a:schemeClr val="tx1">
                  <a:lumMod val="75000"/>
                  <a:lumOff val="25000"/>
                </a:schemeClr>
              </a:solidFill>
              <a:cs typeface="Times New Roman" panose="02020603050405020304" pitchFamily="18" charset="0"/>
            </a:endParaRPr>
          </a:p>
          <a:p>
            <a:pPr marL="0" algn="ctr" fontAlgn="auto">
              <a:lnSpc>
                <a:spcPct val="150000"/>
              </a:lnSpc>
              <a:buClr>
                <a:schemeClr val="accent6">
                  <a:lumMod val="75000"/>
                </a:schemeClr>
              </a:buClr>
              <a:defRPr/>
            </a:pPr>
            <a:endParaRPr lang="en-US" altLang="zh-CN" sz="1800" dirty="0">
              <a:solidFill>
                <a:schemeClr val="tx1">
                  <a:lumMod val="75000"/>
                  <a:lumOff val="25000"/>
                </a:schemeClr>
              </a:solidFill>
              <a:cs typeface="Times New Roman" panose="02020603050405020304" pitchFamily="18" charset="0"/>
            </a:endParaRPr>
          </a:p>
          <a:p>
            <a:pPr marL="0" fontAlgn="auto">
              <a:lnSpc>
                <a:spcPct val="150000"/>
              </a:lnSpc>
              <a:buClr>
                <a:schemeClr val="accent6">
                  <a:lumMod val="75000"/>
                </a:schemeClr>
              </a:buClr>
              <a:defRPr/>
            </a:pPr>
            <a:endParaRPr lang="en-US" altLang="zh-CN" b="1" dirty="0" smtClean="0">
              <a:solidFill>
                <a:schemeClr val="tx1">
                  <a:lumMod val="75000"/>
                  <a:lumOff val="25000"/>
                </a:schemeClr>
              </a:solidFill>
            </a:endParaRPr>
          </a:p>
          <a:p>
            <a:pPr marL="45720" fontAlgn="auto">
              <a:lnSpc>
                <a:spcPct val="150000"/>
              </a:lnSpc>
              <a:buClr>
                <a:schemeClr val="accent6">
                  <a:lumMod val="75000"/>
                </a:schemeClr>
              </a:buClr>
              <a:defRPr/>
            </a:pPr>
            <a:endParaRPr lang="zh-CN" altLang="zh-CN" dirty="0">
              <a:solidFill>
                <a:schemeClr val="tx1">
                  <a:lumMod val="75000"/>
                  <a:lumOff val="25000"/>
                </a:schemeClr>
              </a:solidFill>
            </a:endParaRPr>
          </a:p>
        </p:txBody>
      </p:sp>
      <p:graphicFrame>
        <p:nvGraphicFramePr>
          <p:cNvPr id="5" name="表格 4"/>
          <p:cNvGraphicFramePr>
            <a:graphicFrameLocks noGrp="1"/>
          </p:cNvGraphicFramePr>
          <p:nvPr/>
        </p:nvGraphicFramePr>
        <p:xfrm>
          <a:off x="971550" y="2924175"/>
          <a:ext cx="7561263" cy="2736851"/>
        </p:xfrm>
        <a:graphic>
          <a:graphicData uri="http://schemas.openxmlformats.org/drawingml/2006/table">
            <a:tbl>
              <a:tblPr>
                <a:tableStyleId>{EB344D84-9AFB-497E-A393-DC336BA19D2E}</a:tableStyleId>
              </a:tblPr>
              <a:tblGrid>
                <a:gridCol w="1408471"/>
                <a:gridCol w="2552191"/>
                <a:gridCol w="3600601"/>
              </a:tblGrid>
              <a:tr h="884588">
                <a:tc>
                  <a:txBody>
                    <a:bodyPr/>
                    <a:lstStyle/>
                    <a:p>
                      <a:pPr algn="ctr" fontAlgn="ctr"/>
                      <a:r>
                        <a:rPr lang="zh-CN" sz="1800" u="none" strike="noStrike" dirty="0">
                          <a:effectLst/>
                          <a:latin typeface="Times New Roman" panose="02020603050405020304" pitchFamily="18" charset="0"/>
                          <a:cs typeface="Times New Roman" panose="02020603050405020304" pitchFamily="18" charset="0"/>
                        </a:rPr>
                        <a:t>年份</a:t>
                      </a:r>
                      <a:endParaRPr lang="zh-C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zh-CN" sz="1800" u="none" strike="noStrike" dirty="0">
                          <a:effectLst/>
                          <a:latin typeface="Times New Roman" panose="02020603050405020304" pitchFamily="18" charset="0"/>
                          <a:cs typeface="Times New Roman" panose="02020603050405020304" pitchFamily="18" charset="0"/>
                        </a:rPr>
                        <a:t>国际专利受理（件）</a:t>
                      </a:r>
                      <a:endParaRPr lang="zh-C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zh-CN" sz="1800" u="none" strike="noStrike" dirty="0">
                          <a:effectLst/>
                          <a:latin typeface="Times New Roman" panose="02020603050405020304" pitchFamily="18" charset="0"/>
                          <a:cs typeface="Times New Roman" panose="02020603050405020304" pitchFamily="18" charset="0"/>
                        </a:rPr>
                        <a:t>国际科学引文索引期刊论文</a:t>
                      </a:r>
                      <a:r>
                        <a:rPr lang="zh-CN" sz="1800" u="none" strike="noStrike" dirty="0" smtClean="0">
                          <a:effectLst/>
                          <a:latin typeface="Times New Roman" panose="02020603050405020304" pitchFamily="18" charset="0"/>
                          <a:cs typeface="Times New Roman" panose="02020603050405020304" pitchFamily="18" charset="0"/>
                        </a:rPr>
                        <a:t>（</a:t>
                      </a:r>
                      <a:r>
                        <a:rPr lang="zh-CN" altLang="en-US" sz="1800" u="none" strike="noStrike" dirty="0" smtClean="0">
                          <a:effectLst/>
                          <a:latin typeface="Times New Roman" panose="02020603050405020304" pitchFamily="18" charset="0"/>
                          <a:cs typeface="Times New Roman" panose="02020603050405020304" pitchFamily="18" charset="0"/>
                        </a:rPr>
                        <a:t>篇</a:t>
                      </a:r>
                      <a:r>
                        <a:rPr lang="zh-CN" sz="1800" u="none" strike="noStrike" dirty="0" smtClean="0">
                          <a:effectLst/>
                          <a:latin typeface="Times New Roman" panose="02020603050405020304" pitchFamily="18" charset="0"/>
                          <a:cs typeface="Times New Roman" panose="02020603050405020304" pitchFamily="18" charset="0"/>
                        </a:rPr>
                        <a:t>）</a:t>
                      </a:r>
                      <a:endParaRPr lang="zh-C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r>
              <a:tr h="488724">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2016年</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dirty="0">
                          <a:effectLst/>
                          <a:latin typeface="Times New Roman" panose="02020603050405020304" pitchFamily="18" charset="0"/>
                          <a:cs typeface="Times New Roman" panose="02020603050405020304" pitchFamily="18" charset="0"/>
                        </a:rPr>
                        <a:t>133522（-0.06%）</a:t>
                      </a:r>
                      <a:endParaRPr lang="zh-C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326466（8.92%）</a:t>
                      </a:r>
                      <a:endParaRPr lang="zh-CN"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r>
              <a:tr h="454513">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2015年</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133613（5.2%）</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299730（11.24%）</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r>
              <a:tr h="454513">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2014年</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127042（5.7%）</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269452（14.53%）</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r>
              <a:tr h="454513">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2013年</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a:effectLst/>
                          <a:latin typeface="Times New Roman" panose="02020603050405020304" pitchFamily="18" charset="0"/>
                          <a:cs typeface="Times New Roman" panose="02020603050405020304" pitchFamily="18" charset="0"/>
                        </a:rPr>
                        <a:t>120200</a:t>
                      </a:r>
                      <a:endParaRPr lang="zh-C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c>
                  <a:txBody>
                    <a:bodyPr/>
                    <a:lstStyle/>
                    <a:p>
                      <a:pPr algn="ctr" fontAlgn="ctr"/>
                      <a:r>
                        <a:rPr lang="en-US" sz="2000" u="none" strike="noStrike" dirty="0" smtClean="0">
                          <a:effectLst/>
                          <a:latin typeface="Times New Roman" panose="02020603050405020304" pitchFamily="18" charset="0"/>
                          <a:cs typeface="Times New Roman" panose="02020603050405020304" pitchFamily="18" charset="0"/>
                        </a:rPr>
                        <a:t>235269</a:t>
                      </a:r>
                      <a:endParaRPr lang="zh-C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7" marB="0"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8313" y="1196975"/>
            <a:ext cx="8289925" cy="4911725"/>
          </a:xfrm>
        </p:spPr>
        <p:txBody>
          <a:bodyPr rtlCol="0">
            <a:normAutofit/>
          </a:bodyPr>
          <a:lstStyle/>
          <a:p>
            <a:pPr marL="0" fontAlgn="auto">
              <a:lnSpc>
                <a:spcPct val="150000"/>
              </a:lnSpc>
              <a:buClr>
                <a:schemeClr val="accent6">
                  <a:lumMod val="75000"/>
                </a:schemeClr>
              </a:buClr>
              <a:defRPr/>
            </a:pPr>
            <a:r>
              <a:rPr lang="zh-CN" altLang="en-US" sz="2400" b="1" dirty="0" smtClean="0">
                <a:solidFill>
                  <a:schemeClr val="tx1">
                    <a:lumMod val="75000"/>
                    <a:lumOff val="25000"/>
                  </a:schemeClr>
                </a:solidFill>
                <a:cs typeface="Times New Roman" panose="02020603050405020304" pitchFamily="18" charset="0"/>
              </a:rPr>
              <a:t>由上述数据可发现：</a:t>
            </a:r>
            <a:endParaRPr lang="en-US" altLang="zh-CN" sz="2400" b="1" dirty="0" smtClean="0">
              <a:solidFill>
                <a:schemeClr val="tx1">
                  <a:lumMod val="75000"/>
                  <a:lumOff val="25000"/>
                </a:schemeClr>
              </a:solidFill>
              <a:cs typeface="Times New Roman" panose="02020603050405020304" pitchFamily="18" charset="0"/>
            </a:endParaRPr>
          </a:p>
          <a:p>
            <a:pPr marL="45720" fontAlgn="auto">
              <a:lnSpc>
                <a:spcPct val="150000"/>
              </a:lnSpc>
              <a:buClr>
                <a:schemeClr val="accent6">
                  <a:lumMod val="75000"/>
                </a:schemeClr>
              </a:buClr>
              <a:buFont typeface="Wingdings" panose="05000000000000000000" pitchFamily="2" charset="2"/>
              <a:buChar char="Ø"/>
              <a:defRPr/>
            </a:pPr>
            <a:r>
              <a:rPr lang="zh-CN" altLang="en-US" sz="2400" b="1" dirty="0" smtClean="0">
                <a:solidFill>
                  <a:schemeClr val="tx1">
                    <a:lumMod val="75000"/>
                    <a:lumOff val="25000"/>
                  </a:schemeClr>
                </a:solidFill>
              </a:rPr>
              <a:t>需求加大：</a:t>
            </a:r>
            <a:r>
              <a:rPr lang="zh-CN" altLang="zh-CN" sz="2000" dirty="0" smtClean="0">
                <a:solidFill>
                  <a:schemeClr val="tx1">
                    <a:lumMod val="75000"/>
                    <a:lumOff val="25000"/>
                  </a:schemeClr>
                </a:solidFill>
              </a:rPr>
              <a:t>中国对外</a:t>
            </a:r>
            <a:r>
              <a:rPr lang="zh-CN" altLang="zh-CN" sz="2000" dirty="0">
                <a:solidFill>
                  <a:schemeClr val="tx1">
                    <a:lumMod val="75000"/>
                    <a:lumOff val="25000"/>
                  </a:schemeClr>
                </a:solidFill>
              </a:rPr>
              <a:t>经济</a:t>
            </a:r>
            <a:r>
              <a:rPr lang="zh-CN" altLang="zh-CN" sz="2000" dirty="0" smtClean="0">
                <a:solidFill>
                  <a:schemeClr val="tx1">
                    <a:lumMod val="75000"/>
                    <a:lumOff val="25000"/>
                  </a:schemeClr>
                </a:solidFill>
              </a:rPr>
              <a:t>贸易</a:t>
            </a:r>
            <a:r>
              <a:rPr lang="zh-CN" altLang="en-US" sz="2000" dirty="0" smtClean="0">
                <a:solidFill>
                  <a:schemeClr val="tx1">
                    <a:lumMod val="75000"/>
                    <a:lumOff val="25000"/>
                  </a:schemeClr>
                </a:solidFill>
              </a:rPr>
              <a:t>的国际竞争增大了</a:t>
            </a:r>
            <a:r>
              <a:rPr lang="zh-CN" altLang="zh-CN" sz="2000" dirty="0">
                <a:solidFill>
                  <a:schemeClr val="tx1">
                    <a:lumMod val="75000"/>
                    <a:lumOff val="25000"/>
                  </a:schemeClr>
                </a:solidFill>
              </a:rPr>
              <a:t>国际化人才与知识的</a:t>
            </a:r>
            <a:r>
              <a:rPr lang="zh-CN" altLang="zh-CN" sz="2000" dirty="0" smtClean="0">
                <a:solidFill>
                  <a:schemeClr val="tx1">
                    <a:lumMod val="75000"/>
                    <a:lumOff val="25000"/>
                  </a:schemeClr>
                </a:solidFill>
              </a:rPr>
              <a:t>需求</a:t>
            </a:r>
            <a:r>
              <a:rPr lang="zh-CN" altLang="en-US" sz="2000" dirty="0" smtClean="0">
                <a:solidFill>
                  <a:schemeClr val="tx1">
                    <a:lumMod val="75000"/>
                    <a:lumOff val="25000"/>
                  </a:schemeClr>
                </a:solidFill>
              </a:rPr>
              <a:t>，</a:t>
            </a:r>
            <a:r>
              <a:rPr lang="zh-CN" altLang="zh-CN" sz="2000" dirty="0" smtClean="0">
                <a:solidFill>
                  <a:schemeClr val="tx1">
                    <a:lumMod val="75000"/>
                    <a:lumOff val="25000"/>
                  </a:schemeClr>
                </a:solidFill>
              </a:rPr>
              <a:t>促进</a:t>
            </a:r>
            <a:r>
              <a:rPr lang="zh-CN" altLang="zh-CN" sz="2000" dirty="0">
                <a:solidFill>
                  <a:schemeClr val="tx1">
                    <a:lumMod val="75000"/>
                    <a:lumOff val="25000"/>
                  </a:schemeClr>
                </a:solidFill>
              </a:rPr>
              <a:t>了高等教育资源的国际化</a:t>
            </a:r>
            <a:r>
              <a:rPr lang="zh-CN" altLang="zh-CN" sz="2000" dirty="0" smtClean="0">
                <a:solidFill>
                  <a:schemeClr val="tx1">
                    <a:lumMod val="75000"/>
                    <a:lumOff val="25000"/>
                  </a:schemeClr>
                </a:solidFill>
              </a:rPr>
              <a:t>流动</a:t>
            </a:r>
            <a:r>
              <a:rPr lang="zh-CN" altLang="en-US" sz="2000" dirty="0" smtClean="0">
                <a:solidFill>
                  <a:schemeClr val="tx1">
                    <a:lumMod val="75000"/>
                    <a:lumOff val="25000"/>
                  </a:schemeClr>
                </a:solidFill>
              </a:rPr>
              <a:t>；</a:t>
            </a:r>
            <a:endParaRPr lang="en-US" altLang="zh-CN" sz="2000" b="1" dirty="0">
              <a:solidFill>
                <a:schemeClr val="tx1">
                  <a:lumMod val="75000"/>
                  <a:lumOff val="25000"/>
                </a:schemeClr>
              </a:solidFill>
              <a:cs typeface="Times New Roman" panose="02020603050405020304" pitchFamily="18" charset="0"/>
            </a:endParaRPr>
          </a:p>
          <a:p>
            <a:pPr marL="45720" fontAlgn="auto">
              <a:lnSpc>
                <a:spcPct val="150000"/>
              </a:lnSpc>
              <a:buClr>
                <a:schemeClr val="accent6">
                  <a:lumMod val="75000"/>
                </a:schemeClr>
              </a:buClr>
              <a:buFont typeface="Wingdings" panose="05000000000000000000" pitchFamily="2" charset="2"/>
              <a:buChar char="Ø"/>
              <a:defRPr/>
            </a:pPr>
            <a:r>
              <a:rPr lang="zh-CN" altLang="en-US" sz="2400" b="1" dirty="0" smtClean="0">
                <a:solidFill>
                  <a:schemeClr val="tx1">
                    <a:lumMod val="75000"/>
                    <a:lumOff val="25000"/>
                  </a:schemeClr>
                </a:solidFill>
              </a:rPr>
              <a:t>行为规范：</a:t>
            </a:r>
            <a:r>
              <a:rPr lang="zh-CN" altLang="en-US" sz="2000" dirty="0" smtClean="0">
                <a:solidFill>
                  <a:schemeClr val="tx1">
                    <a:lumMod val="75000"/>
                    <a:lumOff val="25000"/>
                  </a:schemeClr>
                </a:solidFill>
              </a:rPr>
              <a:t>我国高等教育的</a:t>
            </a:r>
            <a:r>
              <a:rPr lang="zh-CN" altLang="en-US" sz="2000" dirty="0">
                <a:solidFill>
                  <a:schemeClr val="tx1">
                    <a:lumMod val="75000"/>
                    <a:lumOff val="25000"/>
                  </a:schemeClr>
                </a:solidFill>
              </a:rPr>
              <a:t>国际化发展政策逐步走向</a:t>
            </a:r>
            <a:r>
              <a:rPr lang="zh-CN" altLang="en-US" sz="2000" dirty="0" smtClean="0">
                <a:solidFill>
                  <a:schemeClr val="tx1">
                    <a:lumMod val="75000"/>
                    <a:lumOff val="25000"/>
                  </a:schemeClr>
                </a:solidFill>
              </a:rPr>
              <a:t>完善，中外教育资源的流动日渐</a:t>
            </a:r>
            <a:r>
              <a:rPr lang="zh-CN" altLang="en-US" sz="2000" dirty="0">
                <a:solidFill>
                  <a:schemeClr val="tx1">
                    <a:lumMod val="75000"/>
                    <a:lumOff val="25000"/>
                  </a:schemeClr>
                </a:solidFill>
              </a:rPr>
              <a:t>规范化</a:t>
            </a:r>
            <a:r>
              <a:rPr lang="zh-CN" altLang="en-US" sz="2000" dirty="0" smtClean="0">
                <a:solidFill>
                  <a:schemeClr val="tx1">
                    <a:lumMod val="75000"/>
                    <a:lumOff val="25000"/>
                  </a:schemeClr>
                </a:solidFill>
              </a:rPr>
              <a:t>，有效的评估和管理正督促着国际化</a:t>
            </a:r>
            <a:r>
              <a:rPr lang="zh-CN" altLang="en-US" sz="2000" dirty="0">
                <a:solidFill>
                  <a:schemeClr val="tx1">
                    <a:lumMod val="75000"/>
                    <a:lumOff val="25000"/>
                  </a:schemeClr>
                </a:solidFill>
              </a:rPr>
              <a:t>教育</a:t>
            </a:r>
            <a:r>
              <a:rPr lang="zh-CN" altLang="en-US" sz="2000" dirty="0" smtClean="0">
                <a:solidFill>
                  <a:schemeClr val="tx1">
                    <a:lumMod val="75000"/>
                    <a:lumOff val="25000"/>
                  </a:schemeClr>
                </a:solidFill>
              </a:rPr>
              <a:t>的可持续发展；</a:t>
            </a:r>
            <a:endParaRPr lang="en-US" altLang="zh-CN" sz="2000" dirty="0" smtClean="0">
              <a:solidFill>
                <a:schemeClr val="tx1">
                  <a:lumMod val="75000"/>
                  <a:lumOff val="25000"/>
                </a:schemeClr>
              </a:solidFill>
            </a:endParaRPr>
          </a:p>
          <a:p>
            <a:pPr marL="45720" fontAlgn="auto">
              <a:lnSpc>
                <a:spcPct val="150000"/>
              </a:lnSpc>
              <a:buClr>
                <a:schemeClr val="accent6">
                  <a:lumMod val="75000"/>
                </a:schemeClr>
              </a:buClr>
              <a:buFont typeface="Wingdings" panose="05000000000000000000" pitchFamily="2" charset="2"/>
              <a:buChar char="Ø"/>
              <a:defRPr/>
            </a:pPr>
            <a:r>
              <a:rPr lang="zh-CN" altLang="en-US" sz="2400" b="1" dirty="0">
                <a:solidFill>
                  <a:schemeClr val="tx1">
                    <a:lumMod val="75000"/>
                    <a:lumOff val="25000"/>
                  </a:schemeClr>
                </a:solidFill>
              </a:rPr>
              <a:t>成果显现</a:t>
            </a:r>
            <a:r>
              <a:rPr lang="zh-CN" altLang="en-US" sz="2400" b="1" dirty="0" smtClean="0">
                <a:solidFill>
                  <a:schemeClr val="tx1">
                    <a:lumMod val="75000"/>
                    <a:lumOff val="25000"/>
                  </a:schemeClr>
                </a:solidFill>
              </a:rPr>
              <a:t>：</a:t>
            </a:r>
            <a:r>
              <a:rPr lang="zh-CN" altLang="en-US" sz="2000" dirty="0" smtClean="0">
                <a:solidFill>
                  <a:schemeClr val="tx1">
                    <a:lumMod val="75000"/>
                    <a:lumOff val="25000"/>
                  </a:schemeClr>
                </a:solidFill>
              </a:rPr>
              <a:t>多元化的教育环境及人才培养方式促进了教育资源的流通，提高了科学知识创造性和先进性。</a:t>
            </a:r>
            <a:endParaRPr lang="en-US" altLang="zh-CN" sz="2000" dirty="0" smtClean="0">
              <a:solidFill>
                <a:schemeClr val="tx1">
                  <a:lumMod val="75000"/>
                  <a:lumOff val="25000"/>
                </a:schemeClr>
              </a:solidFill>
            </a:endParaRPr>
          </a:p>
          <a:p>
            <a:pPr marL="45720" fontAlgn="auto">
              <a:lnSpc>
                <a:spcPct val="150000"/>
              </a:lnSpc>
              <a:buClr>
                <a:schemeClr val="accent6">
                  <a:lumMod val="75000"/>
                </a:schemeClr>
              </a:buClr>
              <a:buFont typeface="Wingdings" panose="05000000000000000000" pitchFamily="2" charset="2"/>
              <a:buChar char="Ø"/>
              <a:defRPr/>
            </a:pPr>
            <a:endParaRPr lang="en-US" altLang="zh-CN" sz="2000" dirty="0" smtClean="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11560" y="908720"/>
            <a:ext cx="8229600" cy="782960"/>
          </a:xfrm>
        </p:spPr>
        <p:txBody>
          <a:bodyPr>
            <a:normAutofit/>
          </a:bodyPr>
          <a:lstStyle/>
          <a:p>
            <a:pPr algn="l" fontAlgn="auto">
              <a:spcAft>
                <a:spcPts val="0"/>
              </a:spcAft>
              <a:buClr>
                <a:schemeClr val="accent6">
                  <a:lumMod val="75000"/>
                </a:schemeClr>
              </a:buClr>
              <a:defRPr/>
            </a:pPr>
            <a:r>
              <a:rPr lang="zh-CN" altLang="en-US" sz="3200" dirty="0" smtClean="0">
                <a:effectLst/>
              </a:rPr>
              <a:t>二、高校</a:t>
            </a:r>
            <a:r>
              <a:rPr lang="zh-CN" altLang="en-US" sz="3200" dirty="0">
                <a:effectLst/>
              </a:rPr>
              <a:t>的国际化发展</a:t>
            </a:r>
          </a:p>
        </p:txBody>
      </p:sp>
      <p:sp>
        <p:nvSpPr>
          <p:cNvPr id="3" name="内容占位符 2"/>
          <p:cNvSpPr>
            <a:spLocks noGrp="1"/>
          </p:cNvSpPr>
          <p:nvPr>
            <p:ph sz="quarter" idx="13"/>
          </p:nvPr>
        </p:nvSpPr>
        <p:spPr>
          <a:xfrm>
            <a:off x="457200" y="1557338"/>
            <a:ext cx="8291513" cy="4767262"/>
          </a:xfrm>
        </p:spPr>
        <p:txBody>
          <a:bodyPr rtlCol="0">
            <a:normAutofit fontScale="92500"/>
          </a:bodyPr>
          <a:lstStyle/>
          <a:p>
            <a:pPr marL="0" fontAlgn="auto">
              <a:lnSpc>
                <a:spcPct val="160000"/>
              </a:lnSpc>
              <a:buClr>
                <a:schemeClr val="accent6">
                  <a:lumMod val="75000"/>
                </a:schemeClr>
              </a:buClr>
              <a:defRPr/>
            </a:pPr>
            <a:r>
              <a:rPr lang="zh-CN" altLang="en-US" b="1" dirty="0">
                <a:solidFill>
                  <a:schemeClr val="tx1">
                    <a:lumMod val="75000"/>
                    <a:lumOff val="25000"/>
                  </a:schemeClr>
                </a:solidFill>
                <a:cs typeface="Times New Roman" panose="02020603050405020304" pitchFamily="18" charset="0"/>
              </a:rPr>
              <a:t>高等教育的国际化是</a:t>
            </a:r>
            <a:endParaRPr lang="en-US" altLang="zh-CN" b="1" dirty="0" smtClean="0">
              <a:solidFill>
                <a:schemeClr val="tx1">
                  <a:lumMod val="75000"/>
                  <a:lumOff val="25000"/>
                </a:schemeClr>
              </a:solidFill>
              <a:cs typeface="Times New Roman" panose="02020603050405020304" pitchFamily="18" charset="0"/>
            </a:endParaRPr>
          </a:p>
          <a:p>
            <a:pPr marL="0" fontAlgn="auto">
              <a:lnSpc>
                <a:spcPct val="160000"/>
              </a:lnSpc>
              <a:buClr>
                <a:schemeClr val="accent6">
                  <a:lumMod val="75000"/>
                </a:schemeClr>
              </a:buClr>
              <a:defRPr/>
            </a:pPr>
            <a:r>
              <a:rPr lang="zh-CN" altLang="en-US" b="1" dirty="0" smtClean="0">
                <a:solidFill>
                  <a:schemeClr val="tx1">
                    <a:lumMod val="75000"/>
                    <a:lumOff val="25000"/>
                  </a:schemeClr>
                </a:solidFill>
                <a:cs typeface="Times New Roman" panose="02020603050405020304" pitchFamily="18" charset="0"/>
              </a:rPr>
              <a:t>（</a:t>
            </a:r>
            <a:r>
              <a:rPr lang="en-US" altLang="zh-CN" b="1" dirty="0" smtClean="0">
                <a:solidFill>
                  <a:schemeClr val="tx1">
                    <a:lumMod val="75000"/>
                    <a:lumOff val="25000"/>
                  </a:schemeClr>
                </a:solidFill>
                <a:cs typeface="Times New Roman" panose="02020603050405020304" pitchFamily="18" charset="0"/>
              </a:rPr>
              <a:t>1</a:t>
            </a:r>
            <a:r>
              <a:rPr lang="zh-CN" altLang="en-US" b="1" dirty="0" smtClean="0">
                <a:solidFill>
                  <a:schemeClr val="tx1">
                    <a:lumMod val="75000"/>
                    <a:lumOff val="25000"/>
                  </a:schemeClr>
                </a:solidFill>
                <a:cs typeface="Times New Roman" panose="02020603050405020304" pitchFamily="18" charset="0"/>
              </a:rPr>
              <a:t>）经济</a:t>
            </a:r>
            <a:r>
              <a:rPr lang="zh-CN" altLang="en-US" b="1" dirty="0">
                <a:solidFill>
                  <a:schemeClr val="tx1">
                    <a:lumMod val="75000"/>
                    <a:lumOff val="25000"/>
                  </a:schemeClr>
                </a:solidFill>
                <a:cs typeface="Times New Roman" panose="02020603050405020304" pitchFamily="18" charset="0"/>
              </a:rPr>
              <a:t>全球化发展的必然</a:t>
            </a:r>
            <a:r>
              <a:rPr lang="zh-CN" altLang="en-US" b="1" dirty="0" smtClean="0">
                <a:solidFill>
                  <a:schemeClr val="tx1">
                    <a:lumMod val="75000"/>
                    <a:lumOff val="25000"/>
                  </a:schemeClr>
                </a:solidFill>
                <a:cs typeface="Times New Roman" panose="02020603050405020304" pitchFamily="18" charset="0"/>
              </a:rPr>
              <a:t>结果；</a:t>
            </a:r>
            <a:endParaRPr lang="en-US" altLang="zh-CN" b="1" dirty="0" smtClean="0">
              <a:solidFill>
                <a:schemeClr val="tx1">
                  <a:lumMod val="75000"/>
                  <a:lumOff val="25000"/>
                </a:schemeClr>
              </a:solidFill>
              <a:cs typeface="Times New Roman" panose="02020603050405020304" pitchFamily="18" charset="0"/>
            </a:endParaRPr>
          </a:p>
          <a:p>
            <a:pPr marL="0" fontAlgn="auto">
              <a:lnSpc>
                <a:spcPct val="160000"/>
              </a:lnSpc>
              <a:buClr>
                <a:schemeClr val="accent6">
                  <a:lumMod val="75000"/>
                </a:schemeClr>
              </a:buClr>
              <a:defRPr/>
            </a:pPr>
            <a:r>
              <a:rPr lang="zh-CN" altLang="en-US" b="1" dirty="0" smtClean="0">
                <a:solidFill>
                  <a:schemeClr val="tx1">
                    <a:lumMod val="75000"/>
                    <a:lumOff val="25000"/>
                  </a:schemeClr>
                </a:solidFill>
                <a:cs typeface="Times New Roman" panose="02020603050405020304" pitchFamily="18" charset="0"/>
              </a:rPr>
              <a:t>（</a:t>
            </a:r>
            <a:r>
              <a:rPr lang="en-US" altLang="zh-CN" b="1" dirty="0" smtClean="0">
                <a:solidFill>
                  <a:schemeClr val="tx1">
                    <a:lumMod val="75000"/>
                    <a:lumOff val="25000"/>
                  </a:schemeClr>
                </a:solidFill>
                <a:cs typeface="Times New Roman" panose="02020603050405020304" pitchFamily="18" charset="0"/>
              </a:rPr>
              <a:t>2</a:t>
            </a:r>
            <a:r>
              <a:rPr lang="zh-CN" altLang="en-US" b="1" dirty="0" smtClean="0">
                <a:solidFill>
                  <a:schemeClr val="tx1">
                    <a:lumMod val="75000"/>
                    <a:lumOff val="25000"/>
                  </a:schemeClr>
                </a:solidFill>
                <a:cs typeface="Times New Roman" panose="02020603050405020304" pitchFamily="18" charset="0"/>
              </a:rPr>
              <a:t>）是信息社会新知识新技术的需求；</a:t>
            </a:r>
            <a:endParaRPr lang="en-US" altLang="zh-CN" b="1" dirty="0" smtClean="0">
              <a:solidFill>
                <a:schemeClr val="tx1">
                  <a:lumMod val="75000"/>
                  <a:lumOff val="25000"/>
                </a:schemeClr>
              </a:solidFill>
              <a:cs typeface="Times New Roman" panose="02020603050405020304" pitchFamily="18" charset="0"/>
            </a:endParaRPr>
          </a:p>
          <a:p>
            <a:pPr marL="0" fontAlgn="auto">
              <a:lnSpc>
                <a:spcPct val="160000"/>
              </a:lnSpc>
              <a:buClr>
                <a:schemeClr val="accent6">
                  <a:lumMod val="75000"/>
                </a:schemeClr>
              </a:buClr>
              <a:defRPr/>
            </a:pPr>
            <a:r>
              <a:rPr lang="zh-CN" altLang="en-US" b="1" dirty="0" smtClean="0">
                <a:solidFill>
                  <a:schemeClr val="tx1">
                    <a:lumMod val="75000"/>
                    <a:lumOff val="25000"/>
                  </a:schemeClr>
                </a:solidFill>
                <a:cs typeface="Times New Roman" panose="02020603050405020304" pitchFamily="18" charset="0"/>
              </a:rPr>
              <a:t>（</a:t>
            </a:r>
            <a:r>
              <a:rPr lang="en-US" altLang="zh-CN" b="1" dirty="0" smtClean="0">
                <a:solidFill>
                  <a:schemeClr val="tx1">
                    <a:lumMod val="75000"/>
                    <a:lumOff val="25000"/>
                  </a:schemeClr>
                </a:solidFill>
                <a:cs typeface="Times New Roman" panose="02020603050405020304" pitchFamily="18" charset="0"/>
              </a:rPr>
              <a:t>3</a:t>
            </a:r>
            <a:r>
              <a:rPr lang="zh-CN" altLang="en-US" b="1" dirty="0">
                <a:solidFill>
                  <a:schemeClr val="tx1">
                    <a:lumMod val="75000"/>
                    <a:lumOff val="25000"/>
                  </a:schemeClr>
                </a:solidFill>
                <a:cs typeface="Times New Roman" panose="02020603050405020304" pitchFamily="18" charset="0"/>
              </a:rPr>
              <a:t>）是自身发展的</a:t>
            </a:r>
            <a:r>
              <a:rPr lang="zh-CN" altLang="en-US" b="1" dirty="0" smtClean="0">
                <a:solidFill>
                  <a:schemeClr val="tx1">
                    <a:lumMod val="75000"/>
                    <a:lumOff val="25000"/>
                  </a:schemeClr>
                </a:solidFill>
                <a:cs typeface="Times New Roman" panose="02020603050405020304" pitchFamily="18" charset="0"/>
              </a:rPr>
              <a:t>内在驱动；</a:t>
            </a:r>
            <a:endParaRPr lang="en-US" altLang="zh-CN" sz="3600" b="1" dirty="0" smtClean="0">
              <a:solidFill>
                <a:schemeClr val="tx1">
                  <a:lumMod val="75000"/>
                  <a:lumOff val="25000"/>
                </a:schemeClr>
              </a:solidFill>
              <a:cs typeface="Times New Roman" panose="02020603050405020304" pitchFamily="18" charset="0"/>
            </a:endParaRPr>
          </a:p>
          <a:p>
            <a:pPr marL="0" fontAlgn="auto">
              <a:buClr>
                <a:schemeClr val="accent6">
                  <a:lumMod val="75000"/>
                </a:schemeClr>
              </a:buClr>
              <a:defRPr/>
            </a:pPr>
            <a:endParaRPr lang="en-US" altLang="zh-CN" sz="3000" b="1" dirty="0" smtClean="0">
              <a:solidFill>
                <a:schemeClr val="tx1">
                  <a:lumMod val="75000"/>
                  <a:lumOff val="25000"/>
                </a:schemeClr>
              </a:solidFill>
              <a:cs typeface="Times New Roman" panose="02020603050405020304" pitchFamily="18" charset="0"/>
            </a:endParaRPr>
          </a:p>
          <a:p>
            <a:pPr marL="0" fontAlgn="auto">
              <a:lnSpc>
                <a:spcPct val="160000"/>
              </a:lnSpc>
              <a:buClr>
                <a:schemeClr val="accent6">
                  <a:lumMod val="75000"/>
                </a:schemeClr>
              </a:buClr>
              <a:defRPr/>
            </a:pPr>
            <a:r>
              <a:rPr lang="en-US" altLang="zh-CN" sz="3000" b="1" dirty="0" smtClean="0">
                <a:solidFill>
                  <a:schemeClr val="tx1">
                    <a:lumMod val="75000"/>
                    <a:lumOff val="25000"/>
                  </a:schemeClr>
                </a:solidFill>
                <a:cs typeface="Times New Roman" panose="02020603050405020304" pitchFamily="18" charset="0"/>
              </a:rPr>
              <a:t>《</a:t>
            </a:r>
            <a:r>
              <a:rPr lang="zh-CN" altLang="en-US" sz="3000" b="1" dirty="0">
                <a:solidFill>
                  <a:schemeClr val="tx1">
                    <a:lumMod val="75000"/>
                    <a:lumOff val="25000"/>
                  </a:schemeClr>
                </a:solidFill>
                <a:cs typeface="Times New Roman" panose="02020603050405020304" pitchFamily="18" charset="0"/>
              </a:rPr>
              <a:t>国家中长期教育改革和发展规划纲要</a:t>
            </a:r>
            <a:r>
              <a:rPr lang="en-US" altLang="zh-CN" sz="3000" b="1" dirty="0">
                <a:solidFill>
                  <a:schemeClr val="tx1">
                    <a:lumMod val="75000"/>
                    <a:lumOff val="25000"/>
                  </a:schemeClr>
                </a:solidFill>
                <a:cs typeface="Times New Roman" panose="02020603050405020304" pitchFamily="18" charset="0"/>
              </a:rPr>
              <a:t>(2010-2020</a:t>
            </a:r>
            <a:r>
              <a:rPr lang="zh-CN" altLang="en-US" sz="3000" b="1" dirty="0">
                <a:solidFill>
                  <a:schemeClr val="tx1">
                    <a:lumMod val="75000"/>
                    <a:lumOff val="25000"/>
                  </a:schemeClr>
                </a:solidFill>
                <a:cs typeface="Times New Roman" panose="02020603050405020304" pitchFamily="18" charset="0"/>
              </a:rPr>
              <a:t>年</a:t>
            </a:r>
            <a:r>
              <a:rPr lang="en-US" altLang="zh-CN" sz="3000" b="1" dirty="0">
                <a:solidFill>
                  <a:schemeClr val="tx1">
                    <a:lumMod val="75000"/>
                    <a:lumOff val="25000"/>
                  </a:schemeClr>
                </a:solidFill>
                <a:cs typeface="Times New Roman" panose="02020603050405020304" pitchFamily="18" charset="0"/>
              </a:rPr>
              <a:t>)》</a:t>
            </a:r>
            <a:r>
              <a:rPr lang="zh-CN" altLang="en-US" sz="3000" b="1" dirty="0">
                <a:solidFill>
                  <a:schemeClr val="tx1">
                    <a:lumMod val="75000"/>
                    <a:lumOff val="25000"/>
                  </a:schemeClr>
                </a:solidFill>
                <a:cs typeface="Times New Roman" panose="02020603050405020304" pitchFamily="18" charset="0"/>
              </a:rPr>
              <a:t>鲜明地提出，要“</a:t>
            </a:r>
            <a:r>
              <a:rPr lang="zh-CN" altLang="en-US" sz="3000" b="1" dirty="0">
                <a:solidFill>
                  <a:srgbClr val="FF0000"/>
                </a:solidFill>
                <a:cs typeface="Times New Roman" panose="02020603050405020304" pitchFamily="18" charset="0"/>
              </a:rPr>
              <a:t>提高教育国际化水平</a:t>
            </a:r>
            <a:r>
              <a:rPr lang="zh-CN" altLang="en-US" sz="3000" b="1" dirty="0">
                <a:solidFill>
                  <a:schemeClr val="tx1">
                    <a:lumMod val="75000"/>
                    <a:lumOff val="25000"/>
                  </a:schemeClr>
                </a:solidFill>
                <a:cs typeface="Times New Roman" panose="02020603050405020304" pitchFamily="18" charset="0"/>
              </a:rPr>
              <a:t>”。</a:t>
            </a:r>
            <a:endParaRPr lang="en-US" altLang="zh-CN" sz="3000" b="1" dirty="0">
              <a:solidFill>
                <a:schemeClr val="tx1">
                  <a:lumMod val="75000"/>
                  <a:lumOff val="25000"/>
                </a:schemeClr>
              </a:solidFill>
              <a:cs typeface="Times New Roman" panose="02020603050405020304" pitchFamily="18" charset="0"/>
            </a:endParaRPr>
          </a:p>
          <a:p>
            <a:pPr marL="0" fontAlgn="auto">
              <a:lnSpc>
                <a:spcPct val="150000"/>
              </a:lnSpc>
              <a:buClr>
                <a:schemeClr val="accent6">
                  <a:lumMod val="75000"/>
                </a:schemeClr>
              </a:buClr>
              <a:defRPr/>
            </a:pPr>
            <a:endParaRPr lang="en-US" altLang="zh-CN" sz="3600" b="1" dirty="0">
              <a:solidFill>
                <a:schemeClr val="tx1">
                  <a:lumMod val="75000"/>
                  <a:lumOff val="25000"/>
                </a:schemeClr>
              </a:solidFill>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国际环境下图书馆的角色定位">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自定义 3">
      <a:majorFont>
        <a:latin typeface="Times New Roman"/>
        <a:ea typeface="微软雅黑"/>
        <a:cs typeface=""/>
      </a:majorFont>
      <a:minorFont>
        <a:latin typeface="Times New Roman"/>
        <a:ea typeface="华文中宋"/>
        <a:cs typeface=""/>
      </a:minorFont>
    </a:fontScheme>
    <a:fmtScheme name="气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国际环境下图书馆的角色定位</Template>
  <TotalTime>16</TotalTime>
  <Words>2082</Words>
  <Application>Microsoft Office PowerPoint</Application>
  <PresentationFormat>全屏显示(4:3)</PresentationFormat>
  <Paragraphs>187</Paragraphs>
  <Slides>33</Slides>
  <Notes>0</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国际环境下图书馆的角色定位</vt:lpstr>
      <vt:lpstr>国际化背景下图书馆 的角色定位与实践</vt:lpstr>
      <vt:lpstr>幻灯片 2</vt:lpstr>
      <vt:lpstr>幻灯片 3</vt:lpstr>
      <vt:lpstr>幻灯片 4</vt:lpstr>
      <vt:lpstr>幻灯片 5</vt:lpstr>
      <vt:lpstr>幻灯片 6</vt:lpstr>
      <vt:lpstr>幻灯片 7</vt:lpstr>
      <vt:lpstr>幻灯片 8</vt:lpstr>
      <vt:lpstr>二、高校的国际化发展</vt:lpstr>
      <vt:lpstr>幻灯片 10</vt:lpstr>
      <vt:lpstr>幻灯片 11</vt:lpstr>
      <vt:lpstr>幻灯片 12</vt:lpstr>
      <vt:lpstr>幻灯片 13</vt:lpstr>
      <vt:lpstr>三、图书馆的角色定位</vt:lpstr>
      <vt:lpstr>幻灯片 15</vt:lpstr>
      <vt:lpstr>四、图书馆国际化的实践—以江苏大学图书馆为例</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国际化背景下图书馆 的角色定位与实践</dc:title>
  <dc:creator>joun1</dc:creator>
  <cp:lastModifiedBy>Admin</cp:lastModifiedBy>
  <cp:revision>9</cp:revision>
  <dcterms:created xsi:type="dcterms:W3CDTF">2017-07-25T01:21:47Z</dcterms:created>
  <dcterms:modified xsi:type="dcterms:W3CDTF">2017-07-25T02:42:51Z</dcterms:modified>
</cp:coreProperties>
</file>