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emf" ContentType="image/x-emf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599" r:id="rId2"/>
    <p:sldId id="664" r:id="rId3"/>
    <p:sldId id="634" r:id="rId4"/>
    <p:sldId id="667" r:id="rId5"/>
    <p:sldId id="672" r:id="rId6"/>
    <p:sldId id="670" r:id="rId7"/>
    <p:sldId id="668" r:id="rId8"/>
    <p:sldId id="669" r:id="rId9"/>
    <p:sldId id="665" r:id="rId10"/>
    <p:sldId id="308" r:id="rId11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84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0066"/>
    <a:srgbClr val="023D8F"/>
    <a:srgbClr val="00B050"/>
    <a:srgbClr val="C00000"/>
    <a:srgbClr val="336699"/>
    <a:srgbClr val="D33D4E"/>
    <a:srgbClr val="FF99FF"/>
    <a:srgbClr val="FFD9FF"/>
    <a:srgbClr val="C8192D"/>
    <a:srgbClr val="92D05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1" autoAdjust="0"/>
    <p:restoredTop sz="93009" autoAdjust="0"/>
  </p:normalViewPr>
  <p:slideViewPr>
    <p:cSldViewPr showGuides="1">
      <p:cViewPr varScale="1">
        <p:scale>
          <a:sx n="65" d="100"/>
          <a:sy n="65" d="100"/>
        </p:scale>
        <p:origin x="-1020" y="-108"/>
      </p:cViewPr>
      <p:guideLst>
        <p:guide orient="horz" pos="2160"/>
        <p:guide pos="384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692" y="5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D65E1-D3ED-4EBE-B1E9-230E491F1E18}" type="datetimeFigureOut">
              <a:rPr lang="zh-CN" altLang="en-US" smtClean="0"/>
              <a:pPr/>
              <a:t>2017/7/27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CA46A-649E-4CE2-8A76-265B85D7BD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17701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EEEBC-5B79-4DCB-8474-D4B5B8738304}" type="datetimeFigureOut">
              <a:rPr lang="zh-CN" altLang="en-US" smtClean="0"/>
              <a:pPr/>
              <a:t>2017/7/27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BF738-7817-4868-A6CB-64D73F84B9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91573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BF738-7817-4868-A6CB-64D73F84B9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3728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BF738-7817-4868-A6CB-64D73F84B9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74996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近几年来，企业图书馆全面改名为“情报中心”或“战略情报中心”已成定势。英国伦敦东部的陶尔</a:t>
            </a:r>
            <a:r>
              <a:rPr lang="en-US" altLang="zh-CN" dirty="0"/>
              <a:t>·</a:t>
            </a:r>
            <a:r>
              <a:rPr lang="zh-CN" altLang="en-US" dirty="0"/>
              <a:t>哈姆莱茨区以一个新的品牌命名“</a:t>
            </a:r>
            <a:r>
              <a:rPr lang="en-US" altLang="zh-CN" dirty="0"/>
              <a:t>Idea Store</a:t>
            </a:r>
            <a:r>
              <a:rPr lang="zh-CN" altLang="en-US" dirty="0"/>
              <a:t>（思想屋）”取代了原来的一些小型图书馆和社区学习中心。</a:t>
            </a:r>
            <a:endParaRPr lang="en-US" altLang="zh-CN" dirty="0"/>
          </a:p>
          <a:p>
            <a:r>
              <a:rPr lang="zh-CN" altLang="en-US" dirty="0"/>
              <a:t>部分高校“图书馆学专业”改名为“信息管理”</a:t>
            </a:r>
            <a:endParaRPr lang="en-US" altLang="zh-CN" dirty="0"/>
          </a:p>
          <a:p>
            <a:r>
              <a:rPr lang="zh-CN" altLang="en-US" dirty="0"/>
              <a:t>未来高校图书馆是否会以一种新的名称或形象出现</a:t>
            </a:r>
            <a:r>
              <a:rPr lang="en-US" altLang="zh-CN" dirty="0"/>
              <a:t>?</a:t>
            </a:r>
            <a:r>
              <a:rPr lang="zh-CN" altLang="en-US" dirty="0"/>
              <a:t>这个我们暂时还不得而知，但是在这个颠覆性变革的时代，高校图书馆也正在经历一场深刻的转型与改变确是一个不争的事实。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BF738-7817-4868-A6CB-64D73F84B91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57371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BF738-7817-4868-A6CB-64D73F84B91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74996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BF738-7817-4868-A6CB-64D73F84B91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3728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BF738-7817-4868-A6CB-64D73F84B91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74996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BF738-7817-4868-A6CB-64D73F84B91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74996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BF738-7817-4868-A6CB-64D73F84B91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74996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近几年来，企业图书馆全面改名为“情报中心”或“战略情报中心”已成定势。英国伦敦东部的陶尔</a:t>
            </a:r>
            <a:r>
              <a:rPr lang="en-US" altLang="zh-CN" dirty="0"/>
              <a:t>·</a:t>
            </a:r>
            <a:r>
              <a:rPr lang="zh-CN" altLang="en-US" dirty="0"/>
              <a:t>哈姆莱茨区以一个新的品牌命名“</a:t>
            </a:r>
            <a:r>
              <a:rPr lang="en-US" altLang="zh-CN" dirty="0"/>
              <a:t>Idea Store</a:t>
            </a:r>
            <a:r>
              <a:rPr lang="zh-CN" altLang="en-US" dirty="0"/>
              <a:t>（思想屋）”取代了原来的一些小型图书馆和社区学习中心。</a:t>
            </a:r>
            <a:endParaRPr lang="en-US" altLang="zh-CN" dirty="0"/>
          </a:p>
          <a:p>
            <a:r>
              <a:rPr lang="zh-CN" altLang="en-US" dirty="0"/>
              <a:t>部分高校“图书馆学专业”改名为“信息管理”</a:t>
            </a:r>
            <a:endParaRPr lang="en-US" altLang="zh-CN" dirty="0"/>
          </a:p>
          <a:p>
            <a:r>
              <a:rPr lang="zh-CN" altLang="en-US" dirty="0"/>
              <a:t>未来高校图书馆是否会以一种新的名称或形象出现</a:t>
            </a:r>
            <a:r>
              <a:rPr lang="en-US" altLang="zh-CN" dirty="0"/>
              <a:t>?</a:t>
            </a:r>
            <a:r>
              <a:rPr lang="zh-CN" altLang="en-US" dirty="0"/>
              <a:t>这个我们暂时还不得而知，但是在这个颠覆性变革的时代，高校图书馆也正在经历一场深刻的转型与改变确是一个不争的事实。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BF738-7817-4868-A6CB-64D73F84B91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57371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 bwMode="auto">
          <a:xfrm>
            <a:off x="0" y="-27384"/>
            <a:ext cx="12192000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 userDrawn="1"/>
        </p:nvSpPr>
        <p:spPr bwMode="auto">
          <a:xfrm>
            <a:off x="4195" y="6597352"/>
            <a:ext cx="12185204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8" name="Picture 6" descr="C:\Users\calis\Desktop\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68" y="332656"/>
            <a:ext cx="695325" cy="1009650"/>
          </a:xfrm>
          <a:prstGeom prst="rect">
            <a:avLst/>
          </a:prstGeom>
          <a:noFill/>
        </p:spPr>
      </p:pic>
      <p:sp>
        <p:nvSpPr>
          <p:cNvPr id="19" name="Title 1"/>
          <p:cNvSpPr txBox="1">
            <a:spLocks/>
          </p:cNvSpPr>
          <p:nvPr userDrawn="1"/>
        </p:nvSpPr>
        <p:spPr>
          <a:xfrm>
            <a:off x="1106074" y="641228"/>
            <a:ext cx="1677558" cy="523695"/>
          </a:xfrm>
          <a:prstGeom prst="rect">
            <a:avLst/>
          </a:prstGeom>
        </p:spPr>
        <p:txBody>
          <a:bodyPr anchor="b">
            <a:norm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914400" marR="0" lvl="0" indent="-9144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23D8F"/>
                </a:solidFill>
                <a:effectLst/>
                <a:uLnTx/>
                <a:uFillTx/>
                <a:latin typeface="Impact" pitchFamily="34" charset="0"/>
                <a:ea typeface="A-OTF Gothic MB101 Pro H" pitchFamily="34" charset="-128"/>
                <a:cs typeface="+mj-cs"/>
                <a:sym typeface="Calibri Light" panose="020F0302020204030204" pitchFamily="34" charset="0"/>
              </a:rPr>
              <a:t>CALIS</a:t>
            </a:r>
          </a:p>
        </p:txBody>
      </p:sp>
      <p:sp>
        <p:nvSpPr>
          <p:cNvPr id="20" name="TextBox 9"/>
          <p:cNvSpPr txBox="1"/>
          <p:nvPr userDrawn="1"/>
        </p:nvSpPr>
        <p:spPr>
          <a:xfrm>
            <a:off x="1127079" y="1085173"/>
            <a:ext cx="2015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1400" dirty="0">
                <a:solidFill>
                  <a:srgbClr val="023D8F"/>
                </a:solidFill>
                <a:latin typeface="Impact" pitchFamily="34" charset="0"/>
              </a:rPr>
              <a:t>http://www.calis.edu.cn</a:t>
            </a:r>
            <a:r>
              <a:rPr lang="en-US" altLang="zh-CN" sz="1400" dirty="0">
                <a:solidFill>
                  <a:srgbClr val="000066"/>
                </a:solidFill>
                <a:latin typeface="Impact" pitchFamily="34" charset="0"/>
              </a:rPr>
              <a:t>/</a:t>
            </a:r>
            <a:endParaRPr lang="zh-CN" altLang="en-US" sz="1400" dirty="0">
              <a:solidFill>
                <a:srgbClr val="000066"/>
              </a:solidFill>
              <a:latin typeface="Impact" pitchFamily="34" charset="0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3215680" y="594644"/>
            <a:ext cx="45719" cy="7461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5663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2152449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6"/>
          <p:cNvGrpSpPr>
            <a:grpSpLocks/>
          </p:cNvGrpSpPr>
          <p:nvPr/>
        </p:nvGrpSpPr>
        <p:grpSpPr bwMode="auto">
          <a:xfrm>
            <a:off x="0" y="2"/>
            <a:ext cx="12190414" cy="92075"/>
            <a:chOff x="0" y="0"/>
            <a:chExt cx="12190391" cy="266218"/>
          </a:xfrm>
          <a:solidFill>
            <a:srgbClr val="336699"/>
          </a:solidFill>
        </p:grpSpPr>
        <p:sp>
          <p:nvSpPr>
            <p:cNvPr id="1027" name="矩形 7"/>
            <p:cNvSpPr>
              <a:spLocks noChangeArrowheads="1"/>
            </p:cNvSpPr>
            <p:nvPr/>
          </p:nvSpPr>
          <p:spPr bwMode="auto">
            <a:xfrm>
              <a:off x="0" y="0"/>
              <a:ext cx="6096000" cy="2662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28" name="矩形 8"/>
            <p:cNvSpPr>
              <a:spLocks noChangeArrowheads="1"/>
            </p:cNvSpPr>
            <p:nvPr/>
          </p:nvSpPr>
          <p:spPr bwMode="auto">
            <a:xfrm>
              <a:off x="6094391" y="0"/>
              <a:ext cx="6096000" cy="2662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1" name="组合 6"/>
          <p:cNvGrpSpPr>
            <a:grpSpLocks/>
          </p:cNvGrpSpPr>
          <p:nvPr/>
        </p:nvGrpSpPr>
        <p:grpSpPr bwMode="auto">
          <a:xfrm>
            <a:off x="-8915" y="6793311"/>
            <a:ext cx="12190414" cy="92075"/>
            <a:chOff x="0" y="0"/>
            <a:chExt cx="12190391" cy="266218"/>
          </a:xfrm>
          <a:solidFill>
            <a:srgbClr val="336699"/>
          </a:solidFill>
        </p:grpSpPr>
        <p:sp>
          <p:nvSpPr>
            <p:cNvPr id="12" name="矩形 7"/>
            <p:cNvSpPr>
              <a:spLocks noChangeArrowheads="1"/>
            </p:cNvSpPr>
            <p:nvPr/>
          </p:nvSpPr>
          <p:spPr bwMode="auto">
            <a:xfrm>
              <a:off x="0" y="0"/>
              <a:ext cx="6096000" cy="2662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矩形 8"/>
            <p:cNvSpPr>
              <a:spLocks noChangeArrowheads="1"/>
            </p:cNvSpPr>
            <p:nvPr/>
          </p:nvSpPr>
          <p:spPr bwMode="auto">
            <a:xfrm>
              <a:off x="6094391" y="0"/>
              <a:ext cx="6096000" cy="2662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29182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.blog.sina.com.cn/showpic.html#blogid=7314c2800101q6t6&amp;url=http://album.sina.com.cn/pic/0026FbLqzy6IsF9e57Fef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ic.sogou.com/d?query=%BA%A3%C4%CF%CA%A1%B8%DF%D0%A3%CD%BC%CA%E9%B9%DD%C6%C0%B9%C0&amp;mode=1&amp;did=46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hyperlink" Target="http://pic.sogou.com/d?query=%B8%DF%D0%A3%CD%BC%CA%E9%B9%DD%C0%B6%C6%A4%CA%E9&amp;mode=1&amp;did=1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080" b="23616"/>
          <a:stretch>
            <a:fillRect/>
          </a:stretch>
        </p:blipFill>
        <p:spPr bwMode="auto">
          <a:xfrm>
            <a:off x="0" y="-269603"/>
            <a:ext cx="12517438" cy="7127603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任意多边形 16"/>
          <p:cNvSpPr/>
          <p:nvPr>
            <p:custDataLst>
              <p:tags r:id="rId1"/>
            </p:custDataLst>
          </p:nvPr>
        </p:nvSpPr>
        <p:spPr>
          <a:xfrm>
            <a:off x="1271464" y="1916832"/>
            <a:ext cx="9953452" cy="2103450"/>
          </a:xfrm>
          <a:custGeom>
            <a:avLst/>
            <a:gdLst>
              <a:gd name="connsiteX0" fmla="*/ 0 w 4819896"/>
              <a:gd name="connsiteY0" fmla="*/ 2147074 h 2483811"/>
              <a:gd name="connsiteX1" fmla="*/ 44567 w 4819896"/>
              <a:gd name="connsiteY1" fmla="*/ 2147074 h 2483811"/>
              <a:gd name="connsiteX2" fmla="*/ 44567 w 4819896"/>
              <a:gd name="connsiteY2" fmla="*/ 2438492 h 2483811"/>
              <a:gd name="connsiteX3" fmla="*/ 4775329 w 4819896"/>
              <a:gd name="connsiteY3" fmla="*/ 2438492 h 2483811"/>
              <a:gd name="connsiteX4" fmla="*/ 4775329 w 4819896"/>
              <a:gd name="connsiteY4" fmla="*/ 2147074 h 2483811"/>
              <a:gd name="connsiteX5" fmla="*/ 4819896 w 4819896"/>
              <a:gd name="connsiteY5" fmla="*/ 2147074 h 2483811"/>
              <a:gd name="connsiteX6" fmla="*/ 4819896 w 4819896"/>
              <a:gd name="connsiteY6" fmla="*/ 2399627 h 2483811"/>
              <a:gd name="connsiteX7" fmla="*/ 4819896 w 4819896"/>
              <a:gd name="connsiteY7" fmla="*/ 2483811 h 2483811"/>
              <a:gd name="connsiteX8" fmla="*/ 4699399 w 4819896"/>
              <a:gd name="connsiteY8" fmla="*/ 2483811 h 2483811"/>
              <a:gd name="connsiteX9" fmla="*/ 120498 w 4819896"/>
              <a:gd name="connsiteY9" fmla="*/ 2483811 h 2483811"/>
              <a:gd name="connsiteX10" fmla="*/ 0 w 4819896"/>
              <a:gd name="connsiteY10" fmla="*/ 2483811 h 2483811"/>
              <a:gd name="connsiteX11" fmla="*/ 0 w 4819896"/>
              <a:gd name="connsiteY11" fmla="*/ 2399627 h 2483811"/>
              <a:gd name="connsiteX12" fmla="*/ 4016580 w 4819896"/>
              <a:gd name="connsiteY12" fmla="*/ 0 h 2483811"/>
              <a:gd name="connsiteX13" fmla="*/ 4699399 w 4819896"/>
              <a:gd name="connsiteY13" fmla="*/ 0 h 2483811"/>
              <a:gd name="connsiteX14" fmla="*/ 4819896 w 4819896"/>
              <a:gd name="connsiteY14" fmla="*/ 0 h 2483811"/>
              <a:gd name="connsiteX15" fmla="*/ 4819896 w 4819896"/>
              <a:gd name="connsiteY15" fmla="*/ 84184 h 2483811"/>
              <a:gd name="connsiteX16" fmla="*/ 4819896 w 4819896"/>
              <a:gd name="connsiteY16" fmla="*/ 336737 h 2483811"/>
              <a:gd name="connsiteX17" fmla="*/ 4775329 w 4819896"/>
              <a:gd name="connsiteY17" fmla="*/ 336737 h 2483811"/>
              <a:gd name="connsiteX18" fmla="*/ 4775329 w 4819896"/>
              <a:gd name="connsiteY18" fmla="*/ 45318 h 2483811"/>
              <a:gd name="connsiteX19" fmla="*/ 4016580 w 4819896"/>
              <a:gd name="connsiteY19" fmla="*/ 45318 h 2483811"/>
              <a:gd name="connsiteX20" fmla="*/ 0 w 4819896"/>
              <a:gd name="connsiteY20" fmla="*/ 0 h 2483811"/>
              <a:gd name="connsiteX21" fmla="*/ 120498 w 4819896"/>
              <a:gd name="connsiteY21" fmla="*/ 0 h 2483811"/>
              <a:gd name="connsiteX22" fmla="*/ 803316 w 4819896"/>
              <a:gd name="connsiteY22" fmla="*/ 0 h 2483811"/>
              <a:gd name="connsiteX23" fmla="*/ 803316 w 4819896"/>
              <a:gd name="connsiteY23" fmla="*/ 45318 h 2483811"/>
              <a:gd name="connsiteX24" fmla="*/ 44567 w 4819896"/>
              <a:gd name="connsiteY24" fmla="*/ 45318 h 2483811"/>
              <a:gd name="connsiteX25" fmla="*/ 44567 w 4819896"/>
              <a:gd name="connsiteY25" fmla="*/ 336737 h 2483811"/>
              <a:gd name="connsiteX26" fmla="*/ 0 w 4819896"/>
              <a:gd name="connsiteY26" fmla="*/ 336737 h 2483811"/>
              <a:gd name="connsiteX27" fmla="*/ 0 w 4819896"/>
              <a:gd name="connsiteY27" fmla="*/ 84184 h 24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819896" h="2483811">
                <a:moveTo>
                  <a:pt x="0" y="2147074"/>
                </a:moveTo>
                <a:lnTo>
                  <a:pt x="44567" y="2147074"/>
                </a:lnTo>
                <a:lnTo>
                  <a:pt x="44567" y="2438492"/>
                </a:lnTo>
                <a:lnTo>
                  <a:pt x="4775329" y="2438492"/>
                </a:lnTo>
                <a:lnTo>
                  <a:pt x="4775329" y="2147074"/>
                </a:lnTo>
                <a:lnTo>
                  <a:pt x="4819896" y="2147074"/>
                </a:lnTo>
                <a:lnTo>
                  <a:pt x="4819896" y="2399627"/>
                </a:lnTo>
                <a:lnTo>
                  <a:pt x="4819896" y="2483811"/>
                </a:lnTo>
                <a:lnTo>
                  <a:pt x="4699399" y="2483811"/>
                </a:lnTo>
                <a:lnTo>
                  <a:pt x="120498" y="2483811"/>
                </a:lnTo>
                <a:lnTo>
                  <a:pt x="0" y="2483811"/>
                </a:lnTo>
                <a:lnTo>
                  <a:pt x="0" y="2399627"/>
                </a:lnTo>
                <a:close/>
                <a:moveTo>
                  <a:pt x="4016580" y="0"/>
                </a:moveTo>
                <a:lnTo>
                  <a:pt x="4699399" y="0"/>
                </a:lnTo>
                <a:lnTo>
                  <a:pt x="4819896" y="0"/>
                </a:lnTo>
                <a:lnTo>
                  <a:pt x="4819896" y="84184"/>
                </a:lnTo>
                <a:lnTo>
                  <a:pt x="4819896" y="336737"/>
                </a:lnTo>
                <a:lnTo>
                  <a:pt x="4775329" y="336737"/>
                </a:lnTo>
                <a:lnTo>
                  <a:pt x="4775329" y="45318"/>
                </a:lnTo>
                <a:lnTo>
                  <a:pt x="4016580" y="45318"/>
                </a:lnTo>
                <a:close/>
                <a:moveTo>
                  <a:pt x="0" y="0"/>
                </a:moveTo>
                <a:lnTo>
                  <a:pt x="120498" y="0"/>
                </a:lnTo>
                <a:lnTo>
                  <a:pt x="803316" y="0"/>
                </a:lnTo>
                <a:lnTo>
                  <a:pt x="803316" y="45318"/>
                </a:lnTo>
                <a:lnTo>
                  <a:pt x="44567" y="45318"/>
                </a:lnTo>
                <a:lnTo>
                  <a:pt x="44567" y="336737"/>
                </a:lnTo>
                <a:lnTo>
                  <a:pt x="0" y="336737"/>
                </a:lnTo>
                <a:lnTo>
                  <a:pt x="0" y="841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b="1" dirty="0" err="1">
              <a:solidFill>
                <a:srgbClr val="F2EBE3"/>
              </a:solidFill>
              <a:latin typeface="思源黑体 CN ExtraLight" panose="020B0200000000000000" pitchFamily="34" charset="-122"/>
            </a:endParaRPr>
          </a:p>
        </p:txBody>
      </p:sp>
      <p:sp>
        <p:nvSpPr>
          <p:cNvPr id="20" name="标题 1"/>
          <p:cNvSpPr txBox="1">
            <a:spLocks/>
          </p:cNvSpPr>
          <p:nvPr/>
        </p:nvSpPr>
        <p:spPr>
          <a:xfrm>
            <a:off x="1362522" y="2350559"/>
            <a:ext cx="9790386" cy="1278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zh-CN" altLang="en-US" sz="4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战略规划工作组汇报</a:t>
            </a:r>
            <a:endParaRPr lang="en-US" altLang="zh-CN" sz="4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238596" y="1556792"/>
            <a:ext cx="6082580" cy="747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endParaRPr lang="en-US" sz="2400" dirty="0">
              <a:solidFill>
                <a:schemeClr val="bg1"/>
              </a:solidFill>
              <a:latin typeface="Impact" pitchFamily="34" charset="0"/>
              <a:ea typeface="A-OTF Gothic MB101 Pro H" pitchFamily="34" charset="-128"/>
              <a:cs typeface="+mj-cs"/>
            </a:endParaRPr>
          </a:p>
        </p:txBody>
      </p:sp>
      <p:sp>
        <p:nvSpPr>
          <p:cNvPr id="23" name="文本框 17"/>
          <p:cNvSpPr txBox="1"/>
          <p:nvPr/>
        </p:nvSpPr>
        <p:spPr>
          <a:xfrm>
            <a:off x="2999656" y="5229200"/>
            <a:ext cx="65527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zh-CN" sz="2400" b="1" kern="0" dirty="0">
              <a:solidFill>
                <a:schemeClr val="bg1"/>
              </a:solidFill>
              <a:latin typeface="Verdana" pitchFamily="34" charset="0"/>
              <a:ea typeface="微软雅黑" pitchFamily="34" charset="-122"/>
              <a:cs typeface="Verdan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kern="0" dirty="0" smtClean="0">
                <a:solidFill>
                  <a:schemeClr val="bg1"/>
                </a:solidFill>
                <a:latin typeface="+mn-lt"/>
                <a:ea typeface="微软雅黑" pitchFamily="34" charset="-122"/>
                <a:cs typeface="Verdana" pitchFamily="34" charset="0"/>
              </a:rPr>
              <a:t>哈尔滨 </a:t>
            </a:r>
            <a:r>
              <a:rPr lang="en-US" altLang="zh-CN" sz="2400" b="1" kern="0" dirty="0">
                <a:solidFill>
                  <a:schemeClr val="bg1"/>
                </a:solidFill>
                <a:latin typeface="+mn-lt"/>
                <a:ea typeface="微软雅黑" pitchFamily="34" charset="-122"/>
                <a:cs typeface="Verdana" pitchFamily="34" charset="0"/>
              </a:rPr>
              <a:t>· </a:t>
            </a:r>
            <a:r>
              <a:rPr lang="zh-CN" altLang="en-US" sz="2400" b="1" kern="0" dirty="0" smtClean="0">
                <a:solidFill>
                  <a:schemeClr val="bg1"/>
                </a:solidFill>
                <a:latin typeface="+mn-lt"/>
                <a:ea typeface="微软雅黑" pitchFamily="34" charset="-122"/>
                <a:cs typeface="Verdana" pitchFamily="34" charset="0"/>
              </a:rPr>
              <a:t>东北农业大学 </a:t>
            </a:r>
            <a:r>
              <a:rPr lang="en-US" altLang="zh-CN" sz="2400" b="1" kern="0" dirty="0">
                <a:solidFill>
                  <a:schemeClr val="bg1"/>
                </a:solidFill>
                <a:latin typeface="+mn-lt"/>
                <a:ea typeface="微软雅黑" pitchFamily="34" charset="-122"/>
                <a:cs typeface="Verdana" pitchFamily="34" charset="0"/>
              </a:rPr>
              <a:t>· </a:t>
            </a:r>
            <a:r>
              <a:rPr lang="en-US" altLang="zh-CN" sz="2800" b="1" kern="0" dirty="0" smtClean="0">
                <a:solidFill>
                  <a:schemeClr val="bg1"/>
                </a:solidFill>
                <a:latin typeface="+mn-lt"/>
                <a:ea typeface="微软雅黑" pitchFamily="34" charset="-122"/>
                <a:cs typeface="Verdana" pitchFamily="34" charset="0"/>
              </a:rPr>
              <a:t>2017.07.27</a:t>
            </a:r>
            <a:endParaRPr lang="en-US" altLang="zh-CN" sz="2800" b="1" kern="0" dirty="0">
              <a:solidFill>
                <a:schemeClr val="bg1"/>
              </a:solidFill>
              <a:latin typeface="+mn-lt"/>
              <a:ea typeface="微软雅黑" pitchFamily="34" charset="-122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1112189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080" b="23616"/>
          <a:stretch>
            <a:fillRect/>
          </a:stretch>
        </p:blipFill>
        <p:spPr bwMode="auto">
          <a:xfrm>
            <a:off x="0" y="0"/>
            <a:ext cx="12517438" cy="6938963"/>
          </a:xfrm>
          <a:prstGeom prst="rect">
            <a:avLst/>
          </a:prstGeom>
          <a:solidFill>
            <a:srgbClr val="00739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任意多边形 14"/>
          <p:cNvSpPr/>
          <p:nvPr>
            <p:custDataLst>
              <p:tags r:id="rId1"/>
            </p:custDataLst>
          </p:nvPr>
        </p:nvSpPr>
        <p:spPr>
          <a:xfrm>
            <a:off x="1362523" y="1964900"/>
            <a:ext cx="9886364" cy="2483811"/>
          </a:xfrm>
          <a:custGeom>
            <a:avLst/>
            <a:gdLst>
              <a:gd name="connsiteX0" fmla="*/ 0 w 4819896"/>
              <a:gd name="connsiteY0" fmla="*/ 2147074 h 2483811"/>
              <a:gd name="connsiteX1" fmla="*/ 44567 w 4819896"/>
              <a:gd name="connsiteY1" fmla="*/ 2147074 h 2483811"/>
              <a:gd name="connsiteX2" fmla="*/ 44567 w 4819896"/>
              <a:gd name="connsiteY2" fmla="*/ 2438492 h 2483811"/>
              <a:gd name="connsiteX3" fmla="*/ 4775329 w 4819896"/>
              <a:gd name="connsiteY3" fmla="*/ 2438492 h 2483811"/>
              <a:gd name="connsiteX4" fmla="*/ 4775329 w 4819896"/>
              <a:gd name="connsiteY4" fmla="*/ 2147074 h 2483811"/>
              <a:gd name="connsiteX5" fmla="*/ 4819896 w 4819896"/>
              <a:gd name="connsiteY5" fmla="*/ 2147074 h 2483811"/>
              <a:gd name="connsiteX6" fmla="*/ 4819896 w 4819896"/>
              <a:gd name="connsiteY6" fmla="*/ 2399627 h 2483811"/>
              <a:gd name="connsiteX7" fmla="*/ 4819896 w 4819896"/>
              <a:gd name="connsiteY7" fmla="*/ 2483811 h 2483811"/>
              <a:gd name="connsiteX8" fmla="*/ 4699399 w 4819896"/>
              <a:gd name="connsiteY8" fmla="*/ 2483811 h 2483811"/>
              <a:gd name="connsiteX9" fmla="*/ 120498 w 4819896"/>
              <a:gd name="connsiteY9" fmla="*/ 2483811 h 2483811"/>
              <a:gd name="connsiteX10" fmla="*/ 0 w 4819896"/>
              <a:gd name="connsiteY10" fmla="*/ 2483811 h 2483811"/>
              <a:gd name="connsiteX11" fmla="*/ 0 w 4819896"/>
              <a:gd name="connsiteY11" fmla="*/ 2399627 h 2483811"/>
              <a:gd name="connsiteX12" fmla="*/ 4016580 w 4819896"/>
              <a:gd name="connsiteY12" fmla="*/ 0 h 2483811"/>
              <a:gd name="connsiteX13" fmla="*/ 4699399 w 4819896"/>
              <a:gd name="connsiteY13" fmla="*/ 0 h 2483811"/>
              <a:gd name="connsiteX14" fmla="*/ 4819896 w 4819896"/>
              <a:gd name="connsiteY14" fmla="*/ 0 h 2483811"/>
              <a:gd name="connsiteX15" fmla="*/ 4819896 w 4819896"/>
              <a:gd name="connsiteY15" fmla="*/ 84184 h 2483811"/>
              <a:gd name="connsiteX16" fmla="*/ 4819896 w 4819896"/>
              <a:gd name="connsiteY16" fmla="*/ 336737 h 2483811"/>
              <a:gd name="connsiteX17" fmla="*/ 4775329 w 4819896"/>
              <a:gd name="connsiteY17" fmla="*/ 336737 h 2483811"/>
              <a:gd name="connsiteX18" fmla="*/ 4775329 w 4819896"/>
              <a:gd name="connsiteY18" fmla="*/ 45318 h 2483811"/>
              <a:gd name="connsiteX19" fmla="*/ 4016580 w 4819896"/>
              <a:gd name="connsiteY19" fmla="*/ 45318 h 2483811"/>
              <a:gd name="connsiteX20" fmla="*/ 0 w 4819896"/>
              <a:gd name="connsiteY20" fmla="*/ 0 h 2483811"/>
              <a:gd name="connsiteX21" fmla="*/ 120498 w 4819896"/>
              <a:gd name="connsiteY21" fmla="*/ 0 h 2483811"/>
              <a:gd name="connsiteX22" fmla="*/ 803316 w 4819896"/>
              <a:gd name="connsiteY22" fmla="*/ 0 h 2483811"/>
              <a:gd name="connsiteX23" fmla="*/ 803316 w 4819896"/>
              <a:gd name="connsiteY23" fmla="*/ 45318 h 2483811"/>
              <a:gd name="connsiteX24" fmla="*/ 44567 w 4819896"/>
              <a:gd name="connsiteY24" fmla="*/ 45318 h 2483811"/>
              <a:gd name="connsiteX25" fmla="*/ 44567 w 4819896"/>
              <a:gd name="connsiteY25" fmla="*/ 336737 h 2483811"/>
              <a:gd name="connsiteX26" fmla="*/ 0 w 4819896"/>
              <a:gd name="connsiteY26" fmla="*/ 336737 h 2483811"/>
              <a:gd name="connsiteX27" fmla="*/ 0 w 4819896"/>
              <a:gd name="connsiteY27" fmla="*/ 84184 h 24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819896" h="2483811">
                <a:moveTo>
                  <a:pt x="0" y="2147074"/>
                </a:moveTo>
                <a:lnTo>
                  <a:pt x="44567" y="2147074"/>
                </a:lnTo>
                <a:lnTo>
                  <a:pt x="44567" y="2438492"/>
                </a:lnTo>
                <a:lnTo>
                  <a:pt x="4775329" y="2438492"/>
                </a:lnTo>
                <a:lnTo>
                  <a:pt x="4775329" y="2147074"/>
                </a:lnTo>
                <a:lnTo>
                  <a:pt x="4819896" y="2147074"/>
                </a:lnTo>
                <a:lnTo>
                  <a:pt x="4819896" y="2399627"/>
                </a:lnTo>
                <a:lnTo>
                  <a:pt x="4819896" y="2483811"/>
                </a:lnTo>
                <a:lnTo>
                  <a:pt x="4699399" y="2483811"/>
                </a:lnTo>
                <a:lnTo>
                  <a:pt x="120498" y="2483811"/>
                </a:lnTo>
                <a:lnTo>
                  <a:pt x="0" y="2483811"/>
                </a:lnTo>
                <a:lnTo>
                  <a:pt x="0" y="2399627"/>
                </a:lnTo>
                <a:close/>
                <a:moveTo>
                  <a:pt x="4016580" y="0"/>
                </a:moveTo>
                <a:lnTo>
                  <a:pt x="4699399" y="0"/>
                </a:lnTo>
                <a:lnTo>
                  <a:pt x="4819896" y="0"/>
                </a:lnTo>
                <a:lnTo>
                  <a:pt x="4819896" y="84184"/>
                </a:lnTo>
                <a:lnTo>
                  <a:pt x="4819896" y="336737"/>
                </a:lnTo>
                <a:lnTo>
                  <a:pt x="4775329" y="336737"/>
                </a:lnTo>
                <a:lnTo>
                  <a:pt x="4775329" y="45318"/>
                </a:lnTo>
                <a:lnTo>
                  <a:pt x="4016580" y="45318"/>
                </a:lnTo>
                <a:close/>
                <a:moveTo>
                  <a:pt x="0" y="0"/>
                </a:moveTo>
                <a:lnTo>
                  <a:pt x="120498" y="0"/>
                </a:lnTo>
                <a:lnTo>
                  <a:pt x="803316" y="0"/>
                </a:lnTo>
                <a:lnTo>
                  <a:pt x="803316" y="45318"/>
                </a:lnTo>
                <a:lnTo>
                  <a:pt x="44567" y="45318"/>
                </a:lnTo>
                <a:lnTo>
                  <a:pt x="44567" y="336737"/>
                </a:lnTo>
                <a:lnTo>
                  <a:pt x="0" y="336737"/>
                </a:lnTo>
                <a:lnTo>
                  <a:pt x="0" y="841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b="1" dirty="0" err="1">
              <a:solidFill>
                <a:srgbClr val="F2EBE3"/>
              </a:solidFill>
              <a:latin typeface="思源黑体 CN ExtraLight" panose="020B0200000000000000" pitchFamily="34" charset="-122"/>
            </a:endParaRPr>
          </a:p>
        </p:txBody>
      </p:sp>
      <p:sp>
        <p:nvSpPr>
          <p:cNvPr id="17" name="文本框 17"/>
          <p:cNvSpPr txBox="1"/>
          <p:nvPr/>
        </p:nvSpPr>
        <p:spPr>
          <a:xfrm>
            <a:off x="2999656" y="1124744"/>
            <a:ext cx="63156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 smtClean="0">
                <a:solidFill>
                  <a:srgbClr val="FFFF00"/>
                </a:solidFill>
                <a:latin typeface="Impact" panose="020B0806030902050204" pitchFamily="34" charset="0"/>
                <a:ea typeface="微软雅黑" pitchFamily="34" charset="-122"/>
                <a:cs typeface="+mj-cs"/>
              </a:rPr>
              <a:t>感谢教育部图工委各位领导对战略规划组工作支持指导！</a:t>
            </a:r>
            <a:endParaRPr lang="zh-CN" altLang="en-US" sz="4000" b="1" dirty="0">
              <a:solidFill>
                <a:srgbClr val="FFFF00"/>
              </a:solidFill>
              <a:latin typeface="Impact" panose="020B0806030902050204" pitchFamily="34" charset="0"/>
              <a:ea typeface="微软雅黑" pitchFamily="34" charset="-122"/>
              <a:cs typeface="+mj-cs"/>
            </a:endParaRP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xmlns="" id="{D2E9CFDD-953D-4E71-A140-4282A607230A}"/>
              </a:ext>
            </a:extLst>
          </p:cNvPr>
          <p:cNvSpPr txBox="1">
            <a:spLocks/>
          </p:cNvSpPr>
          <p:nvPr/>
        </p:nvSpPr>
        <p:spPr>
          <a:xfrm>
            <a:off x="1406590" y="2276872"/>
            <a:ext cx="9790386" cy="1278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endParaRPr lang="en-US" altLang="zh-CN" sz="4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文本框 17"/>
          <p:cNvSpPr txBox="1"/>
          <p:nvPr/>
        </p:nvSpPr>
        <p:spPr>
          <a:xfrm>
            <a:off x="2783632" y="3140968"/>
            <a:ext cx="63156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 smtClean="0">
                <a:solidFill>
                  <a:srgbClr val="FFFF00"/>
                </a:solidFill>
                <a:latin typeface="Impact" panose="020B0806030902050204" pitchFamily="34" charset="0"/>
                <a:ea typeface="微软雅黑" pitchFamily="34" charset="-122"/>
                <a:cs typeface="+mj-cs"/>
              </a:rPr>
              <a:t>感谢</a:t>
            </a:r>
            <a:r>
              <a:rPr lang="zh-CN" altLang="en-US" sz="4000" b="1" dirty="0" smtClean="0">
                <a:solidFill>
                  <a:srgbClr val="FFFF00"/>
                </a:solidFill>
                <a:latin typeface="Impact" panose="020B0806030902050204" pitchFamily="34" charset="0"/>
                <a:ea typeface="微软雅黑" pitchFamily="34" charset="-122"/>
              </a:rPr>
              <a:t>战略规划组</a:t>
            </a:r>
            <a:r>
              <a:rPr lang="zh-CN" altLang="en-US" sz="4000" b="1" dirty="0" smtClean="0">
                <a:solidFill>
                  <a:srgbClr val="FFFF00"/>
                </a:solidFill>
                <a:latin typeface="Impact" panose="020B0806030902050204" pitchFamily="34" charset="0"/>
                <a:ea typeface="微软雅黑" pitchFamily="34" charset="-122"/>
                <a:cs typeface="+mj-cs"/>
              </a:rPr>
              <a:t>各位同仁为本组工作付出劳动与智慧！</a:t>
            </a:r>
            <a:endParaRPr lang="zh-CN" altLang="en-US" sz="4000" b="1" dirty="0">
              <a:solidFill>
                <a:srgbClr val="FFFF00"/>
              </a:solidFill>
              <a:latin typeface="Impact" panose="020B0806030902050204" pitchFamily="34" charset="0"/>
              <a:ea typeface="微软雅黑" pitchFamily="34" charset="-122"/>
              <a:cs typeface="+mj-cs"/>
            </a:endParaRPr>
          </a:p>
        </p:txBody>
      </p:sp>
      <p:sp>
        <p:nvSpPr>
          <p:cNvPr id="11" name="副标题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8068819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080" b="23616"/>
          <a:stretch>
            <a:fillRect/>
          </a:stretch>
        </p:blipFill>
        <p:spPr bwMode="auto">
          <a:xfrm>
            <a:off x="0" y="1628800"/>
            <a:ext cx="12517438" cy="7127603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文本框 17"/>
          <p:cNvSpPr txBox="1"/>
          <p:nvPr/>
        </p:nvSpPr>
        <p:spPr>
          <a:xfrm>
            <a:off x="0" y="1631576"/>
            <a:ext cx="12517438" cy="1066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800" b="1" kern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zh-CN" altLang="en-US" sz="4800" b="1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Verdana" pitchFamily="34" charset="0"/>
            </a:endParaRPr>
          </a:p>
        </p:txBody>
      </p:sp>
      <p:cxnSp>
        <p:nvCxnSpPr>
          <p:cNvPr id="9" name="直接连接符 8"/>
          <p:cNvCxnSpPr>
            <a:cxnSpLocks/>
          </p:cNvCxnSpPr>
          <p:nvPr/>
        </p:nvCxnSpPr>
        <p:spPr bwMode="auto">
          <a:xfrm>
            <a:off x="1775520" y="2132856"/>
            <a:ext cx="8139606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直接连接符 14"/>
          <p:cNvCxnSpPr>
            <a:cxnSpLocks/>
          </p:cNvCxnSpPr>
          <p:nvPr/>
        </p:nvCxnSpPr>
        <p:spPr bwMode="auto">
          <a:xfrm>
            <a:off x="1775520" y="6021288"/>
            <a:ext cx="8139606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矩形 6"/>
          <p:cNvSpPr/>
          <p:nvPr/>
        </p:nvSpPr>
        <p:spPr>
          <a:xfrm>
            <a:off x="1847528" y="2204864"/>
            <a:ext cx="8073104" cy="3666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kern="0" dirty="0" smtClean="0">
                <a:solidFill>
                  <a:srgbClr val="FFFFFF"/>
                </a:solidFill>
                <a:latin typeface="黑体" pitchFamily="49" charset="-122"/>
                <a:ea typeface="黑体" pitchFamily="49" charset="-122"/>
                <a:cs typeface="Verdana" pitchFamily="34" charset="0"/>
              </a:rPr>
              <a:t>一、五年来的主要活动</a:t>
            </a:r>
            <a:endParaRPr lang="en-US" altLang="zh-CN" sz="4000" b="1" kern="0" dirty="0" smtClean="0">
              <a:solidFill>
                <a:srgbClr val="FFFFFF"/>
              </a:solidFill>
              <a:latin typeface="黑体" pitchFamily="49" charset="-122"/>
              <a:ea typeface="黑体" pitchFamily="49" charset="-122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b="1" kern="0" dirty="0" smtClean="0">
                <a:solidFill>
                  <a:srgbClr val="FFFFFF"/>
                </a:solidFill>
                <a:latin typeface="黑体" pitchFamily="49" charset="-122"/>
                <a:ea typeface="黑体" pitchFamily="49" charset="-122"/>
                <a:cs typeface="Verdana" pitchFamily="34" charset="0"/>
              </a:rPr>
              <a:t>二、主要收获</a:t>
            </a:r>
            <a:endParaRPr lang="en-US" altLang="zh-CN" sz="4000" b="1" kern="0" dirty="0" smtClean="0">
              <a:solidFill>
                <a:srgbClr val="FFFFFF"/>
              </a:solidFill>
              <a:latin typeface="黑体" pitchFamily="49" charset="-122"/>
              <a:ea typeface="黑体" pitchFamily="49" charset="-122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b="1" kern="0" dirty="0" smtClean="0">
                <a:solidFill>
                  <a:srgbClr val="FFFFFF"/>
                </a:solidFill>
                <a:latin typeface="黑体" pitchFamily="49" charset="-122"/>
                <a:ea typeface="黑体" pitchFamily="49" charset="-122"/>
                <a:cs typeface="Verdana" pitchFamily="34" charset="0"/>
              </a:rPr>
              <a:t>三、问题与不足</a:t>
            </a:r>
            <a:endParaRPr lang="en-US" altLang="zh-CN" sz="4000" b="1" kern="0" dirty="0" smtClean="0">
              <a:solidFill>
                <a:srgbClr val="FFFFFF"/>
              </a:solidFill>
              <a:latin typeface="黑体" pitchFamily="49" charset="-122"/>
              <a:ea typeface="黑体" pitchFamily="49" charset="-122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b="1" kern="0" dirty="0" smtClean="0">
                <a:solidFill>
                  <a:srgbClr val="FFFFFF"/>
                </a:solidFill>
                <a:latin typeface="黑体" pitchFamily="49" charset="-122"/>
                <a:ea typeface="黑体" pitchFamily="49" charset="-122"/>
                <a:cs typeface="Verdana" pitchFamily="34" charset="0"/>
              </a:rPr>
              <a:t>四、对未来的期待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729374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矩形: 圆角 68">
            <a:extLst>
              <a:ext uri="{FF2B5EF4-FFF2-40B4-BE49-F238E27FC236}">
                <a16:creationId xmlns:a16="http://schemas.microsoft.com/office/drawing/2014/main" xmlns="" id="{B598DDCB-2A32-4436-BE64-3AB83089011B}"/>
              </a:ext>
            </a:extLst>
          </p:cNvPr>
          <p:cNvSpPr/>
          <p:nvPr/>
        </p:nvSpPr>
        <p:spPr bwMode="auto">
          <a:xfrm>
            <a:off x="767408" y="2132856"/>
            <a:ext cx="2952000" cy="3312368"/>
          </a:xfrm>
          <a:prstGeom prst="roundRect">
            <a:avLst>
              <a:gd name="adj" fmla="val 8798"/>
            </a:avLst>
          </a:prstGeom>
          <a:solidFill>
            <a:srgbClr val="CC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2014.04 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江苏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镇江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altLang="zh-CN" sz="2000" dirty="0" smtClean="0"/>
              <a:t>2014.10  </a:t>
            </a:r>
            <a:r>
              <a:rPr lang="zh-CN" altLang="en-US" sz="2000" dirty="0" smtClean="0"/>
              <a:t>海南</a:t>
            </a:r>
            <a:r>
              <a:rPr lang="en-US" altLang="zh-CN" sz="2000" dirty="0" smtClean="0"/>
              <a:t>.</a:t>
            </a:r>
            <a:r>
              <a:rPr lang="zh-CN" altLang="en-US" sz="2000" dirty="0" smtClean="0"/>
              <a:t>海口</a:t>
            </a:r>
            <a:endParaRPr lang="en-US" altLang="zh-CN" sz="200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altLang="zh-CN" sz="2000" dirty="0" smtClean="0"/>
              <a:t>2015.07  </a:t>
            </a:r>
            <a:r>
              <a:rPr lang="zh-CN" altLang="en-US" sz="2000" dirty="0" smtClean="0"/>
              <a:t>辽宁</a:t>
            </a:r>
            <a:r>
              <a:rPr lang="en-US" altLang="zh-CN" sz="2000" dirty="0" smtClean="0"/>
              <a:t>.</a:t>
            </a:r>
            <a:r>
              <a:rPr lang="zh-CN" altLang="en-US" sz="2000" dirty="0" smtClean="0"/>
              <a:t>沈阳</a:t>
            </a:r>
            <a:endParaRPr lang="en-US" altLang="zh-CN" sz="200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altLang="zh-CN" sz="2000" dirty="0" smtClean="0"/>
              <a:t>2016.08  </a:t>
            </a:r>
            <a:r>
              <a:rPr lang="zh-CN" altLang="en-US" sz="2000" dirty="0" smtClean="0"/>
              <a:t>四川</a:t>
            </a:r>
            <a:r>
              <a:rPr lang="en-US" altLang="zh-CN" sz="2000" dirty="0" smtClean="0"/>
              <a:t>.</a:t>
            </a:r>
            <a:r>
              <a:rPr lang="zh-CN" altLang="en-US" sz="2000" dirty="0" smtClean="0"/>
              <a:t>成都</a:t>
            </a:r>
            <a:endParaRPr lang="en-US" altLang="zh-CN" sz="200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altLang="zh-CN" sz="2000" dirty="0" smtClean="0"/>
              <a:t>2017.07  </a:t>
            </a:r>
            <a:r>
              <a:rPr lang="zh-CN" altLang="en-US" sz="2000" dirty="0" smtClean="0"/>
              <a:t>安徽</a:t>
            </a:r>
            <a:r>
              <a:rPr lang="en-US" altLang="zh-CN" sz="2000" dirty="0" smtClean="0"/>
              <a:t>.</a:t>
            </a:r>
            <a:r>
              <a:rPr lang="zh-CN" altLang="en-US" sz="2000" dirty="0" smtClean="0"/>
              <a:t>合肥</a:t>
            </a:r>
            <a:r>
              <a:rPr lang="en-US" altLang="zh-CN" sz="2000" dirty="0" smtClean="0"/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en-US" altLang="zh-CN" sz="240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en-US" altLang="zh-CN" sz="240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en-US" altLang="zh-CN" sz="240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xmlns="" id="{28E7D6FF-0FCB-4420-B5DA-E99C1099822C}"/>
              </a:ext>
            </a:extLst>
          </p:cNvPr>
          <p:cNvSpPr/>
          <p:nvPr/>
        </p:nvSpPr>
        <p:spPr>
          <a:xfrm>
            <a:off x="1055440" y="4581128"/>
            <a:ext cx="2358309" cy="2174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江苏大图书馆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83" name="矩形: 圆角 82">
            <a:extLst>
              <a:ext uri="{FF2B5EF4-FFF2-40B4-BE49-F238E27FC236}">
                <a16:creationId xmlns:a16="http://schemas.microsoft.com/office/drawing/2014/main" xmlns="" id="{0F3BF27D-F464-46B7-819B-615AFF508614}"/>
              </a:ext>
            </a:extLst>
          </p:cNvPr>
          <p:cNvSpPr/>
          <p:nvPr/>
        </p:nvSpPr>
        <p:spPr bwMode="auto">
          <a:xfrm>
            <a:off x="4007768" y="2132856"/>
            <a:ext cx="3600400" cy="2433870"/>
          </a:xfrm>
          <a:prstGeom prst="roundRect">
            <a:avLst>
              <a:gd name="adj" fmla="val 8798"/>
            </a:avLst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2014.10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十三五规划研讨会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altLang="zh-CN" sz="2000" dirty="0" smtClean="0"/>
              <a:t>2015.10  </a:t>
            </a:r>
            <a:r>
              <a:rPr lang="zh-CN" altLang="en-US" sz="2000" dirty="0" smtClean="0"/>
              <a:t>规划高级研修班</a:t>
            </a:r>
            <a:endParaRPr lang="en-US" altLang="zh-CN" sz="2000" dirty="0" smtClean="0"/>
          </a:p>
          <a:p>
            <a:pPr marL="0" marR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altLang="zh-CN" sz="2000" dirty="0" smtClean="0"/>
              <a:t>2015.11  </a:t>
            </a:r>
            <a:r>
              <a:rPr lang="zh-CN" altLang="en-US" sz="2000" dirty="0" smtClean="0"/>
              <a:t>规划方法研讨会</a:t>
            </a:r>
            <a:endParaRPr lang="en-US" altLang="zh-CN" sz="2000" dirty="0" smtClean="0"/>
          </a:p>
          <a:p>
            <a:pPr marL="0" marR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altLang="zh-CN" sz="2000" dirty="0" smtClean="0"/>
              <a:t>2015.12  </a:t>
            </a:r>
            <a:r>
              <a:rPr lang="zh-CN" altLang="en-US" sz="2000" dirty="0" smtClean="0"/>
              <a:t>规划经验交流会</a:t>
            </a:r>
            <a:endParaRPr lang="en-US" altLang="zh-CN" sz="2000" dirty="0" smtClean="0"/>
          </a:p>
          <a:p>
            <a:pPr marL="0" marR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altLang="zh-CN" sz="2000" dirty="0" smtClean="0"/>
              <a:t>2017.07  </a:t>
            </a:r>
            <a:r>
              <a:rPr lang="zh-CN" altLang="en-US" sz="2000" dirty="0" smtClean="0"/>
              <a:t>统计评估研讨会</a:t>
            </a:r>
            <a:endParaRPr lang="en-US" altLang="zh-CN" sz="200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en-US" altLang="zh-CN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" name="矩形: 圆角 86">
            <a:extLst>
              <a:ext uri="{FF2B5EF4-FFF2-40B4-BE49-F238E27FC236}">
                <a16:creationId xmlns:a16="http://schemas.microsoft.com/office/drawing/2014/main" xmlns="" id="{5E749BF9-0D48-419F-8254-26CB27C5CB80}"/>
              </a:ext>
            </a:extLst>
          </p:cNvPr>
          <p:cNvSpPr/>
          <p:nvPr/>
        </p:nvSpPr>
        <p:spPr bwMode="auto">
          <a:xfrm>
            <a:off x="7752184" y="2204864"/>
            <a:ext cx="2772000" cy="1908000"/>
          </a:xfrm>
          <a:prstGeom prst="roundRect">
            <a:avLst>
              <a:gd name="adj" fmla="val 8798"/>
            </a:avLst>
          </a:prstGeom>
          <a:solidFill>
            <a:srgbClr val="023D8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2015.3  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广东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rgbClr val="CC0066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altLang="zh-CN" sz="2000" dirty="0" smtClean="0">
                <a:solidFill>
                  <a:srgbClr val="CC0066"/>
                </a:solidFill>
              </a:rPr>
              <a:t>2015.5  </a:t>
            </a:r>
            <a:r>
              <a:rPr lang="zh-CN" altLang="en-US" sz="2000" dirty="0" smtClean="0">
                <a:solidFill>
                  <a:srgbClr val="CC0066"/>
                </a:solidFill>
              </a:rPr>
              <a:t>福建</a:t>
            </a:r>
            <a:endParaRPr kumimoji="0" lang="en-US" altLang="zh-CN" sz="2000" b="0" i="0" u="none" strike="noStrike" cap="none" normalizeH="0" dirty="0" smtClean="0">
              <a:ln>
                <a:noFill/>
              </a:ln>
              <a:solidFill>
                <a:srgbClr val="CC0066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US" altLang="zh-CN" sz="2000" b="0" i="0" u="none" strike="noStrike" cap="none" normalizeH="0" dirty="0" smtClean="0">
                <a:ln>
                  <a:noFill/>
                </a:ln>
                <a:solidFill>
                  <a:srgbClr val="CC0066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2016.4  </a:t>
            </a:r>
            <a:r>
              <a:rPr kumimoji="0" lang="zh-CN" altLang="en-US" sz="2000" b="0" i="0" u="none" strike="noStrike" cap="none" normalizeH="0" dirty="0" smtClean="0">
                <a:ln>
                  <a:noFill/>
                </a:ln>
                <a:solidFill>
                  <a:srgbClr val="CC0066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深圳 </a:t>
            </a:r>
            <a:endParaRPr lang="en-US" altLang="zh-CN" sz="2000" dirty="0" smtClean="0">
              <a:solidFill>
                <a:srgbClr val="CC0066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US" altLang="zh-CN" sz="2000" b="0" i="0" u="none" strike="noStrike" cap="none" normalizeH="0" dirty="0" smtClean="0">
                <a:ln>
                  <a:noFill/>
                </a:ln>
                <a:solidFill>
                  <a:srgbClr val="CC0066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2016.8  </a:t>
            </a:r>
            <a:r>
              <a:rPr kumimoji="0" lang="zh-CN" altLang="en-US" sz="2000" b="0" i="0" u="none" strike="noStrike" cap="none" normalizeH="0" dirty="0" smtClean="0">
                <a:ln>
                  <a:noFill/>
                </a:ln>
                <a:solidFill>
                  <a:srgbClr val="CC0066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深圳</a:t>
            </a:r>
            <a:endParaRPr kumimoji="0" lang="en-US" altLang="zh-CN" sz="2000" b="0" i="0" u="none" strike="noStrike" cap="none" normalizeH="0" dirty="0" smtClean="0">
              <a:ln>
                <a:noFill/>
              </a:ln>
              <a:solidFill>
                <a:srgbClr val="CC0066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altLang="zh-CN" sz="2000" b="0" i="0" u="none" strike="noStrike" cap="none" normalizeH="0" dirty="0" smtClean="0">
              <a:ln>
                <a:noFill/>
              </a:ln>
              <a:solidFill>
                <a:srgbClr val="CC0066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altLang="zh-CN" sz="2000" b="0" i="0" u="none" strike="noStrike" cap="none" normalizeH="0" dirty="0" smtClean="0">
              <a:ln>
                <a:noFill/>
              </a:ln>
              <a:solidFill>
                <a:srgbClr val="CC0066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8C3BB22D-A500-4240-BC4C-2F04A7A7A118}"/>
              </a:ext>
            </a:extLst>
          </p:cNvPr>
          <p:cNvSpPr/>
          <p:nvPr/>
        </p:nvSpPr>
        <p:spPr>
          <a:xfrm>
            <a:off x="10188235" y="339090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zh-CN" alt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5" name="文本框 17">
            <a:extLst>
              <a:ext uri="{FF2B5EF4-FFF2-40B4-BE49-F238E27FC236}">
                <a16:creationId xmlns:a16="http://schemas.microsoft.com/office/drawing/2014/main" xmlns="" id="{1E104C4D-1AE5-4F25-973A-310BCB4C745F}"/>
              </a:ext>
            </a:extLst>
          </p:cNvPr>
          <p:cNvSpPr txBox="1"/>
          <p:nvPr/>
        </p:nvSpPr>
        <p:spPr>
          <a:xfrm>
            <a:off x="911424" y="1412776"/>
            <a:ext cx="921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kern="0" dirty="0" smtClean="0">
                <a:solidFill>
                  <a:srgbClr val="023D8F"/>
                </a:solidFill>
                <a:latin typeface="+mn-lt"/>
                <a:ea typeface="微软雅黑" pitchFamily="34" charset="-122"/>
                <a:cs typeface="Verdana" pitchFamily="34" charset="0"/>
              </a:rPr>
              <a:t>五次工作会议                 五次专题研讨会           四次专题调研</a:t>
            </a:r>
            <a:endParaRPr lang="en-US" altLang="zh-CN" sz="2800" b="1" kern="0" dirty="0">
              <a:solidFill>
                <a:srgbClr val="023D8F"/>
              </a:solidFill>
              <a:latin typeface="+mn-lt"/>
              <a:ea typeface="微软雅黑" pitchFamily="34" charset="-122"/>
              <a:cs typeface="Verdana" pitchFamily="34" charset="0"/>
            </a:endParaRPr>
          </a:p>
        </p:txBody>
      </p:sp>
      <p:pic>
        <p:nvPicPr>
          <p:cNvPr id="10" name="图片 9" descr="教育部图工委“战略规划研究组”第一次会议在江苏大学图书馆召开">
            <a:hlinkClick r:id="rId3" tgtFrame="_blank"/>
          </p:cNvPr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408" y="4005064"/>
            <a:ext cx="3024000" cy="24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 descr="E:\合肥研讨会会场照片\IMG_589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7768" y="4005064"/>
            <a:ext cx="3636000" cy="2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http://i03.pic.sogou.com/ea7f98e07792b33b">
            <a:hlinkClick r:id="rId6"/>
          </p:cNvPr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52184" y="4077072"/>
            <a:ext cx="2772000" cy="2304000"/>
          </a:xfrm>
          <a:prstGeom prst="rect">
            <a:avLst/>
          </a:prstGeom>
          <a:noFill/>
        </p:spPr>
      </p:pic>
      <p:sp>
        <p:nvSpPr>
          <p:cNvPr id="12" name="矩形 11"/>
          <p:cNvSpPr/>
          <p:nvPr/>
        </p:nvSpPr>
        <p:spPr>
          <a:xfrm>
            <a:off x="767408" y="188641"/>
            <a:ext cx="658310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Verdana" pitchFamily="34" charset="0"/>
              </a:rPr>
              <a:t>一、五年来的主要活动</a:t>
            </a:r>
            <a:endParaRPr lang="en-US" altLang="zh-CN" sz="4400" b="1" kern="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4720946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080" b="23616"/>
          <a:stretch>
            <a:fillRect/>
          </a:stretch>
        </p:blipFill>
        <p:spPr bwMode="auto">
          <a:xfrm>
            <a:off x="-3606983" y="-425066"/>
            <a:ext cx="19731404" cy="11235336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文本框 17"/>
          <p:cNvSpPr txBox="1"/>
          <p:nvPr/>
        </p:nvSpPr>
        <p:spPr>
          <a:xfrm>
            <a:off x="0" y="1631576"/>
            <a:ext cx="12517438" cy="1066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800" b="1" kern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zh-CN" altLang="en-US" sz="4800" b="1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Verdana" pitchFamily="34" charset="0"/>
            </a:endParaRPr>
          </a:p>
        </p:txBody>
      </p:sp>
      <p:cxnSp>
        <p:nvCxnSpPr>
          <p:cNvPr id="9" name="直接连接符 8"/>
          <p:cNvCxnSpPr>
            <a:cxnSpLocks/>
          </p:cNvCxnSpPr>
          <p:nvPr/>
        </p:nvCxnSpPr>
        <p:spPr bwMode="auto">
          <a:xfrm>
            <a:off x="1775520" y="2132856"/>
            <a:ext cx="8139606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直接连接符 14"/>
          <p:cNvCxnSpPr>
            <a:cxnSpLocks/>
          </p:cNvCxnSpPr>
          <p:nvPr/>
        </p:nvCxnSpPr>
        <p:spPr bwMode="auto">
          <a:xfrm>
            <a:off x="1775520" y="6021288"/>
            <a:ext cx="8139606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矩形 6"/>
          <p:cNvSpPr/>
          <p:nvPr/>
        </p:nvSpPr>
        <p:spPr>
          <a:xfrm>
            <a:off x="1847528" y="2204864"/>
            <a:ext cx="80731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kern="0" dirty="0" smtClean="0">
                <a:solidFill>
                  <a:srgbClr val="FFFFFF"/>
                </a:solidFill>
                <a:latin typeface="黑体" pitchFamily="49" charset="-122"/>
                <a:ea typeface="黑体" pitchFamily="49" charset="-122"/>
                <a:cs typeface="Verdana" pitchFamily="34" charset="0"/>
              </a:rPr>
              <a:t>一、推进规划的制订</a:t>
            </a:r>
            <a:endParaRPr lang="en-US" altLang="zh-CN" sz="4000" b="1" kern="0" dirty="0" smtClean="0">
              <a:solidFill>
                <a:srgbClr val="FFFFFF"/>
              </a:solidFill>
              <a:latin typeface="黑体" pitchFamily="49" charset="-122"/>
              <a:ea typeface="黑体" pitchFamily="49" charset="-122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b="1" kern="0" dirty="0" smtClean="0">
                <a:solidFill>
                  <a:srgbClr val="FFFFFF"/>
                </a:solidFill>
                <a:latin typeface="黑体" pitchFamily="49" charset="-122"/>
                <a:ea typeface="黑体" pitchFamily="49" charset="-122"/>
                <a:cs typeface="Verdana" pitchFamily="34" charset="0"/>
              </a:rPr>
              <a:t>二、推进蓝皮书的编纂</a:t>
            </a:r>
            <a:endParaRPr lang="en-US" altLang="zh-CN" sz="4000" b="1" kern="0" dirty="0" smtClean="0">
              <a:solidFill>
                <a:srgbClr val="FFFFFF"/>
              </a:solidFill>
              <a:latin typeface="黑体" pitchFamily="49" charset="-122"/>
              <a:ea typeface="黑体" pitchFamily="49" charset="-122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b="1" kern="0" dirty="0" smtClean="0">
                <a:solidFill>
                  <a:srgbClr val="FFFFFF"/>
                </a:solidFill>
                <a:latin typeface="黑体" pitchFamily="49" charset="-122"/>
                <a:ea typeface="黑体" pitchFamily="49" charset="-122"/>
                <a:cs typeface="Verdana" pitchFamily="34" charset="0"/>
              </a:rPr>
              <a:t>三、推进统计指标体系的完善</a:t>
            </a:r>
            <a:endParaRPr lang="en-US" altLang="zh-CN" sz="4000" b="1" kern="0" dirty="0" smtClean="0">
              <a:solidFill>
                <a:srgbClr val="FFFFFF"/>
              </a:solidFill>
              <a:latin typeface="黑体" pitchFamily="49" charset="-122"/>
              <a:ea typeface="黑体" pitchFamily="49" charset="-122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b="1" kern="0" dirty="0" smtClean="0">
                <a:solidFill>
                  <a:srgbClr val="FFFFFF"/>
                </a:solidFill>
                <a:latin typeface="黑体" pitchFamily="49" charset="-122"/>
                <a:ea typeface="黑体" pitchFamily="49" charset="-122"/>
                <a:cs typeface="Verdana" pitchFamily="34" charset="0"/>
              </a:rPr>
              <a:t>四、推进评估工作的专业化</a:t>
            </a:r>
            <a:endParaRPr lang="zh-CN" altLang="en-US" sz="4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1631504" y="-531440"/>
            <a:ext cx="68407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4400" b="1" kern="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Verdana" pitchFamily="34" charset="0"/>
              </a:rPr>
              <a:t>二、主要收获</a:t>
            </a:r>
            <a:endParaRPr lang="en-US" altLang="zh-CN" sz="4400" b="1" kern="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729374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080" b="23616"/>
          <a:stretch>
            <a:fillRect/>
          </a:stretch>
        </p:blipFill>
        <p:spPr bwMode="auto">
          <a:xfrm>
            <a:off x="0" y="-269603"/>
            <a:ext cx="12517438" cy="7127603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标题 1"/>
          <p:cNvSpPr txBox="1">
            <a:spLocks/>
          </p:cNvSpPr>
          <p:nvPr/>
        </p:nvSpPr>
        <p:spPr>
          <a:xfrm>
            <a:off x="1362522" y="2350559"/>
            <a:ext cx="9790386" cy="1278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endParaRPr lang="en-US" altLang="zh-CN" sz="4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238596" y="1556792"/>
            <a:ext cx="6082580" cy="747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endParaRPr lang="en-US" sz="2400" dirty="0">
              <a:solidFill>
                <a:schemeClr val="bg1"/>
              </a:solidFill>
              <a:latin typeface="Impact" pitchFamily="34" charset="0"/>
              <a:ea typeface="A-OTF Gothic MB101 Pro H" pitchFamily="34" charset="-128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5880" y="1412776"/>
            <a:ext cx="6768000" cy="50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i04.pic.sogou.com/29295ed34dcf8f9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3381" y="260648"/>
            <a:ext cx="4153830" cy="43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7111218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080" b="23616"/>
          <a:stretch>
            <a:fillRect/>
          </a:stretch>
        </p:blipFill>
        <p:spPr bwMode="auto">
          <a:xfrm>
            <a:off x="0" y="1628800"/>
            <a:ext cx="12517438" cy="7127603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文本框 17"/>
          <p:cNvSpPr txBox="1"/>
          <p:nvPr/>
        </p:nvSpPr>
        <p:spPr>
          <a:xfrm>
            <a:off x="191344" y="476672"/>
            <a:ext cx="12517438" cy="9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Verdana" pitchFamily="34" charset="0"/>
              </a:rPr>
              <a:t>      一点体会</a:t>
            </a:r>
            <a:endParaRPr lang="en-US" altLang="zh-CN" sz="4800" b="1" kern="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  <a:cs typeface="Verdana" pitchFamily="34" charset="0"/>
            </a:endParaRPr>
          </a:p>
        </p:txBody>
      </p:sp>
      <p:cxnSp>
        <p:nvCxnSpPr>
          <p:cNvPr id="9" name="直接连接符 8"/>
          <p:cNvCxnSpPr>
            <a:cxnSpLocks/>
          </p:cNvCxnSpPr>
          <p:nvPr/>
        </p:nvCxnSpPr>
        <p:spPr bwMode="auto">
          <a:xfrm>
            <a:off x="1775520" y="2132856"/>
            <a:ext cx="8139606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直接连接符 14"/>
          <p:cNvCxnSpPr>
            <a:cxnSpLocks/>
          </p:cNvCxnSpPr>
          <p:nvPr/>
        </p:nvCxnSpPr>
        <p:spPr bwMode="auto">
          <a:xfrm>
            <a:off x="1847528" y="5877272"/>
            <a:ext cx="8139606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矩形 6"/>
          <p:cNvSpPr/>
          <p:nvPr/>
        </p:nvSpPr>
        <p:spPr>
          <a:xfrm>
            <a:off x="1847528" y="2204864"/>
            <a:ext cx="80731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b="1" kern="0" dirty="0" smtClean="0">
                <a:solidFill>
                  <a:srgbClr val="FFFFFF"/>
                </a:solidFill>
                <a:latin typeface="黑体" pitchFamily="49" charset="-122"/>
                <a:ea typeface="黑体" pitchFamily="49" charset="-122"/>
                <a:cs typeface="Verdana" pitchFamily="34" charset="0"/>
              </a:rPr>
              <a:t>规划是引领（目标、路径、措施）</a:t>
            </a:r>
            <a:endParaRPr lang="en-US" altLang="zh-CN" sz="4400" b="1" kern="0" dirty="0" smtClean="0">
              <a:solidFill>
                <a:srgbClr val="FFFFFF"/>
              </a:solidFill>
              <a:latin typeface="黑体" pitchFamily="49" charset="-122"/>
              <a:ea typeface="黑体" pitchFamily="49" charset="-122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400" b="1" kern="0" dirty="0" smtClean="0">
                <a:solidFill>
                  <a:srgbClr val="FFFFFF"/>
                </a:solidFill>
                <a:latin typeface="黑体" pitchFamily="49" charset="-122"/>
                <a:ea typeface="黑体" pitchFamily="49" charset="-122"/>
                <a:cs typeface="Verdana" pitchFamily="34" charset="0"/>
              </a:rPr>
              <a:t>统计是基础（真实、准确、科学）</a:t>
            </a:r>
            <a:endParaRPr lang="en-US" altLang="zh-CN" sz="4400" b="1" kern="0" dirty="0" smtClean="0">
              <a:solidFill>
                <a:srgbClr val="FFFFFF"/>
              </a:solidFill>
              <a:latin typeface="黑体" pitchFamily="49" charset="-122"/>
              <a:ea typeface="黑体" pitchFamily="49" charset="-122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400" b="1" kern="0" dirty="0" smtClean="0">
                <a:solidFill>
                  <a:srgbClr val="FFFFFF"/>
                </a:solidFill>
                <a:latin typeface="黑体" pitchFamily="49" charset="-122"/>
                <a:ea typeface="黑体" pitchFamily="49" charset="-122"/>
                <a:cs typeface="Verdana" pitchFamily="34" charset="0"/>
              </a:rPr>
              <a:t>评估是动力（排序、问题、特色）</a:t>
            </a:r>
            <a:endParaRPr lang="en-US" altLang="zh-CN" sz="4400" b="1" kern="0" dirty="0" smtClean="0">
              <a:solidFill>
                <a:srgbClr val="FFFFFF"/>
              </a:solidFill>
              <a:latin typeface="黑体" pitchFamily="49" charset="-122"/>
              <a:ea typeface="黑体" pitchFamily="49" charset="-122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729374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080" b="23616"/>
          <a:stretch>
            <a:fillRect/>
          </a:stretch>
        </p:blipFill>
        <p:spPr bwMode="auto">
          <a:xfrm>
            <a:off x="0" y="1628800"/>
            <a:ext cx="12517438" cy="7127603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文本框 17"/>
          <p:cNvSpPr txBox="1"/>
          <p:nvPr/>
        </p:nvSpPr>
        <p:spPr>
          <a:xfrm>
            <a:off x="191344" y="476672"/>
            <a:ext cx="12517438" cy="102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Verdana" pitchFamily="34" charset="0"/>
              </a:rPr>
              <a:t>      三、</a:t>
            </a:r>
            <a:r>
              <a:rPr lang="zh-CN" altLang="en-US" sz="4800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Verdana" pitchFamily="34" charset="0"/>
              </a:rPr>
              <a:t>问题与不足</a:t>
            </a:r>
            <a:endParaRPr lang="en-US" altLang="zh-CN" sz="4800" b="1" kern="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  <a:cs typeface="Verdana" pitchFamily="34" charset="0"/>
            </a:endParaRPr>
          </a:p>
        </p:txBody>
      </p:sp>
      <p:cxnSp>
        <p:nvCxnSpPr>
          <p:cNvPr id="9" name="直接连接符 8"/>
          <p:cNvCxnSpPr>
            <a:cxnSpLocks/>
          </p:cNvCxnSpPr>
          <p:nvPr/>
        </p:nvCxnSpPr>
        <p:spPr bwMode="auto">
          <a:xfrm>
            <a:off x="1775520" y="2132856"/>
            <a:ext cx="8139606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直接连接符 14"/>
          <p:cNvCxnSpPr>
            <a:cxnSpLocks/>
          </p:cNvCxnSpPr>
          <p:nvPr/>
        </p:nvCxnSpPr>
        <p:spPr bwMode="auto">
          <a:xfrm>
            <a:off x="1775520" y="6858000"/>
            <a:ext cx="8139606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矩形 6"/>
          <p:cNvSpPr/>
          <p:nvPr/>
        </p:nvSpPr>
        <p:spPr>
          <a:xfrm>
            <a:off x="1847528" y="2204864"/>
            <a:ext cx="80731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4000" b="1" kern="0" dirty="0" smtClean="0">
              <a:solidFill>
                <a:srgbClr val="FFFFFF"/>
              </a:solidFill>
              <a:latin typeface="黑体" pitchFamily="49" charset="-122"/>
              <a:ea typeface="黑体" pitchFamily="49" charset="-122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b="1" kern="0" dirty="0" smtClean="0">
                <a:solidFill>
                  <a:srgbClr val="FFFFFF"/>
                </a:solidFill>
                <a:latin typeface="黑体" pitchFamily="49" charset="-122"/>
                <a:ea typeface="黑体" pitchFamily="49" charset="-122"/>
                <a:cs typeface="Verdana" pitchFamily="34" charset="0"/>
              </a:rPr>
              <a:t>一、工作力度不够  </a:t>
            </a:r>
            <a:endParaRPr lang="en-US" altLang="zh-CN" sz="4000" b="1" kern="0" dirty="0" smtClean="0">
              <a:solidFill>
                <a:srgbClr val="FFFFFF"/>
              </a:solidFill>
              <a:latin typeface="黑体" pitchFamily="49" charset="-122"/>
              <a:ea typeface="黑体" pitchFamily="49" charset="-122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b="1" kern="0" dirty="0" smtClean="0">
                <a:solidFill>
                  <a:srgbClr val="FFFFFF"/>
                </a:solidFill>
                <a:latin typeface="黑体" pitchFamily="49" charset="-122"/>
                <a:ea typeface="黑体" pitchFamily="49" charset="-122"/>
                <a:cs typeface="Verdana" pitchFamily="34" charset="0"/>
              </a:rPr>
              <a:t>二、工作做得不够细</a:t>
            </a:r>
            <a:endParaRPr lang="en-US" altLang="zh-CN" sz="4000" b="1" kern="0" dirty="0" smtClean="0">
              <a:solidFill>
                <a:srgbClr val="FFFFFF"/>
              </a:solidFill>
              <a:latin typeface="黑体" pitchFamily="49" charset="-122"/>
              <a:ea typeface="黑体" pitchFamily="49" charset="-122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b="1" kern="0" dirty="0" smtClean="0">
                <a:solidFill>
                  <a:srgbClr val="FFFFFF"/>
                </a:solidFill>
                <a:latin typeface="黑体" pitchFamily="49" charset="-122"/>
                <a:ea typeface="黑体" pitchFamily="49" charset="-122"/>
                <a:cs typeface="Verdana" pitchFamily="34" charset="0"/>
              </a:rPr>
              <a:t>三、方式方法单一</a:t>
            </a:r>
            <a:endParaRPr lang="en-US" altLang="zh-CN" sz="4000" b="1" kern="0" dirty="0" smtClean="0">
              <a:solidFill>
                <a:srgbClr val="FFFFFF"/>
              </a:solidFill>
              <a:latin typeface="黑体" pitchFamily="49" charset="-122"/>
              <a:ea typeface="黑体" pitchFamily="49" charset="-122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4000" b="1" kern="0" dirty="0" smtClean="0">
              <a:solidFill>
                <a:srgbClr val="FFFFFF"/>
              </a:solidFill>
              <a:latin typeface="黑体" pitchFamily="49" charset="-122"/>
              <a:ea typeface="黑体" pitchFamily="49" charset="-122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729374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080" b="23616"/>
          <a:stretch>
            <a:fillRect/>
          </a:stretch>
        </p:blipFill>
        <p:spPr bwMode="auto">
          <a:xfrm>
            <a:off x="0" y="1628800"/>
            <a:ext cx="12517438" cy="7127603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文本框 17"/>
          <p:cNvSpPr txBox="1"/>
          <p:nvPr/>
        </p:nvSpPr>
        <p:spPr>
          <a:xfrm>
            <a:off x="191344" y="476672"/>
            <a:ext cx="12517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Verdana" pitchFamily="34" charset="0"/>
              </a:rPr>
              <a:t>      四、</a:t>
            </a:r>
            <a:r>
              <a:rPr lang="zh-CN" altLang="en-US" sz="4800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Verdana" pitchFamily="34" charset="0"/>
              </a:rPr>
              <a:t>对未来的期待</a:t>
            </a:r>
            <a:endParaRPr lang="en-US" altLang="zh-CN" sz="4800" b="1" kern="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  <a:cs typeface="Verdana" pitchFamily="34" charset="0"/>
            </a:endParaRPr>
          </a:p>
        </p:txBody>
      </p:sp>
      <p:cxnSp>
        <p:nvCxnSpPr>
          <p:cNvPr id="9" name="直接连接符 8"/>
          <p:cNvCxnSpPr>
            <a:cxnSpLocks/>
          </p:cNvCxnSpPr>
          <p:nvPr/>
        </p:nvCxnSpPr>
        <p:spPr bwMode="auto">
          <a:xfrm>
            <a:off x="1775520" y="2132856"/>
            <a:ext cx="8139606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直接连接符 14"/>
          <p:cNvCxnSpPr>
            <a:cxnSpLocks/>
          </p:cNvCxnSpPr>
          <p:nvPr/>
        </p:nvCxnSpPr>
        <p:spPr bwMode="auto">
          <a:xfrm>
            <a:off x="1775520" y="6858000"/>
            <a:ext cx="8139606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矩形 6"/>
          <p:cNvSpPr/>
          <p:nvPr/>
        </p:nvSpPr>
        <p:spPr>
          <a:xfrm>
            <a:off x="1703512" y="1872020"/>
            <a:ext cx="807310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4000" b="1" kern="0" dirty="0" smtClean="0">
              <a:solidFill>
                <a:srgbClr val="FFFFFF"/>
              </a:solidFill>
              <a:latin typeface="黑体" pitchFamily="49" charset="-122"/>
              <a:ea typeface="黑体" pitchFamily="49" charset="-122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400" b="1" kern="0" dirty="0" smtClean="0">
                <a:solidFill>
                  <a:srgbClr val="FFFFFF"/>
                </a:solidFill>
                <a:latin typeface="黑体" pitchFamily="49" charset="-122"/>
                <a:ea typeface="黑体" pitchFamily="49" charset="-122"/>
                <a:cs typeface="Verdana" pitchFamily="34" charset="0"/>
              </a:rPr>
              <a:t>一、各个层面的高度重视</a:t>
            </a:r>
            <a:endParaRPr lang="en-US" altLang="zh-CN" sz="4400" b="1" kern="0" dirty="0" smtClean="0">
              <a:solidFill>
                <a:srgbClr val="FFFFFF"/>
              </a:solidFill>
              <a:latin typeface="黑体" pitchFamily="49" charset="-122"/>
              <a:ea typeface="黑体" pitchFamily="49" charset="-122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400" b="1" kern="0" dirty="0" smtClean="0">
                <a:solidFill>
                  <a:srgbClr val="FFFFFF"/>
                </a:solidFill>
                <a:latin typeface="黑体" pitchFamily="49" charset="-122"/>
                <a:ea typeface="黑体" pitchFamily="49" charset="-122"/>
                <a:cs typeface="Verdana" pitchFamily="34" charset="0"/>
              </a:rPr>
              <a:t>二、做更好的制度设计</a:t>
            </a:r>
            <a:endParaRPr lang="en-US" altLang="zh-CN" sz="4400" b="1" kern="0" dirty="0" smtClean="0">
              <a:solidFill>
                <a:srgbClr val="FFFFFF"/>
              </a:solidFill>
              <a:latin typeface="黑体" pitchFamily="49" charset="-122"/>
              <a:ea typeface="黑体" pitchFamily="49" charset="-122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400" b="1" kern="0" dirty="0" smtClean="0">
                <a:solidFill>
                  <a:srgbClr val="FFFFFF"/>
                </a:solidFill>
                <a:latin typeface="黑体" pitchFamily="49" charset="-122"/>
                <a:ea typeface="黑体" pitchFamily="49" charset="-122"/>
                <a:cs typeface="Verdana" pitchFamily="34" charset="0"/>
              </a:rPr>
              <a:t>三、做好基础研究工作</a:t>
            </a:r>
            <a:endParaRPr lang="en-US" altLang="zh-CN" sz="4400" b="1" kern="0" dirty="0" smtClean="0">
              <a:solidFill>
                <a:srgbClr val="FFFFFF"/>
              </a:solidFill>
              <a:latin typeface="黑体" pitchFamily="49" charset="-122"/>
              <a:ea typeface="黑体" pitchFamily="49" charset="-122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4000" b="1" kern="0" dirty="0" smtClean="0">
              <a:solidFill>
                <a:srgbClr val="FFFFFF"/>
              </a:solidFill>
              <a:latin typeface="黑体" pitchFamily="49" charset="-122"/>
              <a:ea typeface="黑体" pitchFamily="49" charset="-122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729374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 70">
            <a:extLst>
              <a:ext uri="{FF2B5EF4-FFF2-40B4-BE49-F238E27FC236}">
                <a16:creationId xmlns:a16="http://schemas.microsoft.com/office/drawing/2014/main" xmlns="" id="{28E7D6FF-0FCB-4420-B5DA-E99C1099822C}"/>
              </a:ext>
            </a:extLst>
          </p:cNvPr>
          <p:cNvSpPr/>
          <p:nvPr/>
        </p:nvSpPr>
        <p:spPr>
          <a:xfrm>
            <a:off x="623392" y="4653136"/>
            <a:ext cx="2358309" cy="579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江苏大学图书馆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8C3BB22D-A500-4240-BC4C-2F04A7A7A118}"/>
              </a:ext>
            </a:extLst>
          </p:cNvPr>
          <p:cNvSpPr/>
          <p:nvPr/>
        </p:nvSpPr>
        <p:spPr>
          <a:xfrm>
            <a:off x="10188235" y="339090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zh-CN" alt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5" name="文本框 17">
            <a:extLst>
              <a:ext uri="{FF2B5EF4-FFF2-40B4-BE49-F238E27FC236}">
                <a16:creationId xmlns:a16="http://schemas.microsoft.com/office/drawing/2014/main" xmlns="" id="{1E104C4D-1AE5-4F25-973A-310BCB4C745F}"/>
              </a:ext>
            </a:extLst>
          </p:cNvPr>
          <p:cNvSpPr txBox="1"/>
          <p:nvPr/>
        </p:nvSpPr>
        <p:spPr>
          <a:xfrm>
            <a:off x="1631504" y="1268760"/>
            <a:ext cx="921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kern="0" dirty="0" smtClean="0">
                <a:solidFill>
                  <a:srgbClr val="023D8F"/>
                </a:solidFill>
                <a:latin typeface="+mn-lt"/>
                <a:ea typeface="微软雅黑" pitchFamily="34" charset="-122"/>
                <a:cs typeface="Verdana" pitchFamily="34" charset="0"/>
              </a:rPr>
              <a:t>战略规划组部分同仁留念</a:t>
            </a:r>
            <a:endParaRPr lang="en-US" altLang="zh-CN" sz="2800" b="1" kern="0" dirty="0">
              <a:solidFill>
                <a:srgbClr val="023D8F"/>
              </a:solidFill>
              <a:latin typeface="+mn-lt"/>
              <a:ea typeface="微软雅黑" pitchFamily="34" charset="-122"/>
              <a:cs typeface="Verdana" pitchFamily="34" charset="0"/>
            </a:endParaRPr>
          </a:p>
        </p:txBody>
      </p:sp>
      <p:pic>
        <p:nvPicPr>
          <p:cNvPr id="11" name="图片 10" descr="E:\合肥研讨会会场照片\IMG_64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5960" y="2276872"/>
            <a:ext cx="5274310" cy="3516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http://lib.ahmu.edu.cn/upload_files/image/20170620/1_20170620_全国高校图书馆统计与评估研讨会在我校召开383.pn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408" y="2276872"/>
            <a:ext cx="4859515" cy="35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94720946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0183138"/>
  <p:tag name="MH_LIBRARY" val="GRAPHIC"/>
  <p:tag name="MH_TYPE" val="Text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0183138"/>
  <p:tag name="MH_LIBRARY" val="GRAPHIC"/>
  <p:tag name="MH_TYPE" val="Text"/>
  <p:tag name="MH_ORDER" val="2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11842</TotalTime>
  <Words>457</Words>
  <Application>Microsoft Office PowerPoint</Application>
  <PresentationFormat>自定义</PresentationFormat>
  <Paragraphs>68</Paragraphs>
  <Slides>10</Slides>
  <Notes>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1210</cp:revision>
  <dcterms:created xsi:type="dcterms:W3CDTF">2015-04-28T01:09:51Z</dcterms:created>
  <dcterms:modified xsi:type="dcterms:W3CDTF">2017-07-27T06:25:54Z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2052-8.1.0.2424</vt:lpwstr>
  </property>
</Properties>
</file>