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599" r:id="rId2"/>
    <p:sldId id="664" r:id="rId3"/>
    <p:sldId id="696" r:id="rId4"/>
    <p:sldId id="698" r:id="rId5"/>
    <p:sldId id="699" r:id="rId6"/>
    <p:sldId id="700" r:id="rId7"/>
    <p:sldId id="701" r:id="rId8"/>
    <p:sldId id="702" r:id="rId9"/>
    <p:sldId id="703" r:id="rId10"/>
    <p:sldId id="704" r:id="rId11"/>
    <p:sldId id="705" r:id="rId12"/>
    <p:sldId id="706" r:id="rId13"/>
    <p:sldId id="695" r:id="rId14"/>
    <p:sldId id="673" r:id="rId15"/>
    <p:sldId id="676" r:id="rId16"/>
    <p:sldId id="674" r:id="rId17"/>
    <p:sldId id="682" r:id="rId18"/>
    <p:sldId id="681" r:id="rId19"/>
    <p:sldId id="684" r:id="rId20"/>
    <p:sldId id="685" r:id="rId21"/>
    <p:sldId id="687" r:id="rId22"/>
    <p:sldId id="689" r:id="rId23"/>
    <p:sldId id="707" r:id="rId24"/>
    <p:sldId id="691" r:id="rId25"/>
    <p:sldId id="694" r:id="rId26"/>
    <p:sldId id="688" r:id="rId27"/>
    <p:sldId id="690" r:id="rId28"/>
    <p:sldId id="308" r:id="rId29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D33D4E"/>
    <a:srgbClr val="92D050"/>
    <a:srgbClr val="5B9BD5"/>
    <a:srgbClr val="336699"/>
    <a:srgbClr val="FF99FF"/>
    <a:srgbClr val="FFD9FF"/>
    <a:srgbClr val="00B050"/>
    <a:srgbClr val="C00000"/>
    <a:srgbClr val="023D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 autoAdjust="0"/>
    <p:restoredTop sz="81292" autoAdjust="0"/>
  </p:normalViewPr>
  <p:slideViewPr>
    <p:cSldViewPr showGuides="1">
      <p:cViewPr>
        <p:scale>
          <a:sx n="94" d="100"/>
          <a:sy n="94" d="100"/>
        </p:scale>
        <p:origin x="1832" y="392"/>
      </p:cViewPr>
      <p:guideLst>
        <p:guide orient="horz" pos="2160"/>
        <p:guide pos="3840"/>
        <p:guide pos="3841"/>
      </p:guideLst>
    </p:cSldViewPr>
  </p:slideViewPr>
  <p:notesTextViewPr>
    <p:cViewPr>
      <p:scale>
        <a:sx n="95" d="100"/>
        <a:sy n="95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4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D65E1-D3ED-4EBE-B1E9-230E491F1E18}" type="datetimeFigureOut">
              <a:rPr lang="zh-CN" altLang="en-US" smtClean="0"/>
              <a:pPr/>
              <a:t>2017/7/27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9CA46A-649E-4CE2-8A76-265B85D7BDD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77016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EEEBC-5B79-4DCB-8474-D4B5B8738304}" type="datetimeFigureOut">
              <a:rPr lang="zh-CN" altLang="en-US" smtClean="0"/>
              <a:pPr/>
              <a:t>2017/7/27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BF738-7817-4868-A6CB-64D73F84B9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1573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728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2913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59036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6978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9005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ALMA(</a:t>
            </a:r>
            <a:r>
              <a:rPr lang="en-US" altLang="zh-CN" dirty="0" err="1"/>
              <a:t>Exlibrs</a:t>
            </a:r>
            <a:r>
              <a:rPr lang="en-US" altLang="zh-CN" dirty="0"/>
              <a:t>), 2016</a:t>
            </a:r>
            <a:r>
              <a:rPr lang="zh-CN" altLang="en-US" dirty="0"/>
              <a:t>新增</a:t>
            </a:r>
            <a:r>
              <a:rPr lang="en-US" altLang="zh-CN" dirty="0"/>
              <a:t>132</a:t>
            </a:r>
            <a:r>
              <a:rPr lang="zh-CN" altLang="en-US" dirty="0"/>
              <a:t>家，包括哈佛以及剑桥，</a:t>
            </a:r>
            <a:r>
              <a:rPr lang="en-US" altLang="zh-CN" dirty="0"/>
              <a:t>2016</a:t>
            </a:r>
            <a:r>
              <a:rPr lang="zh-CN" altLang="en-US" dirty="0"/>
              <a:t>年底总用户量在</a:t>
            </a:r>
            <a:r>
              <a:rPr lang="en-US" altLang="zh-CN" dirty="0"/>
              <a:t>829</a:t>
            </a:r>
            <a:r>
              <a:rPr lang="zh-CN" altLang="en-US" dirty="0"/>
              <a:t>家</a:t>
            </a:r>
            <a:endParaRPr lang="en-US" altLang="zh-CN" dirty="0"/>
          </a:p>
          <a:p>
            <a:r>
              <a:rPr lang="en-US" altLang="zh-CN" dirty="0"/>
              <a:t>Sierra</a:t>
            </a:r>
            <a:r>
              <a:rPr lang="zh-CN" altLang="en-US" dirty="0"/>
              <a:t>（</a:t>
            </a:r>
            <a:r>
              <a:rPr lang="en-US" altLang="zh-CN" dirty="0"/>
              <a:t>Innovative Interface</a:t>
            </a:r>
            <a:r>
              <a:rPr lang="zh-CN" altLang="en-US" dirty="0"/>
              <a:t>），</a:t>
            </a:r>
            <a:r>
              <a:rPr lang="en-US" altLang="zh-CN" dirty="0"/>
              <a:t>2016</a:t>
            </a:r>
            <a:r>
              <a:rPr lang="zh-CN" altLang="en-US" dirty="0"/>
              <a:t>新增</a:t>
            </a:r>
            <a:r>
              <a:rPr lang="en-US" altLang="zh-CN" dirty="0"/>
              <a:t>82</a:t>
            </a:r>
            <a:r>
              <a:rPr lang="zh-CN" altLang="en-US" dirty="0"/>
              <a:t>家，</a:t>
            </a:r>
            <a:r>
              <a:rPr lang="en-US" altLang="zh-CN" dirty="0"/>
              <a:t>665</a:t>
            </a:r>
            <a:r>
              <a:rPr lang="zh-CN" altLang="en-US" dirty="0"/>
              <a:t>家。</a:t>
            </a:r>
            <a:r>
              <a:rPr lang="en-US" altLang="zh-CN" dirty="0"/>
              <a:t>Sierra</a:t>
            </a:r>
            <a:r>
              <a:rPr lang="zh-CN" altLang="en-US" dirty="0"/>
              <a:t>是在传统</a:t>
            </a:r>
            <a:r>
              <a:rPr lang="en-US" altLang="zh-CN" dirty="0"/>
              <a:t>Millennium</a:t>
            </a:r>
            <a:r>
              <a:rPr lang="zh-CN" altLang="en-US" dirty="0"/>
              <a:t>架构上开发的一种新型开放式发展系统，更像</a:t>
            </a:r>
            <a:r>
              <a:rPr lang="en-US" altLang="zh-CN" dirty="0" err="1"/>
              <a:t>Millemium</a:t>
            </a:r>
            <a:r>
              <a:rPr lang="zh-CN" altLang="en-US" dirty="0"/>
              <a:t>升级版，但是其提供更全面的功能，不用培训即可使用，多为</a:t>
            </a:r>
            <a:r>
              <a:rPr lang="en-US" altLang="zh-CN" dirty="0"/>
              <a:t>Millennium</a:t>
            </a:r>
            <a:r>
              <a:rPr lang="zh-CN" altLang="en-US" dirty="0"/>
              <a:t>客户的选择，但也有部分客户转向</a:t>
            </a:r>
            <a:r>
              <a:rPr lang="en-US" altLang="zh-CN" dirty="0"/>
              <a:t>ALMA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en-US" altLang="zh-CN" dirty="0"/>
              <a:t>WMS(OCLC)</a:t>
            </a:r>
            <a:r>
              <a:rPr lang="zh-CN" altLang="en-US" dirty="0"/>
              <a:t>，</a:t>
            </a:r>
            <a:r>
              <a:rPr lang="en-US" altLang="zh-CN" dirty="0"/>
              <a:t>2016</a:t>
            </a:r>
            <a:r>
              <a:rPr lang="zh-CN" altLang="en-US" dirty="0"/>
              <a:t>新增</a:t>
            </a:r>
            <a:r>
              <a:rPr lang="en-US" altLang="zh-CN" dirty="0"/>
              <a:t>83</a:t>
            </a:r>
            <a:r>
              <a:rPr lang="zh-CN" altLang="en-US" dirty="0"/>
              <a:t>家，总</a:t>
            </a:r>
            <a:r>
              <a:rPr lang="en-US" altLang="zh-CN" dirty="0"/>
              <a:t>440</a:t>
            </a:r>
            <a:r>
              <a:rPr lang="zh-CN" altLang="en-US" dirty="0"/>
              <a:t>家</a:t>
            </a:r>
            <a:endParaRPr lang="en-US" altLang="zh-CN" dirty="0"/>
          </a:p>
          <a:p>
            <a:r>
              <a:rPr lang="en-US" altLang="zh-CN" dirty="0"/>
              <a:t>OLE</a:t>
            </a:r>
            <a:r>
              <a:rPr lang="zh-CN" altLang="en-US" dirty="0"/>
              <a:t>：只有三家图书馆真正开发落地</a:t>
            </a:r>
            <a:endParaRPr lang="en-US" altLang="zh-CN" dirty="0"/>
          </a:p>
          <a:p>
            <a:r>
              <a:rPr lang="en-US" altLang="zh-CN" dirty="0" err="1"/>
              <a:t>BLUEcloud</a:t>
            </a:r>
            <a:r>
              <a:rPr lang="en-US" altLang="zh-CN" dirty="0"/>
              <a:t>(</a:t>
            </a:r>
            <a:r>
              <a:rPr lang="en-US" altLang="zh-CN" dirty="0" err="1"/>
              <a:t>SirsiDynix</a:t>
            </a:r>
            <a:r>
              <a:rPr lang="en-US" altLang="zh-CN" dirty="0"/>
              <a:t>)</a:t>
            </a:r>
            <a:r>
              <a:rPr lang="zh-CN" altLang="en-US" dirty="0"/>
              <a:t>：模块式，用户可在使用</a:t>
            </a:r>
            <a:r>
              <a:rPr lang="en-US" altLang="zh-CN" dirty="0"/>
              <a:t>Symphony</a:t>
            </a:r>
            <a:r>
              <a:rPr lang="zh-CN" altLang="en-US" dirty="0"/>
              <a:t>或者</a:t>
            </a:r>
            <a:r>
              <a:rPr lang="en-US" altLang="zh-CN" dirty="0"/>
              <a:t>Horizon</a:t>
            </a:r>
            <a:r>
              <a:rPr lang="zh-CN" altLang="en-US" dirty="0"/>
              <a:t>系统的基础上，选择</a:t>
            </a:r>
            <a:r>
              <a:rPr lang="en-US" altLang="zh-CN" dirty="0" err="1"/>
              <a:t>BLUEcloud</a:t>
            </a:r>
            <a:r>
              <a:rPr lang="zh-CN" altLang="en-US" dirty="0"/>
              <a:t>部分模块配合使用，包括</a:t>
            </a:r>
            <a:r>
              <a:rPr lang="en-US" altLang="zh-CN" dirty="0" err="1"/>
              <a:t>BLUEcloud</a:t>
            </a:r>
            <a:r>
              <a:rPr lang="en-US" altLang="zh-CN" dirty="0"/>
              <a:t> Circulation</a:t>
            </a:r>
            <a:r>
              <a:rPr lang="zh-CN" altLang="en-US" dirty="0"/>
              <a:t>，</a:t>
            </a:r>
            <a:r>
              <a:rPr lang="en-US" altLang="zh-CN" dirty="0" err="1"/>
              <a:t>BLUEcloud</a:t>
            </a:r>
            <a:r>
              <a:rPr lang="en-US" altLang="zh-CN" dirty="0"/>
              <a:t> Acquisition</a:t>
            </a:r>
            <a:r>
              <a:rPr lang="zh-CN" altLang="en-US" dirty="0"/>
              <a:t>，</a:t>
            </a:r>
            <a:r>
              <a:rPr lang="en-US" altLang="zh-CN" dirty="0" err="1"/>
              <a:t>BLUEcloud</a:t>
            </a:r>
            <a:r>
              <a:rPr lang="en-US" altLang="zh-CN" dirty="0"/>
              <a:t> Mobile, </a:t>
            </a:r>
            <a:r>
              <a:rPr lang="en-US" altLang="zh-CN" dirty="0" err="1"/>
              <a:t>BLUEcloud</a:t>
            </a:r>
            <a:r>
              <a:rPr lang="en-US" altLang="zh-CN" dirty="0"/>
              <a:t> Digital Academy, </a:t>
            </a:r>
            <a:r>
              <a:rPr lang="en-US" altLang="zh-CN" dirty="0" err="1"/>
              <a:t>BLUEcloud</a:t>
            </a:r>
            <a:r>
              <a:rPr lang="en-US" altLang="zh-CN" dirty="0"/>
              <a:t> Insights</a:t>
            </a:r>
            <a:r>
              <a:rPr lang="zh-CN" altLang="en-US" dirty="0"/>
              <a:t>（统计）等，大部分模块仍在开发、测试过程中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12657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Marshall Breeding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自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2002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年起，每年在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日的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图书馆杂志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LJ, Library Journal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）上发表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年度“自动化市场”报告（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Automation Marketplace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，分析总结前一年图书馆自动化系统状况，美国为主，兼及那些大厂商的国际市场。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2014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年起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Marshall Breeding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改在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《American Libraries 》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发表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图书馆系统报告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，延续之前报告样式。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《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图书馆杂志</a:t>
            </a:r>
            <a:r>
              <a:rPr lang="en-US" altLang="zh-CN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》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则开始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发布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“图书馆系统风景线”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64279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7594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9269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1268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有限的选择：目前国外高校主要以</a:t>
            </a:r>
            <a:r>
              <a:rPr lang="en-US" altLang="zh-CN" dirty="0"/>
              <a:t>ALMA</a:t>
            </a:r>
            <a:r>
              <a:rPr lang="zh-CN" altLang="en-US" dirty="0"/>
              <a:t>、</a:t>
            </a:r>
            <a:r>
              <a:rPr lang="en-US" altLang="zh-CN" dirty="0"/>
              <a:t>Sierra</a:t>
            </a:r>
            <a:r>
              <a:rPr lang="zh-CN" altLang="en-US" dirty="0"/>
              <a:t>与</a:t>
            </a:r>
            <a:r>
              <a:rPr lang="en-US" altLang="zh-CN" dirty="0"/>
              <a:t>WMS</a:t>
            </a:r>
            <a:r>
              <a:rPr lang="zh-CN" altLang="en-US" dirty="0"/>
              <a:t>为主，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SirsiDynix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的下一代</a:t>
            </a:r>
            <a:r>
              <a:rPr lang="en-US" altLang="zh-CN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BLUECloud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仍在开发中且需配合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Symphony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使用。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zh-CN" dirty="0"/>
              <a:t>WMS</a:t>
            </a:r>
            <a:r>
              <a:rPr lang="zh-CN" altLang="en-US" dirty="0"/>
              <a:t>因为基于</a:t>
            </a:r>
            <a:r>
              <a:rPr lang="en-US" altLang="zh-CN" dirty="0" err="1"/>
              <a:t>WorldCat</a:t>
            </a:r>
            <a:r>
              <a:rPr lang="zh-CN" altLang="en-US" dirty="0"/>
              <a:t>在国内不具备可行性，目前可供选择的主要是</a:t>
            </a:r>
            <a:r>
              <a:rPr lang="en-US" altLang="zh-CN" dirty="0"/>
              <a:t>ALMA</a:t>
            </a:r>
            <a:r>
              <a:rPr lang="zh-CN" altLang="en-US" dirty="0"/>
              <a:t>和</a:t>
            </a:r>
            <a:r>
              <a:rPr lang="en-US" altLang="zh-CN" dirty="0"/>
              <a:t>Sierra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队伍：</a:t>
            </a:r>
            <a:r>
              <a:rPr lang="en-US" altLang="zh-CN" dirty="0"/>
              <a:t>2017</a:t>
            </a:r>
            <a:r>
              <a:rPr lang="zh-CN" altLang="en-US" dirty="0"/>
              <a:t>图书馆系统报告，</a:t>
            </a:r>
            <a:r>
              <a:rPr lang="en-US" altLang="zh-CN" dirty="0"/>
              <a:t>2016</a:t>
            </a:r>
            <a:r>
              <a:rPr lang="zh-CN" altLang="en-US" dirty="0"/>
              <a:t>年</a:t>
            </a:r>
            <a:r>
              <a:rPr lang="en-US" altLang="zh-CN" dirty="0"/>
              <a:t>ALMA</a:t>
            </a:r>
            <a:r>
              <a:rPr lang="zh-CN" altLang="en-US" dirty="0"/>
              <a:t>雇员</a:t>
            </a:r>
            <a:r>
              <a:rPr lang="en-US" altLang="zh-CN" dirty="0"/>
              <a:t>830</a:t>
            </a:r>
            <a:r>
              <a:rPr lang="zh-CN" altLang="en-US" dirty="0"/>
              <a:t>人，</a:t>
            </a:r>
            <a:r>
              <a:rPr lang="en-US" altLang="zh-CN" dirty="0"/>
              <a:t>Innovative416</a:t>
            </a:r>
            <a:r>
              <a:rPr lang="zh-CN" altLang="en-US" dirty="0"/>
              <a:t>人。</a:t>
            </a:r>
            <a:r>
              <a:rPr lang="en-US" altLang="zh-CN" dirty="0"/>
              <a:t>EBSCO</a:t>
            </a:r>
            <a:r>
              <a:rPr lang="zh-CN" altLang="en-US" dirty="0"/>
              <a:t>宣布已经有</a:t>
            </a:r>
            <a:r>
              <a:rPr lang="en-US" altLang="zh-CN" dirty="0"/>
              <a:t>6</a:t>
            </a:r>
            <a:r>
              <a:rPr lang="zh-CN" altLang="en-US" dirty="0"/>
              <a:t>家厂商、</a:t>
            </a:r>
            <a:r>
              <a:rPr lang="en-US" altLang="zh-CN" dirty="0"/>
              <a:t>15</a:t>
            </a:r>
            <a:r>
              <a:rPr lang="zh-CN" altLang="en-US" dirty="0"/>
              <a:t>家图书馆以及</a:t>
            </a:r>
            <a:r>
              <a:rPr lang="en-US" altLang="zh-CN" dirty="0"/>
              <a:t>2100</a:t>
            </a:r>
            <a:r>
              <a:rPr lang="zh-CN" altLang="en-US" dirty="0"/>
              <a:t>个人在开源社区注册。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9735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49969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21302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441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09368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69793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036482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61643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99212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3490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近几年来，企业图书馆全面改名为“情报中心”或“战略情报中心”已成定势。英国伦敦东部的陶尔</a:t>
            </a:r>
            <a:r>
              <a:rPr lang="en-US" altLang="zh-CN" dirty="0"/>
              <a:t>·</a:t>
            </a:r>
            <a:r>
              <a:rPr lang="zh-CN" altLang="en-US" dirty="0"/>
              <a:t>哈姆莱茨区以一个新的品牌命名“</a:t>
            </a:r>
            <a:r>
              <a:rPr lang="en-US" altLang="zh-CN" dirty="0"/>
              <a:t>Idea Store</a:t>
            </a:r>
            <a:r>
              <a:rPr lang="zh-CN" altLang="en-US" dirty="0"/>
              <a:t>（思想屋）”取代了原来的一些小型图书馆和社区学习中心。</a:t>
            </a:r>
            <a:endParaRPr lang="en-US" altLang="zh-CN" dirty="0"/>
          </a:p>
          <a:p>
            <a:r>
              <a:rPr lang="zh-CN" altLang="en-US" dirty="0"/>
              <a:t>部分高校“图书馆学专业”改名为“信息管理”</a:t>
            </a:r>
            <a:endParaRPr lang="en-US" altLang="zh-CN" dirty="0"/>
          </a:p>
          <a:p>
            <a:r>
              <a:rPr lang="zh-CN" altLang="en-US" dirty="0"/>
              <a:t>未来高校图书馆是否会以一种新的名称或形象出现</a:t>
            </a:r>
            <a:r>
              <a:rPr lang="en-US" altLang="zh-CN" dirty="0"/>
              <a:t>?</a:t>
            </a:r>
            <a:r>
              <a:rPr lang="zh-CN" altLang="en-US" dirty="0"/>
              <a:t>这个我们暂时还不得而知，但是在这个颠覆性变革的时代，高校图书馆也正在经历一场深刻的转型与改变确是一个不争的事实。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1400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7809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OCLC</a:t>
            </a: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的报告显示，五年后与现在相比，图书馆采购资源的情况与现在基本持平，略有降低；购买访问权的资源将会略有增长；</a:t>
            </a:r>
            <a:r>
              <a:rPr lang="zh-CN" altLang="en-US" dirty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开放网络资源建设、特色馆藏数字化设计以及研究与学习资料建设速度将会加快，馆藏比重占比迅速增加。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117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莱顿大学图书馆馆长柯尔特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德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·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贝尔德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(Kurt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en-US" altLang="zh-CN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Belder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1132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7385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07292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BF738-7817-4868-A6CB-64D73F84B91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1772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 bwMode="auto">
          <a:xfrm>
            <a:off x="0" y="-27384"/>
            <a:ext cx="12192000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矩形 4"/>
          <p:cNvSpPr/>
          <p:nvPr userDrawn="1"/>
        </p:nvSpPr>
        <p:spPr bwMode="auto">
          <a:xfrm>
            <a:off x="4195" y="6597352"/>
            <a:ext cx="12185204" cy="28803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18" name="Picture 6" descr="C:\Users\calis\Desktop\log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368" y="332656"/>
            <a:ext cx="695325" cy="1009650"/>
          </a:xfrm>
          <a:prstGeom prst="rect">
            <a:avLst/>
          </a:prstGeom>
          <a:noFill/>
        </p:spPr>
      </p:pic>
      <p:sp>
        <p:nvSpPr>
          <p:cNvPr id="19" name="Title 1"/>
          <p:cNvSpPr txBox="1">
            <a:spLocks/>
          </p:cNvSpPr>
          <p:nvPr userDrawn="1"/>
        </p:nvSpPr>
        <p:spPr>
          <a:xfrm>
            <a:off x="1106074" y="641228"/>
            <a:ext cx="1677558" cy="523695"/>
          </a:xfrm>
          <a:prstGeom prst="rect">
            <a:avLst/>
          </a:prstGeom>
        </p:spPr>
        <p:txBody>
          <a:bodyPr anchor="b">
            <a:norm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pPr marL="914400" marR="0" lvl="0" indent="-91440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023D8F"/>
                </a:solidFill>
                <a:effectLst/>
                <a:uLnTx/>
                <a:uFillTx/>
                <a:latin typeface="Impact" pitchFamily="34" charset="0"/>
                <a:ea typeface="A-OTF Gothic MB101 Pro H" pitchFamily="34" charset="-128"/>
                <a:cs typeface="+mj-cs"/>
                <a:sym typeface="Calibri Light" panose="020F0302020204030204" pitchFamily="34" charset="0"/>
              </a:rPr>
              <a:t>CALIS</a:t>
            </a:r>
          </a:p>
        </p:txBody>
      </p:sp>
      <p:sp>
        <p:nvSpPr>
          <p:cNvPr id="20" name="TextBox 9"/>
          <p:cNvSpPr txBox="1"/>
          <p:nvPr userDrawn="1"/>
        </p:nvSpPr>
        <p:spPr>
          <a:xfrm>
            <a:off x="1127079" y="1085173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1400" dirty="0">
                <a:solidFill>
                  <a:srgbClr val="023D8F"/>
                </a:solidFill>
                <a:latin typeface="Impact" pitchFamily="34" charset="0"/>
              </a:rPr>
              <a:t>http://www.calis.edu.cn</a:t>
            </a:r>
            <a:r>
              <a:rPr lang="en-US" altLang="zh-CN" sz="1400" dirty="0">
                <a:solidFill>
                  <a:srgbClr val="000066"/>
                </a:solidFill>
                <a:latin typeface="Impact" pitchFamily="34" charset="0"/>
              </a:rPr>
              <a:t>/</a:t>
            </a:r>
            <a:endParaRPr lang="zh-CN" altLang="en-US" sz="1400" dirty="0">
              <a:solidFill>
                <a:srgbClr val="000066"/>
              </a:solidFill>
              <a:latin typeface="Impact" pitchFamily="34" charset="0"/>
            </a:endParaRPr>
          </a:p>
        </p:txBody>
      </p:sp>
      <p:sp>
        <p:nvSpPr>
          <p:cNvPr id="21" name="矩形 20"/>
          <p:cNvSpPr/>
          <p:nvPr userDrawn="1"/>
        </p:nvSpPr>
        <p:spPr>
          <a:xfrm>
            <a:off x="3215680" y="594644"/>
            <a:ext cx="45719" cy="74612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663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215244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组合 6"/>
          <p:cNvGrpSpPr>
            <a:grpSpLocks/>
          </p:cNvGrpSpPr>
          <p:nvPr/>
        </p:nvGrpSpPr>
        <p:grpSpPr bwMode="auto">
          <a:xfrm>
            <a:off x="0" y="2"/>
            <a:ext cx="12190414" cy="92075"/>
            <a:chOff x="0" y="0"/>
            <a:chExt cx="12190391" cy="266218"/>
          </a:xfrm>
          <a:solidFill>
            <a:srgbClr val="336699"/>
          </a:solidFill>
        </p:grpSpPr>
        <p:sp>
          <p:nvSpPr>
            <p:cNvPr id="1027" name="矩形 7"/>
            <p:cNvSpPr>
              <a:spLocks noChangeArrowheads="1"/>
            </p:cNvSpPr>
            <p:nvPr/>
          </p:nvSpPr>
          <p:spPr bwMode="auto">
            <a:xfrm>
              <a:off x="0" y="0"/>
              <a:ext cx="6096000" cy="2662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28" name="矩形 8"/>
            <p:cNvSpPr>
              <a:spLocks noChangeArrowheads="1"/>
            </p:cNvSpPr>
            <p:nvPr/>
          </p:nvSpPr>
          <p:spPr bwMode="auto">
            <a:xfrm>
              <a:off x="6094391" y="0"/>
              <a:ext cx="6096000" cy="2662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grpSp>
        <p:nvGrpSpPr>
          <p:cNvPr id="11" name="组合 6"/>
          <p:cNvGrpSpPr>
            <a:grpSpLocks/>
          </p:cNvGrpSpPr>
          <p:nvPr/>
        </p:nvGrpSpPr>
        <p:grpSpPr bwMode="auto">
          <a:xfrm>
            <a:off x="-8915" y="6793311"/>
            <a:ext cx="12190414" cy="92075"/>
            <a:chOff x="0" y="0"/>
            <a:chExt cx="12190391" cy="266218"/>
          </a:xfrm>
          <a:solidFill>
            <a:srgbClr val="336699"/>
          </a:solidFill>
        </p:grpSpPr>
        <p:sp>
          <p:nvSpPr>
            <p:cNvPr id="12" name="矩形 7"/>
            <p:cNvSpPr>
              <a:spLocks noChangeArrowheads="1"/>
            </p:cNvSpPr>
            <p:nvPr/>
          </p:nvSpPr>
          <p:spPr bwMode="auto">
            <a:xfrm>
              <a:off x="0" y="0"/>
              <a:ext cx="6096000" cy="2662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3" name="矩形 8"/>
            <p:cNvSpPr>
              <a:spLocks noChangeArrowheads="1"/>
            </p:cNvSpPr>
            <p:nvPr/>
          </p:nvSpPr>
          <p:spPr bwMode="auto">
            <a:xfrm>
              <a:off x="6094391" y="0"/>
              <a:ext cx="6096000" cy="26621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>
                <a:buFont typeface="Arial" panose="020B0604020202020204" pitchFamily="34" charset="0"/>
                <a:buNone/>
              </a:pPr>
              <a:endParaRPr lang="zh-CN" altLang="zh-CN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91828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xStyles>
    <p:titleStyle>
      <a:lvl1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2.emf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0" b="23616"/>
          <a:stretch>
            <a:fillRect/>
          </a:stretch>
        </p:blipFill>
        <p:spPr bwMode="auto">
          <a:xfrm>
            <a:off x="0" y="-20864"/>
            <a:ext cx="12517438" cy="712760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任意多边形 16"/>
          <p:cNvSpPr/>
          <p:nvPr>
            <p:custDataLst>
              <p:tags r:id="rId1"/>
            </p:custDataLst>
          </p:nvPr>
        </p:nvSpPr>
        <p:spPr>
          <a:xfrm>
            <a:off x="1271464" y="1916832"/>
            <a:ext cx="9953452" cy="2103450"/>
          </a:xfrm>
          <a:custGeom>
            <a:avLst/>
            <a:gdLst>
              <a:gd name="connsiteX0" fmla="*/ 0 w 4819896"/>
              <a:gd name="connsiteY0" fmla="*/ 2147074 h 2483811"/>
              <a:gd name="connsiteX1" fmla="*/ 44567 w 4819896"/>
              <a:gd name="connsiteY1" fmla="*/ 2147074 h 2483811"/>
              <a:gd name="connsiteX2" fmla="*/ 44567 w 4819896"/>
              <a:gd name="connsiteY2" fmla="*/ 2438492 h 2483811"/>
              <a:gd name="connsiteX3" fmla="*/ 4775329 w 4819896"/>
              <a:gd name="connsiteY3" fmla="*/ 2438492 h 2483811"/>
              <a:gd name="connsiteX4" fmla="*/ 4775329 w 4819896"/>
              <a:gd name="connsiteY4" fmla="*/ 2147074 h 2483811"/>
              <a:gd name="connsiteX5" fmla="*/ 4819896 w 4819896"/>
              <a:gd name="connsiteY5" fmla="*/ 2147074 h 2483811"/>
              <a:gd name="connsiteX6" fmla="*/ 4819896 w 4819896"/>
              <a:gd name="connsiteY6" fmla="*/ 2399627 h 2483811"/>
              <a:gd name="connsiteX7" fmla="*/ 4819896 w 4819896"/>
              <a:gd name="connsiteY7" fmla="*/ 2483811 h 2483811"/>
              <a:gd name="connsiteX8" fmla="*/ 4699399 w 4819896"/>
              <a:gd name="connsiteY8" fmla="*/ 2483811 h 2483811"/>
              <a:gd name="connsiteX9" fmla="*/ 120498 w 4819896"/>
              <a:gd name="connsiteY9" fmla="*/ 2483811 h 2483811"/>
              <a:gd name="connsiteX10" fmla="*/ 0 w 4819896"/>
              <a:gd name="connsiteY10" fmla="*/ 2483811 h 2483811"/>
              <a:gd name="connsiteX11" fmla="*/ 0 w 4819896"/>
              <a:gd name="connsiteY11" fmla="*/ 2399627 h 2483811"/>
              <a:gd name="connsiteX12" fmla="*/ 4016580 w 4819896"/>
              <a:gd name="connsiteY12" fmla="*/ 0 h 2483811"/>
              <a:gd name="connsiteX13" fmla="*/ 4699399 w 4819896"/>
              <a:gd name="connsiteY13" fmla="*/ 0 h 2483811"/>
              <a:gd name="connsiteX14" fmla="*/ 4819896 w 4819896"/>
              <a:gd name="connsiteY14" fmla="*/ 0 h 2483811"/>
              <a:gd name="connsiteX15" fmla="*/ 4819896 w 4819896"/>
              <a:gd name="connsiteY15" fmla="*/ 84184 h 2483811"/>
              <a:gd name="connsiteX16" fmla="*/ 4819896 w 4819896"/>
              <a:gd name="connsiteY16" fmla="*/ 336737 h 2483811"/>
              <a:gd name="connsiteX17" fmla="*/ 4775329 w 4819896"/>
              <a:gd name="connsiteY17" fmla="*/ 336737 h 2483811"/>
              <a:gd name="connsiteX18" fmla="*/ 4775329 w 4819896"/>
              <a:gd name="connsiteY18" fmla="*/ 45318 h 2483811"/>
              <a:gd name="connsiteX19" fmla="*/ 4016580 w 4819896"/>
              <a:gd name="connsiteY19" fmla="*/ 45318 h 2483811"/>
              <a:gd name="connsiteX20" fmla="*/ 0 w 4819896"/>
              <a:gd name="connsiteY20" fmla="*/ 0 h 2483811"/>
              <a:gd name="connsiteX21" fmla="*/ 120498 w 4819896"/>
              <a:gd name="connsiteY21" fmla="*/ 0 h 2483811"/>
              <a:gd name="connsiteX22" fmla="*/ 803316 w 4819896"/>
              <a:gd name="connsiteY22" fmla="*/ 0 h 2483811"/>
              <a:gd name="connsiteX23" fmla="*/ 803316 w 4819896"/>
              <a:gd name="connsiteY23" fmla="*/ 45318 h 2483811"/>
              <a:gd name="connsiteX24" fmla="*/ 44567 w 4819896"/>
              <a:gd name="connsiteY24" fmla="*/ 45318 h 2483811"/>
              <a:gd name="connsiteX25" fmla="*/ 44567 w 4819896"/>
              <a:gd name="connsiteY25" fmla="*/ 336737 h 2483811"/>
              <a:gd name="connsiteX26" fmla="*/ 0 w 4819896"/>
              <a:gd name="connsiteY26" fmla="*/ 336737 h 2483811"/>
              <a:gd name="connsiteX27" fmla="*/ 0 w 4819896"/>
              <a:gd name="connsiteY27" fmla="*/ 84184 h 2483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19896" h="2483811">
                <a:moveTo>
                  <a:pt x="0" y="2147074"/>
                </a:moveTo>
                <a:lnTo>
                  <a:pt x="44567" y="2147074"/>
                </a:lnTo>
                <a:lnTo>
                  <a:pt x="44567" y="2438492"/>
                </a:lnTo>
                <a:lnTo>
                  <a:pt x="4775329" y="2438492"/>
                </a:lnTo>
                <a:lnTo>
                  <a:pt x="4775329" y="2147074"/>
                </a:lnTo>
                <a:lnTo>
                  <a:pt x="4819896" y="2147074"/>
                </a:lnTo>
                <a:lnTo>
                  <a:pt x="4819896" y="2399627"/>
                </a:lnTo>
                <a:lnTo>
                  <a:pt x="4819896" y="2483811"/>
                </a:lnTo>
                <a:lnTo>
                  <a:pt x="4699399" y="2483811"/>
                </a:lnTo>
                <a:lnTo>
                  <a:pt x="120498" y="2483811"/>
                </a:lnTo>
                <a:lnTo>
                  <a:pt x="0" y="2483811"/>
                </a:lnTo>
                <a:lnTo>
                  <a:pt x="0" y="2399627"/>
                </a:lnTo>
                <a:close/>
                <a:moveTo>
                  <a:pt x="4016580" y="0"/>
                </a:moveTo>
                <a:lnTo>
                  <a:pt x="4699399" y="0"/>
                </a:lnTo>
                <a:lnTo>
                  <a:pt x="4819896" y="0"/>
                </a:lnTo>
                <a:lnTo>
                  <a:pt x="4819896" y="84184"/>
                </a:lnTo>
                <a:lnTo>
                  <a:pt x="4819896" y="336737"/>
                </a:lnTo>
                <a:lnTo>
                  <a:pt x="4775329" y="336737"/>
                </a:lnTo>
                <a:lnTo>
                  <a:pt x="4775329" y="45318"/>
                </a:lnTo>
                <a:lnTo>
                  <a:pt x="4016580" y="45318"/>
                </a:lnTo>
                <a:close/>
                <a:moveTo>
                  <a:pt x="0" y="0"/>
                </a:moveTo>
                <a:lnTo>
                  <a:pt x="120498" y="0"/>
                </a:lnTo>
                <a:lnTo>
                  <a:pt x="803316" y="0"/>
                </a:lnTo>
                <a:lnTo>
                  <a:pt x="803316" y="45318"/>
                </a:lnTo>
                <a:lnTo>
                  <a:pt x="44567" y="45318"/>
                </a:lnTo>
                <a:lnTo>
                  <a:pt x="44567" y="336737"/>
                </a:lnTo>
                <a:lnTo>
                  <a:pt x="0" y="336737"/>
                </a:lnTo>
                <a:lnTo>
                  <a:pt x="0" y="84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zh-CN" altLang="en-US" b="1" dirty="0" err="1">
              <a:solidFill>
                <a:srgbClr val="F2EBE3"/>
              </a:solidFill>
              <a:latin typeface="思源黑体 CN ExtraLight" panose="020B0200000000000000" pitchFamily="34" charset="-122"/>
            </a:endParaRPr>
          </a:p>
        </p:txBody>
      </p:sp>
      <p:sp>
        <p:nvSpPr>
          <p:cNvPr id="20" name="标题 1"/>
          <p:cNvSpPr txBox="1">
            <a:spLocks/>
          </p:cNvSpPr>
          <p:nvPr/>
        </p:nvSpPr>
        <p:spPr>
          <a:xfrm>
            <a:off x="1362522" y="2350559"/>
            <a:ext cx="9790386" cy="12784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zh-CN" altLang="en-US" sz="40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itchFamily="34" charset="-122"/>
              </a:rPr>
              <a:t>图书馆</a:t>
            </a:r>
            <a:r>
              <a:rPr lang="zh-CN" altLang="en-US" sz="40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itchFamily="34" charset="-122"/>
              </a:rPr>
              <a:t>发展</a:t>
            </a:r>
            <a:r>
              <a:rPr lang="zh-CN" altLang="en-US" sz="40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itchFamily="34" charset="-122"/>
              </a:rPr>
              <a:t>与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新</a:t>
            </a:r>
            <a:r>
              <a:rPr lang="zh-CN" altLang="en-US" sz="4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一代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图书馆系统建设</a:t>
            </a:r>
            <a:endParaRPr lang="en-US" altLang="zh-CN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3238596" y="1556792"/>
            <a:ext cx="6169772" cy="747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Impact" pitchFamily="34" charset="0"/>
                <a:ea typeface="A-OTF Gothic MB101 Pro H" pitchFamily="34" charset="-128"/>
                <a:cs typeface="+mj-cs"/>
              </a:rPr>
              <a:t>China  Academic Library &amp; Information System</a:t>
            </a:r>
            <a:endParaRPr lang="en-US" sz="2400" dirty="0">
              <a:solidFill>
                <a:schemeClr val="bg1"/>
              </a:solidFill>
              <a:latin typeface="Impact" pitchFamily="34" charset="0"/>
              <a:ea typeface="A-OTF Gothic MB101 Pro H" pitchFamily="34" charset="-128"/>
              <a:cs typeface="+mj-cs"/>
            </a:endParaRPr>
          </a:p>
        </p:txBody>
      </p:sp>
      <p:sp>
        <p:nvSpPr>
          <p:cNvPr id="23" name="文本框 17"/>
          <p:cNvSpPr txBox="1"/>
          <p:nvPr/>
        </p:nvSpPr>
        <p:spPr>
          <a:xfrm>
            <a:off x="2999656" y="5229200"/>
            <a:ext cx="655272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kern="0" dirty="0" smtClean="0">
                <a:solidFill>
                  <a:schemeClr val="bg1"/>
                </a:solidFill>
                <a:latin typeface="Verdana" pitchFamily="34" charset="0"/>
                <a:ea typeface="微软雅黑" pitchFamily="34" charset="-122"/>
                <a:cs typeface="Verdana" pitchFamily="34" charset="0"/>
              </a:rPr>
              <a:t>陈凌。 </a:t>
            </a:r>
            <a:r>
              <a:rPr lang="en-US" altLang="zh-CN" sz="2400" b="1" kern="0" dirty="0" err="1" smtClean="0">
                <a:solidFill>
                  <a:schemeClr val="bg1"/>
                </a:solidFill>
                <a:latin typeface="Verdana" pitchFamily="34" charset="0"/>
                <a:ea typeface="微软雅黑" pitchFamily="34" charset="-122"/>
                <a:cs typeface="Verdana" pitchFamily="34" charset="0"/>
              </a:rPr>
              <a:t>chenl@calis.edu.cn</a:t>
            </a:r>
            <a:endParaRPr lang="en-US" altLang="zh-CN" sz="2400" b="1" kern="0" dirty="0">
              <a:solidFill>
                <a:schemeClr val="bg1"/>
              </a:solidFill>
              <a:latin typeface="Verdana" pitchFamily="34" charset="0"/>
              <a:ea typeface="微软雅黑" pitchFamily="34" charset="-122"/>
              <a:cs typeface="Verdana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b="1" kern="0" dirty="0" smtClean="0">
                <a:solidFill>
                  <a:schemeClr val="bg1"/>
                </a:solidFill>
                <a:latin typeface="+mn-lt"/>
                <a:ea typeface="微软雅黑" pitchFamily="34" charset="-122"/>
                <a:cs typeface="Verdana" pitchFamily="34" charset="0"/>
              </a:rPr>
              <a:t>哈尔滨， </a:t>
            </a:r>
            <a:r>
              <a:rPr lang="en-US" altLang="zh-CN" sz="2800" b="1" kern="0" dirty="0" smtClean="0">
                <a:solidFill>
                  <a:schemeClr val="bg1"/>
                </a:solidFill>
                <a:latin typeface="+mn-lt"/>
                <a:ea typeface="微软雅黑" pitchFamily="34" charset="-122"/>
                <a:cs typeface="Verdana" pitchFamily="34" charset="0"/>
              </a:rPr>
              <a:t>2017/07/27</a:t>
            </a:r>
            <a:endParaRPr lang="en-US" altLang="zh-CN" sz="2800" b="1" kern="0" dirty="0">
              <a:solidFill>
                <a:schemeClr val="bg1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112189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高校图书馆的变革扫描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1FED494B-D0E2-40AE-8A02-DF8F06B3D76E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141D629-4A29-4BFA-8D3A-4FA48924FD98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D1CCF5F5-C0BF-4750-B6DE-491873402D9C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003C04F4-4DD5-4AD3-978D-540E3A52F591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E096D938-D72F-4009-A010-CE6E3C66A858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xmlns="" id="{3B2D71A2-D6A0-4489-967E-0DD6EC8A3004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F9AA5230-0BB8-444F-8A00-87518FD12A16}"/>
              </a:ext>
            </a:extLst>
          </p:cNvPr>
          <p:cNvSpPr/>
          <p:nvPr/>
        </p:nvSpPr>
        <p:spPr>
          <a:xfrm>
            <a:off x="1689904" y="1844195"/>
            <a:ext cx="9866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运行管理模式变革：</a:t>
            </a:r>
            <a:r>
              <a:rPr lang="zh-CN" altLang="en-US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自我保障→外包与合作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xmlns="" id="{2357BF22-BB0D-4368-817E-64870008BA27}"/>
              </a:ext>
            </a:extLst>
          </p:cNvPr>
          <p:cNvSpPr/>
          <p:nvPr/>
        </p:nvSpPr>
        <p:spPr>
          <a:xfrm>
            <a:off x="1199456" y="2925519"/>
            <a:ext cx="1035667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2000" b="1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基础业务外包与众包</a:t>
            </a:r>
            <a:endParaRPr lang="en-US" altLang="zh-CN" sz="20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图书馆应该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“停止那些容易外包的一般性工作”，采用社会化力量完成基础业务，从而抽调经费和人员来拓展新服务。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采编外包与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IT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开发与运维外包已经成为常态。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数字馆藏建设众包出现，比如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大英图书馆联合牛津大学等机构参与建设的“欧洲</a:t>
            </a:r>
            <a:r>
              <a:rPr lang="en-US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1914</a:t>
            </a:r>
            <a:r>
              <a:rPr lang="zh-CN" altLang="zh-CN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—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1918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”数字馆藏建设项目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面向公众征集原来没有出版过的与战争相关的信件、照片、纪念品、人工制品、文件，数字化后在网上提供共享。项目允许公众自己数字化后提交，也允许提交非数字化版本，由项目组负责数字化。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43321241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高校图书馆的变革扫描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1FED494B-D0E2-40AE-8A02-DF8F06B3D76E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141D629-4A29-4BFA-8D3A-4FA48924FD98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D1CCF5F5-C0BF-4750-B6DE-491873402D9C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003C04F4-4DD5-4AD3-978D-540E3A52F591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E096D938-D72F-4009-A010-CE6E3C66A858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xmlns="" id="{3B2D71A2-D6A0-4489-967E-0DD6EC8A3004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F9AA5230-0BB8-444F-8A00-87518FD12A16}"/>
              </a:ext>
            </a:extLst>
          </p:cNvPr>
          <p:cNvSpPr/>
          <p:nvPr/>
        </p:nvSpPr>
        <p:spPr>
          <a:xfrm>
            <a:off x="1689904" y="1844195"/>
            <a:ext cx="9866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运行管理模式变革</a:t>
            </a:r>
            <a:r>
              <a:rPr lang="zh-CN" altLang="en-US" sz="28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：</a:t>
            </a:r>
            <a:r>
              <a:rPr lang="zh-CN" altLang="en-US" sz="2400" b="1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自我保障→</a:t>
            </a:r>
            <a:r>
              <a:rPr lang="zh-CN" altLang="en-US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外包与合作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xmlns="" id="{2357BF22-BB0D-4368-817E-64870008BA27}"/>
              </a:ext>
            </a:extLst>
          </p:cNvPr>
          <p:cNvSpPr/>
          <p:nvPr/>
        </p:nvSpPr>
        <p:spPr>
          <a:xfrm>
            <a:off x="1125653" y="2709495"/>
            <a:ext cx="1029893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zh-CN" altLang="en-US" sz="2000" b="1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合作正在成为图书馆的一种生存方式和发展模式</a:t>
            </a:r>
            <a:endParaRPr lang="en-US" altLang="zh-CN" sz="20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年，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OCLC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发布报告《理解集体馆藏》，明确指出图书馆正在从本地化馆藏服务转向依赖合作化基础设施、集体化馆藏、共享技术平台和超越机构的管理战略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荷兰莱顿大学图书馆馆长和出版社社长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Kurt De </a:t>
            </a:r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Belder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2013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年的一次讲演中曾预测，在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15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年内，高校图书馆将只有特色馆藏在本地保管和管理，其他纸本馆藏都将存入国家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地区级的仓储库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合作存储数字化馆藏也发展迅速，代表性的高校图书馆项目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如</a:t>
            </a:r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Hathitrust</a:t>
            </a:r>
            <a:r>
              <a:rPr lang="zh-CN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。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新的图书馆业务联盟不断出现：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- 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国际：</a:t>
            </a:r>
            <a:r>
              <a:rPr lang="en-US" altLang="zh-CN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RapidILL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（馆际互借与文献传递）、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COAR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（开放获取知识库联盟）、图书馆出版联盟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    - 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国内：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CHAIR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（机构库）、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RFID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技术应用联盟、学者唯一标识符联盟等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649088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高校图书馆变革中的难点与问题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  <p:sp>
        <p:nvSpPr>
          <p:cNvPr id="16" name="TextBox 43">
            <a:extLst>
              <a:ext uri="{FF2B5EF4-FFF2-40B4-BE49-F238E27FC236}">
                <a16:creationId xmlns:a16="http://schemas.microsoft.com/office/drawing/2014/main" xmlns="" id="{2A9023E3-57C6-4DD9-BABC-87F5CB49878D}"/>
              </a:ext>
            </a:extLst>
          </p:cNvPr>
          <p:cNvSpPr txBox="1"/>
          <p:nvPr/>
        </p:nvSpPr>
        <p:spPr>
          <a:xfrm>
            <a:off x="1343472" y="3068960"/>
            <a:ext cx="9937104" cy="2354491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如何在保证现有服务正常运行的情况下抽调经费和人员开展创新？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  <a:cs typeface="Calibri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在基础业务外包过程中，如何进行业务质量控制？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  <a:cs typeface="Calibri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如何培养馆员</a:t>
            </a: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？使之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能够承担新的业务与服务项目？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  <a:cs typeface="Calibri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如何</a:t>
            </a:r>
            <a:r>
              <a:rPr lang="zh-CN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开展或参与合作，借助外部力量来提升本馆的现有服务水平，以及拓展新的业务空间？</a:t>
            </a:r>
            <a:endParaRPr lang="en-US" altLang="zh-CN" sz="2000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  <a:cs typeface="Calibri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xmlns="" id="{D24A3532-CD52-4176-B7FA-F3AAFF1C50EC}"/>
              </a:ext>
            </a:extLst>
          </p:cNvPr>
          <p:cNvSpPr txBox="1">
            <a:spLocks/>
          </p:cNvSpPr>
          <p:nvPr/>
        </p:nvSpPr>
        <p:spPr>
          <a:xfrm>
            <a:off x="767408" y="2130599"/>
            <a:ext cx="10729192" cy="747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23D8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高校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23D8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图书馆将要面临的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23D8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这场转型和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23D8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变革的挑战还会很快出现在经费使用规划与管理、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23D8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人才</a:t>
            </a:r>
            <a:r>
              <a:rPr kumimoji="0" lang="zh-CN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23D8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j-cs"/>
              </a:rPr>
              <a:t>队伍的建设，以及设备设施的管理等方面：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23D8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98642137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0" b="23616"/>
          <a:stretch>
            <a:fillRect/>
          </a:stretch>
        </p:blipFill>
        <p:spPr bwMode="auto">
          <a:xfrm>
            <a:off x="0" y="0"/>
            <a:ext cx="12517438" cy="712760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文本框 17"/>
          <p:cNvSpPr txBox="1"/>
          <p:nvPr/>
        </p:nvSpPr>
        <p:spPr>
          <a:xfrm>
            <a:off x="0" y="1631576"/>
            <a:ext cx="12517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800" b="1" kern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zh-CN" sz="4800" b="1" kern="0" dirty="0">
                <a:solidFill>
                  <a:schemeClr val="bg1"/>
                </a:solidFill>
                <a:latin typeface="Impact" pitchFamily="34" charset="0"/>
                <a:ea typeface="Verdana" pitchFamily="34" charset="0"/>
                <a:cs typeface="Verdana" pitchFamily="34" charset="0"/>
              </a:rPr>
              <a:t>PART </a:t>
            </a:r>
            <a:r>
              <a:rPr lang="en-US" altLang="zh-CN" sz="4800" b="1" kern="0" dirty="0" smtClean="0">
                <a:solidFill>
                  <a:schemeClr val="bg1"/>
                </a:solidFill>
                <a:latin typeface="Impact" pitchFamily="34" charset="0"/>
                <a:ea typeface="Verdana" pitchFamily="34" charset="0"/>
                <a:cs typeface="Verdana" pitchFamily="34" charset="0"/>
              </a:rPr>
              <a:t>TWO</a:t>
            </a:r>
            <a:endParaRPr lang="zh-CN" altLang="en-US" sz="4800" b="1" kern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Verdana" pitchFamily="34" charset="0"/>
            </a:endParaRPr>
          </a:p>
        </p:txBody>
      </p:sp>
      <p:cxnSp>
        <p:nvCxnSpPr>
          <p:cNvPr id="9" name="直接连接符 8"/>
          <p:cNvCxnSpPr>
            <a:cxnSpLocks/>
          </p:cNvCxnSpPr>
          <p:nvPr/>
        </p:nvCxnSpPr>
        <p:spPr bwMode="auto">
          <a:xfrm>
            <a:off x="2132858" y="2996952"/>
            <a:ext cx="8139606" cy="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文本框 17"/>
          <p:cNvSpPr txBox="1"/>
          <p:nvPr/>
        </p:nvSpPr>
        <p:spPr>
          <a:xfrm>
            <a:off x="2478296" y="3352494"/>
            <a:ext cx="770755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0" indent="-914400" algn="ctr">
              <a:lnSpc>
                <a:spcPct val="90000"/>
              </a:lnSpc>
              <a:defRPr/>
            </a:pPr>
            <a:r>
              <a:rPr lang="zh-CN" altLang="en-US" sz="4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Calibri Light" panose="020F0302020204030204" pitchFamily="34" charset="0"/>
              </a:rPr>
              <a:t>图书馆系统发展扫描</a:t>
            </a:r>
            <a:endParaRPr lang="en-US" altLang="zh-CN" sz="4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Calibri Light" panose="020F0302020204030204" pitchFamily="34" charset="0"/>
            </a:endParaRPr>
          </a:p>
        </p:txBody>
      </p:sp>
      <p:cxnSp>
        <p:nvCxnSpPr>
          <p:cNvPr id="15" name="直接连接符 14"/>
          <p:cNvCxnSpPr>
            <a:cxnSpLocks/>
          </p:cNvCxnSpPr>
          <p:nvPr/>
        </p:nvCxnSpPr>
        <p:spPr bwMode="auto">
          <a:xfrm>
            <a:off x="2132858" y="4365104"/>
            <a:ext cx="8139606" cy="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58491399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图书馆系统的发展阶段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第二部分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：图书馆系统发展扫描     </a:t>
            </a:r>
          </a:p>
        </p:txBody>
      </p:sp>
      <p:sp>
        <p:nvSpPr>
          <p:cNvPr id="25" name="Freeform 67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8D780300-2645-410D-8CFF-BFD6A96A6D6C}"/>
              </a:ext>
            </a:extLst>
          </p:cNvPr>
          <p:cNvSpPr>
            <a:spLocks/>
          </p:cNvSpPr>
          <p:nvPr/>
        </p:nvSpPr>
        <p:spPr bwMode="auto">
          <a:xfrm rot="20067100" flipV="1">
            <a:off x="2391845" y="4047242"/>
            <a:ext cx="8305470" cy="421133"/>
          </a:xfrm>
          <a:custGeom>
            <a:avLst/>
            <a:gdLst>
              <a:gd name="T0" fmla="*/ 1096 w 1105"/>
              <a:gd name="T1" fmla="*/ 15 h 90"/>
              <a:gd name="T2" fmla="*/ 1072 w 1105"/>
              <a:gd name="T3" fmla="*/ 7 h 90"/>
              <a:gd name="T4" fmla="*/ 1061 w 1105"/>
              <a:gd name="T5" fmla="*/ 10 h 90"/>
              <a:gd name="T6" fmla="*/ 1044 w 1105"/>
              <a:gd name="T7" fmla="*/ 13 h 90"/>
              <a:gd name="T8" fmla="*/ 884 w 1105"/>
              <a:gd name="T9" fmla="*/ 8 h 90"/>
              <a:gd name="T10" fmla="*/ 836 w 1105"/>
              <a:gd name="T11" fmla="*/ 5 h 90"/>
              <a:gd name="T12" fmla="*/ 583 w 1105"/>
              <a:gd name="T13" fmla="*/ 12 h 90"/>
              <a:gd name="T14" fmla="*/ 569 w 1105"/>
              <a:gd name="T15" fmla="*/ 9 h 90"/>
              <a:gd name="T16" fmla="*/ 545 w 1105"/>
              <a:gd name="T17" fmla="*/ 7 h 90"/>
              <a:gd name="T18" fmla="*/ 536 w 1105"/>
              <a:gd name="T19" fmla="*/ 11 h 90"/>
              <a:gd name="T20" fmla="*/ 531 w 1105"/>
              <a:gd name="T21" fmla="*/ 12 h 90"/>
              <a:gd name="T22" fmla="*/ 525 w 1105"/>
              <a:gd name="T23" fmla="*/ 18 h 90"/>
              <a:gd name="T24" fmla="*/ 339 w 1105"/>
              <a:gd name="T25" fmla="*/ 31 h 90"/>
              <a:gd name="T26" fmla="*/ 256 w 1105"/>
              <a:gd name="T27" fmla="*/ 31 h 90"/>
              <a:gd name="T28" fmla="*/ 237 w 1105"/>
              <a:gd name="T29" fmla="*/ 37 h 90"/>
              <a:gd name="T30" fmla="*/ 150 w 1105"/>
              <a:gd name="T31" fmla="*/ 39 h 90"/>
              <a:gd name="T32" fmla="*/ 106 w 1105"/>
              <a:gd name="T33" fmla="*/ 43 h 90"/>
              <a:gd name="T34" fmla="*/ 80 w 1105"/>
              <a:gd name="T35" fmla="*/ 40 h 90"/>
              <a:gd name="T36" fmla="*/ 40 w 1105"/>
              <a:gd name="T37" fmla="*/ 39 h 90"/>
              <a:gd name="T38" fmla="*/ 22 w 1105"/>
              <a:gd name="T39" fmla="*/ 48 h 90"/>
              <a:gd name="T40" fmla="*/ 2 w 1105"/>
              <a:gd name="T41" fmla="*/ 65 h 90"/>
              <a:gd name="T42" fmla="*/ 16 w 1105"/>
              <a:gd name="T43" fmla="*/ 87 h 90"/>
              <a:gd name="T44" fmla="*/ 40 w 1105"/>
              <a:gd name="T45" fmla="*/ 90 h 90"/>
              <a:gd name="T46" fmla="*/ 69 w 1105"/>
              <a:gd name="T47" fmla="*/ 77 h 90"/>
              <a:gd name="T48" fmla="*/ 90 w 1105"/>
              <a:gd name="T49" fmla="*/ 71 h 90"/>
              <a:gd name="T50" fmla="*/ 237 w 1105"/>
              <a:gd name="T51" fmla="*/ 59 h 90"/>
              <a:gd name="T52" fmla="*/ 245 w 1105"/>
              <a:gd name="T53" fmla="*/ 65 h 90"/>
              <a:gd name="T54" fmla="*/ 264 w 1105"/>
              <a:gd name="T55" fmla="*/ 67 h 90"/>
              <a:gd name="T56" fmla="*/ 294 w 1105"/>
              <a:gd name="T57" fmla="*/ 58 h 90"/>
              <a:gd name="T58" fmla="*/ 327 w 1105"/>
              <a:gd name="T59" fmla="*/ 48 h 90"/>
              <a:gd name="T60" fmla="*/ 466 w 1105"/>
              <a:gd name="T61" fmla="*/ 41 h 90"/>
              <a:gd name="T62" fmla="*/ 540 w 1105"/>
              <a:gd name="T63" fmla="*/ 43 h 90"/>
              <a:gd name="T64" fmla="*/ 562 w 1105"/>
              <a:gd name="T65" fmla="*/ 39 h 90"/>
              <a:gd name="T66" fmla="*/ 575 w 1105"/>
              <a:gd name="T67" fmla="*/ 35 h 90"/>
              <a:gd name="T68" fmla="*/ 823 w 1105"/>
              <a:gd name="T69" fmla="*/ 37 h 90"/>
              <a:gd name="T70" fmla="*/ 855 w 1105"/>
              <a:gd name="T71" fmla="*/ 38 h 90"/>
              <a:gd name="T72" fmla="*/ 1018 w 1105"/>
              <a:gd name="T73" fmla="*/ 24 h 90"/>
              <a:gd name="T74" fmla="*/ 1081 w 1105"/>
              <a:gd name="T75" fmla="*/ 35 h 90"/>
              <a:gd name="T76" fmla="*/ 1097 w 1105"/>
              <a:gd name="T77" fmla="*/ 28 h 90"/>
              <a:gd name="T78" fmla="*/ 1099 w 1105"/>
              <a:gd name="T79" fmla="*/ 1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05" h="90">
                <a:moveTo>
                  <a:pt x="1099" y="14"/>
                </a:moveTo>
                <a:cubicBezTo>
                  <a:pt x="1098" y="14"/>
                  <a:pt x="1097" y="14"/>
                  <a:pt x="1096" y="15"/>
                </a:cubicBezTo>
                <a:cubicBezTo>
                  <a:pt x="1093" y="14"/>
                  <a:pt x="1092" y="10"/>
                  <a:pt x="1090" y="7"/>
                </a:cubicBezTo>
                <a:cubicBezTo>
                  <a:pt x="1084" y="13"/>
                  <a:pt x="1078" y="2"/>
                  <a:pt x="1072" y="7"/>
                </a:cubicBezTo>
                <a:cubicBezTo>
                  <a:pt x="1068" y="11"/>
                  <a:pt x="1064" y="4"/>
                  <a:pt x="1060" y="6"/>
                </a:cubicBezTo>
                <a:cubicBezTo>
                  <a:pt x="1060" y="8"/>
                  <a:pt x="1059" y="10"/>
                  <a:pt x="1061" y="10"/>
                </a:cubicBezTo>
                <a:cubicBezTo>
                  <a:pt x="1059" y="12"/>
                  <a:pt x="1059" y="12"/>
                  <a:pt x="1059" y="12"/>
                </a:cubicBezTo>
                <a:cubicBezTo>
                  <a:pt x="1054" y="14"/>
                  <a:pt x="1049" y="8"/>
                  <a:pt x="1044" y="13"/>
                </a:cubicBezTo>
                <a:cubicBezTo>
                  <a:pt x="994" y="12"/>
                  <a:pt x="942" y="5"/>
                  <a:pt x="894" y="9"/>
                </a:cubicBezTo>
                <a:cubicBezTo>
                  <a:pt x="890" y="8"/>
                  <a:pt x="888" y="5"/>
                  <a:pt x="884" y="8"/>
                </a:cubicBezTo>
                <a:cubicBezTo>
                  <a:pt x="874" y="7"/>
                  <a:pt x="866" y="7"/>
                  <a:pt x="858" y="4"/>
                </a:cubicBezTo>
                <a:cubicBezTo>
                  <a:pt x="851" y="2"/>
                  <a:pt x="843" y="4"/>
                  <a:pt x="836" y="5"/>
                </a:cubicBezTo>
                <a:cubicBezTo>
                  <a:pt x="828" y="0"/>
                  <a:pt x="825" y="11"/>
                  <a:pt x="817" y="11"/>
                </a:cubicBezTo>
                <a:cubicBezTo>
                  <a:pt x="744" y="11"/>
                  <a:pt x="656" y="15"/>
                  <a:pt x="583" y="12"/>
                </a:cubicBezTo>
                <a:cubicBezTo>
                  <a:pt x="581" y="10"/>
                  <a:pt x="581" y="10"/>
                  <a:pt x="581" y="10"/>
                </a:cubicBezTo>
                <a:cubicBezTo>
                  <a:pt x="577" y="13"/>
                  <a:pt x="573" y="10"/>
                  <a:pt x="569" y="9"/>
                </a:cubicBezTo>
                <a:cubicBezTo>
                  <a:pt x="572" y="0"/>
                  <a:pt x="560" y="6"/>
                  <a:pt x="558" y="0"/>
                </a:cubicBezTo>
                <a:cubicBezTo>
                  <a:pt x="554" y="3"/>
                  <a:pt x="546" y="0"/>
                  <a:pt x="545" y="7"/>
                </a:cubicBezTo>
                <a:cubicBezTo>
                  <a:pt x="544" y="7"/>
                  <a:pt x="542" y="8"/>
                  <a:pt x="541" y="6"/>
                </a:cubicBezTo>
                <a:cubicBezTo>
                  <a:pt x="538" y="8"/>
                  <a:pt x="540" y="14"/>
                  <a:pt x="536" y="11"/>
                </a:cubicBezTo>
                <a:cubicBezTo>
                  <a:pt x="534" y="13"/>
                  <a:pt x="534" y="13"/>
                  <a:pt x="534" y="13"/>
                </a:cubicBezTo>
                <a:cubicBezTo>
                  <a:pt x="533" y="12"/>
                  <a:pt x="532" y="12"/>
                  <a:pt x="531" y="12"/>
                </a:cubicBezTo>
                <a:cubicBezTo>
                  <a:pt x="530" y="14"/>
                  <a:pt x="526" y="15"/>
                  <a:pt x="527" y="17"/>
                </a:cubicBezTo>
                <a:cubicBezTo>
                  <a:pt x="526" y="17"/>
                  <a:pt x="526" y="18"/>
                  <a:pt x="525" y="18"/>
                </a:cubicBezTo>
                <a:cubicBezTo>
                  <a:pt x="490" y="23"/>
                  <a:pt x="451" y="28"/>
                  <a:pt x="416" y="28"/>
                </a:cubicBezTo>
                <a:cubicBezTo>
                  <a:pt x="391" y="29"/>
                  <a:pt x="361" y="26"/>
                  <a:pt x="339" y="31"/>
                </a:cubicBezTo>
                <a:cubicBezTo>
                  <a:pt x="327" y="29"/>
                  <a:pt x="314" y="36"/>
                  <a:pt x="304" y="29"/>
                </a:cubicBezTo>
                <a:cubicBezTo>
                  <a:pt x="287" y="33"/>
                  <a:pt x="270" y="18"/>
                  <a:pt x="256" y="31"/>
                </a:cubicBezTo>
                <a:cubicBezTo>
                  <a:pt x="254" y="26"/>
                  <a:pt x="250" y="32"/>
                  <a:pt x="248" y="30"/>
                </a:cubicBezTo>
                <a:cubicBezTo>
                  <a:pt x="246" y="37"/>
                  <a:pt x="237" y="31"/>
                  <a:pt x="237" y="37"/>
                </a:cubicBezTo>
                <a:cubicBezTo>
                  <a:pt x="214" y="40"/>
                  <a:pt x="188" y="44"/>
                  <a:pt x="164" y="41"/>
                </a:cubicBezTo>
                <a:cubicBezTo>
                  <a:pt x="159" y="36"/>
                  <a:pt x="154" y="47"/>
                  <a:pt x="150" y="39"/>
                </a:cubicBezTo>
                <a:cubicBezTo>
                  <a:pt x="142" y="42"/>
                  <a:pt x="133" y="39"/>
                  <a:pt x="125" y="40"/>
                </a:cubicBezTo>
                <a:cubicBezTo>
                  <a:pt x="120" y="44"/>
                  <a:pt x="111" y="36"/>
                  <a:pt x="106" y="43"/>
                </a:cubicBezTo>
                <a:cubicBezTo>
                  <a:pt x="103" y="40"/>
                  <a:pt x="98" y="45"/>
                  <a:pt x="96" y="39"/>
                </a:cubicBezTo>
                <a:cubicBezTo>
                  <a:pt x="90" y="41"/>
                  <a:pt x="84" y="35"/>
                  <a:pt x="80" y="40"/>
                </a:cubicBezTo>
                <a:cubicBezTo>
                  <a:pt x="77" y="39"/>
                  <a:pt x="73" y="42"/>
                  <a:pt x="71" y="38"/>
                </a:cubicBezTo>
                <a:cubicBezTo>
                  <a:pt x="61" y="40"/>
                  <a:pt x="51" y="39"/>
                  <a:pt x="40" y="39"/>
                </a:cubicBezTo>
                <a:cubicBezTo>
                  <a:pt x="37" y="43"/>
                  <a:pt x="27" y="42"/>
                  <a:pt x="26" y="48"/>
                </a:cubicBezTo>
                <a:cubicBezTo>
                  <a:pt x="25" y="49"/>
                  <a:pt x="23" y="48"/>
                  <a:pt x="22" y="48"/>
                </a:cubicBezTo>
                <a:cubicBezTo>
                  <a:pt x="16" y="46"/>
                  <a:pt x="16" y="53"/>
                  <a:pt x="10" y="54"/>
                </a:cubicBezTo>
                <a:cubicBezTo>
                  <a:pt x="13" y="61"/>
                  <a:pt x="4" y="59"/>
                  <a:pt x="2" y="65"/>
                </a:cubicBezTo>
                <a:cubicBezTo>
                  <a:pt x="0" y="74"/>
                  <a:pt x="8" y="77"/>
                  <a:pt x="10" y="83"/>
                </a:cubicBezTo>
                <a:cubicBezTo>
                  <a:pt x="13" y="82"/>
                  <a:pt x="16" y="84"/>
                  <a:pt x="16" y="87"/>
                </a:cubicBezTo>
                <a:cubicBezTo>
                  <a:pt x="18" y="87"/>
                  <a:pt x="20" y="88"/>
                  <a:pt x="22" y="86"/>
                </a:cubicBezTo>
                <a:cubicBezTo>
                  <a:pt x="27" y="86"/>
                  <a:pt x="37" y="84"/>
                  <a:pt x="40" y="90"/>
                </a:cubicBezTo>
                <a:cubicBezTo>
                  <a:pt x="47" y="88"/>
                  <a:pt x="47" y="88"/>
                  <a:pt x="47" y="88"/>
                </a:cubicBezTo>
                <a:cubicBezTo>
                  <a:pt x="52" y="83"/>
                  <a:pt x="67" y="87"/>
                  <a:pt x="69" y="77"/>
                </a:cubicBezTo>
                <a:cubicBezTo>
                  <a:pt x="72" y="77"/>
                  <a:pt x="75" y="74"/>
                  <a:pt x="78" y="76"/>
                </a:cubicBezTo>
                <a:cubicBezTo>
                  <a:pt x="81" y="72"/>
                  <a:pt x="86" y="74"/>
                  <a:pt x="90" y="71"/>
                </a:cubicBezTo>
                <a:cubicBezTo>
                  <a:pt x="139" y="66"/>
                  <a:pt x="185" y="56"/>
                  <a:pt x="232" y="57"/>
                </a:cubicBezTo>
                <a:cubicBezTo>
                  <a:pt x="234" y="61"/>
                  <a:pt x="237" y="54"/>
                  <a:pt x="237" y="59"/>
                </a:cubicBezTo>
                <a:cubicBezTo>
                  <a:pt x="240" y="61"/>
                  <a:pt x="246" y="59"/>
                  <a:pt x="247" y="64"/>
                </a:cubicBezTo>
                <a:cubicBezTo>
                  <a:pt x="246" y="64"/>
                  <a:pt x="246" y="65"/>
                  <a:pt x="245" y="65"/>
                </a:cubicBezTo>
                <a:cubicBezTo>
                  <a:pt x="244" y="74"/>
                  <a:pt x="254" y="64"/>
                  <a:pt x="257" y="70"/>
                </a:cubicBezTo>
                <a:cubicBezTo>
                  <a:pt x="260" y="70"/>
                  <a:pt x="263" y="69"/>
                  <a:pt x="264" y="67"/>
                </a:cubicBezTo>
                <a:cubicBezTo>
                  <a:pt x="270" y="78"/>
                  <a:pt x="279" y="63"/>
                  <a:pt x="289" y="68"/>
                </a:cubicBezTo>
                <a:cubicBezTo>
                  <a:pt x="291" y="66"/>
                  <a:pt x="295" y="62"/>
                  <a:pt x="294" y="58"/>
                </a:cubicBezTo>
                <a:cubicBezTo>
                  <a:pt x="299" y="55"/>
                  <a:pt x="304" y="50"/>
                  <a:pt x="310" y="52"/>
                </a:cubicBezTo>
                <a:cubicBezTo>
                  <a:pt x="316" y="48"/>
                  <a:pt x="322" y="53"/>
                  <a:pt x="327" y="48"/>
                </a:cubicBezTo>
                <a:cubicBezTo>
                  <a:pt x="364" y="42"/>
                  <a:pt x="399" y="46"/>
                  <a:pt x="437" y="45"/>
                </a:cubicBezTo>
                <a:cubicBezTo>
                  <a:pt x="445" y="42"/>
                  <a:pt x="457" y="44"/>
                  <a:pt x="466" y="41"/>
                </a:cubicBezTo>
                <a:cubicBezTo>
                  <a:pt x="485" y="40"/>
                  <a:pt x="504" y="35"/>
                  <a:pt x="523" y="38"/>
                </a:cubicBezTo>
                <a:cubicBezTo>
                  <a:pt x="530" y="34"/>
                  <a:pt x="532" y="46"/>
                  <a:pt x="540" y="43"/>
                </a:cubicBezTo>
                <a:cubicBezTo>
                  <a:pt x="544" y="38"/>
                  <a:pt x="553" y="44"/>
                  <a:pt x="559" y="42"/>
                </a:cubicBezTo>
                <a:cubicBezTo>
                  <a:pt x="562" y="39"/>
                  <a:pt x="562" y="39"/>
                  <a:pt x="562" y="39"/>
                </a:cubicBezTo>
                <a:cubicBezTo>
                  <a:pt x="562" y="40"/>
                  <a:pt x="562" y="40"/>
                  <a:pt x="562" y="40"/>
                </a:cubicBezTo>
                <a:cubicBezTo>
                  <a:pt x="563" y="33"/>
                  <a:pt x="572" y="37"/>
                  <a:pt x="575" y="35"/>
                </a:cubicBezTo>
                <a:cubicBezTo>
                  <a:pt x="644" y="36"/>
                  <a:pt x="716" y="26"/>
                  <a:pt x="786" y="29"/>
                </a:cubicBezTo>
                <a:cubicBezTo>
                  <a:pt x="798" y="30"/>
                  <a:pt x="813" y="27"/>
                  <a:pt x="823" y="37"/>
                </a:cubicBezTo>
                <a:cubicBezTo>
                  <a:pt x="828" y="36"/>
                  <a:pt x="832" y="41"/>
                  <a:pt x="835" y="44"/>
                </a:cubicBezTo>
                <a:cubicBezTo>
                  <a:pt x="840" y="37"/>
                  <a:pt x="847" y="38"/>
                  <a:pt x="855" y="38"/>
                </a:cubicBezTo>
                <a:cubicBezTo>
                  <a:pt x="862" y="29"/>
                  <a:pt x="874" y="37"/>
                  <a:pt x="882" y="28"/>
                </a:cubicBezTo>
                <a:cubicBezTo>
                  <a:pt x="928" y="21"/>
                  <a:pt x="974" y="26"/>
                  <a:pt x="1018" y="24"/>
                </a:cubicBezTo>
                <a:cubicBezTo>
                  <a:pt x="1038" y="26"/>
                  <a:pt x="1055" y="24"/>
                  <a:pt x="1070" y="34"/>
                </a:cubicBezTo>
                <a:cubicBezTo>
                  <a:pt x="1074" y="31"/>
                  <a:pt x="1077" y="35"/>
                  <a:pt x="1081" y="35"/>
                </a:cubicBezTo>
                <a:cubicBezTo>
                  <a:pt x="1082" y="28"/>
                  <a:pt x="1086" y="36"/>
                  <a:pt x="1090" y="35"/>
                </a:cubicBezTo>
                <a:cubicBezTo>
                  <a:pt x="1096" y="35"/>
                  <a:pt x="1090" y="26"/>
                  <a:pt x="1097" y="28"/>
                </a:cubicBezTo>
                <a:cubicBezTo>
                  <a:pt x="1098" y="25"/>
                  <a:pt x="1103" y="24"/>
                  <a:pt x="1103" y="20"/>
                </a:cubicBezTo>
                <a:cubicBezTo>
                  <a:pt x="1096" y="20"/>
                  <a:pt x="1105" y="16"/>
                  <a:pt x="1099" y="14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zh-CN" altLang="en-US"/>
          </a:p>
        </p:txBody>
      </p:sp>
      <p:sp>
        <p:nvSpPr>
          <p:cNvPr id="26" name="Rectangle 89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DE0B31D5-0840-4AB8-8FD2-D10674821FD4}"/>
              </a:ext>
            </a:extLst>
          </p:cNvPr>
          <p:cNvSpPr/>
          <p:nvPr/>
        </p:nvSpPr>
        <p:spPr>
          <a:xfrm>
            <a:off x="542880" y="4269587"/>
            <a:ext cx="2765428" cy="247760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400" dirty="0">
                <a:solidFill>
                  <a:srgbClr val="023D8F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20</a:t>
            </a:r>
            <a:r>
              <a:rPr lang="zh-CN" altLang="en-US" sz="2400" b="1" dirty="0">
                <a:solidFill>
                  <a:srgbClr val="023D8F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世纪</a:t>
            </a:r>
            <a:r>
              <a:rPr lang="en-US" altLang="zh-CN" sz="2400" dirty="0">
                <a:solidFill>
                  <a:srgbClr val="023D8F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50</a:t>
            </a:r>
            <a:r>
              <a:rPr lang="zh-CN" altLang="en-US" sz="2400" b="1" dirty="0">
                <a:solidFill>
                  <a:srgbClr val="023D8F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年代</a:t>
            </a:r>
            <a:endParaRPr lang="en-US" altLang="zh-CN" sz="2400" b="1" dirty="0">
              <a:solidFill>
                <a:srgbClr val="023D8F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单一功能系统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r>
              <a:rPr lang="en-US" altLang="zh-CN" sz="2400" dirty="0">
                <a:latin typeface="+mn-lt"/>
                <a:ea typeface="仿宋" panose="02010609060101010101" pitchFamily="49" charset="-122"/>
                <a:cs typeface="Open Sans" pitchFamily="34" charset="0"/>
              </a:rPr>
              <a:t>- </a:t>
            </a:r>
            <a:r>
              <a:rPr lang="zh-CN" altLang="en-US" sz="2400" dirty="0">
                <a:latin typeface="+mn-lt"/>
                <a:ea typeface="仿宋" panose="02010609060101010101" pitchFamily="49" charset="-122"/>
                <a:cs typeface="Open Sans" pitchFamily="34" charset="0"/>
              </a:rPr>
              <a:t>机读目录系统</a:t>
            </a:r>
            <a:endParaRPr lang="en-US" altLang="zh-CN" sz="2400" dirty="0">
              <a:latin typeface="+mn-lt"/>
              <a:ea typeface="仿宋" panose="02010609060101010101" pitchFamily="49" charset="-122"/>
              <a:cs typeface="Open Sans" pitchFamily="34" charset="0"/>
            </a:endParaRPr>
          </a:p>
          <a:p>
            <a:r>
              <a:rPr lang="en-US" altLang="zh-CN" sz="2400" dirty="0">
                <a:latin typeface="+mn-lt"/>
                <a:ea typeface="仿宋" panose="02010609060101010101" pitchFamily="49" charset="-122"/>
                <a:cs typeface="Open Sans" pitchFamily="34" charset="0"/>
              </a:rPr>
              <a:t>- </a:t>
            </a:r>
            <a:r>
              <a:rPr lang="zh-CN" altLang="en-US" sz="2400" dirty="0">
                <a:latin typeface="+mn-lt"/>
                <a:ea typeface="仿宋" panose="02010609060101010101" pitchFamily="49" charset="-122"/>
                <a:cs typeface="Open Sans" pitchFamily="34" charset="0"/>
              </a:rPr>
              <a:t>流通系统</a:t>
            </a:r>
            <a:endParaRPr lang="en-US" altLang="zh-CN" sz="2400" dirty="0">
              <a:latin typeface="+mn-lt"/>
              <a:ea typeface="仿宋" panose="02010609060101010101" pitchFamily="49" charset="-122"/>
              <a:cs typeface="Open Sans" pitchFamily="34" charset="0"/>
            </a:endParaRPr>
          </a:p>
          <a:p>
            <a:r>
              <a:rPr lang="en-US" altLang="zh-CN" sz="2400" dirty="0">
                <a:latin typeface="+mn-lt"/>
                <a:ea typeface="仿宋" panose="02010609060101010101" pitchFamily="49" charset="-122"/>
                <a:cs typeface="Open Sans" pitchFamily="34" charset="0"/>
              </a:rPr>
              <a:t>- </a:t>
            </a:r>
            <a:r>
              <a:rPr lang="zh-CN" altLang="en-US" sz="2400" dirty="0">
                <a:latin typeface="+mn-lt"/>
                <a:ea typeface="仿宋" panose="02010609060101010101" pitchFamily="49" charset="-122"/>
                <a:cs typeface="Open Sans" pitchFamily="34" charset="0"/>
              </a:rPr>
              <a:t>多为图书馆自行研发</a:t>
            </a:r>
            <a:endParaRPr lang="en-US" sz="1600" dirty="0">
              <a:latin typeface="+mn-lt"/>
              <a:ea typeface="仿宋" panose="02010609060101010101" pitchFamily="49" charset="-122"/>
              <a:cs typeface="Open Sans" pitchFamily="34" charset="0"/>
            </a:endParaRPr>
          </a:p>
        </p:txBody>
      </p:sp>
      <p:grpSp>
        <p:nvGrpSpPr>
          <p:cNvPr id="27" name="Group 70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68485D7E-3C68-4AA9-B093-910ABC407070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18497" y="4995020"/>
            <a:ext cx="942229" cy="968812"/>
            <a:chOff x="3515" y="1826"/>
            <a:chExt cx="638" cy="656"/>
          </a:xfrm>
          <a:solidFill>
            <a:srgbClr val="C00000"/>
          </a:solidFill>
        </p:grpSpPr>
        <p:sp>
          <p:nvSpPr>
            <p:cNvPr id="54" name="Freeform 71">
              <a:extLst>
                <a:ext uri="{FF2B5EF4-FFF2-40B4-BE49-F238E27FC236}">
                  <a16:creationId xmlns:a16="http://schemas.microsoft.com/office/drawing/2014/main" xmlns="" id="{05460CDB-57B8-4832-9936-14886BDC59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5" y="1826"/>
              <a:ext cx="638" cy="656"/>
            </a:xfrm>
            <a:custGeom>
              <a:avLst/>
              <a:gdLst>
                <a:gd name="T0" fmla="*/ 263 w 267"/>
                <a:gd name="T1" fmla="*/ 141 h 275"/>
                <a:gd name="T2" fmla="*/ 263 w 267"/>
                <a:gd name="T3" fmla="*/ 137 h 275"/>
                <a:gd name="T4" fmla="*/ 265 w 267"/>
                <a:gd name="T5" fmla="*/ 134 h 275"/>
                <a:gd name="T6" fmla="*/ 259 w 267"/>
                <a:gd name="T7" fmla="*/ 117 h 275"/>
                <a:gd name="T8" fmla="*/ 250 w 267"/>
                <a:gd name="T9" fmla="*/ 79 h 275"/>
                <a:gd name="T10" fmla="*/ 228 w 267"/>
                <a:gd name="T11" fmla="*/ 43 h 275"/>
                <a:gd name="T12" fmla="*/ 224 w 267"/>
                <a:gd name="T13" fmla="*/ 35 h 275"/>
                <a:gd name="T14" fmla="*/ 219 w 267"/>
                <a:gd name="T15" fmla="*/ 35 h 275"/>
                <a:gd name="T16" fmla="*/ 204 w 267"/>
                <a:gd name="T17" fmla="*/ 24 h 275"/>
                <a:gd name="T18" fmla="*/ 162 w 267"/>
                <a:gd name="T19" fmla="*/ 22 h 275"/>
                <a:gd name="T20" fmla="*/ 136 w 267"/>
                <a:gd name="T21" fmla="*/ 9 h 275"/>
                <a:gd name="T22" fmla="*/ 115 w 267"/>
                <a:gd name="T23" fmla="*/ 7 h 275"/>
                <a:gd name="T24" fmla="*/ 93 w 267"/>
                <a:gd name="T25" fmla="*/ 13 h 275"/>
                <a:gd name="T26" fmla="*/ 82 w 267"/>
                <a:gd name="T27" fmla="*/ 19 h 275"/>
                <a:gd name="T28" fmla="*/ 31 w 267"/>
                <a:gd name="T29" fmla="*/ 72 h 275"/>
                <a:gd name="T30" fmla="*/ 16 w 267"/>
                <a:gd name="T31" fmla="*/ 102 h 275"/>
                <a:gd name="T32" fmla="*/ 11 w 267"/>
                <a:gd name="T33" fmla="*/ 131 h 275"/>
                <a:gd name="T34" fmla="*/ 10 w 267"/>
                <a:gd name="T35" fmla="*/ 146 h 275"/>
                <a:gd name="T36" fmla="*/ 16 w 267"/>
                <a:gd name="T37" fmla="*/ 185 h 275"/>
                <a:gd name="T38" fmla="*/ 29 w 267"/>
                <a:gd name="T39" fmla="*/ 223 h 275"/>
                <a:gd name="T40" fmla="*/ 41 w 267"/>
                <a:gd name="T41" fmla="*/ 236 h 275"/>
                <a:gd name="T42" fmla="*/ 78 w 267"/>
                <a:gd name="T43" fmla="*/ 253 h 275"/>
                <a:gd name="T44" fmla="*/ 78 w 267"/>
                <a:gd name="T45" fmla="*/ 257 h 275"/>
                <a:gd name="T46" fmla="*/ 93 w 267"/>
                <a:gd name="T47" fmla="*/ 268 h 275"/>
                <a:gd name="T48" fmla="*/ 105 w 267"/>
                <a:gd name="T49" fmla="*/ 275 h 275"/>
                <a:gd name="T50" fmla="*/ 123 w 267"/>
                <a:gd name="T51" fmla="*/ 269 h 275"/>
                <a:gd name="T52" fmla="*/ 119 w 267"/>
                <a:gd name="T53" fmla="*/ 265 h 275"/>
                <a:gd name="T54" fmla="*/ 117 w 267"/>
                <a:gd name="T55" fmla="*/ 266 h 275"/>
                <a:gd name="T56" fmla="*/ 101 w 267"/>
                <a:gd name="T57" fmla="*/ 262 h 275"/>
                <a:gd name="T58" fmla="*/ 115 w 267"/>
                <a:gd name="T59" fmla="*/ 257 h 275"/>
                <a:gd name="T60" fmla="*/ 113 w 267"/>
                <a:gd name="T61" fmla="*/ 250 h 275"/>
                <a:gd name="T62" fmla="*/ 118 w 267"/>
                <a:gd name="T63" fmla="*/ 251 h 275"/>
                <a:gd name="T64" fmla="*/ 128 w 267"/>
                <a:gd name="T65" fmla="*/ 242 h 275"/>
                <a:gd name="T66" fmla="*/ 132 w 267"/>
                <a:gd name="T67" fmla="*/ 241 h 275"/>
                <a:gd name="T68" fmla="*/ 145 w 267"/>
                <a:gd name="T69" fmla="*/ 238 h 275"/>
                <a:gd name="T70" fmla="*/ 169 w 267"/>
                <a:gd name="T71" fmla="*/ 233 h 275"/>
                <a:gd name="T72" fmla="*/ 176 w 267"/>
                <a:gd name="T73" fmla="*/ 239 h 275"/>
                <a:gd name="T74" fmla="*/ 180 w 267"/>
                <a:gd name="T75" fmla="*/ 231 h 275"/>
                <a:gd name="T76" fmla="*/ 240 w 267"/>
                <a:gd name="T77" fmla="*/ 218 h 275"/>
                <a:gd name="T78" fmla="*/ 248 w 267"/>
                <a:gd name="T79" fmla="*/ 196 h 275"/>
                <a:gd name="T80" fmla="*/ 259 w 267"/>
                <a:gd name="T81" fmla="*/ 187 h 275"/>
                <a:gd name="T82" fmla="*/ 260 w 267"/>
                <a:gd name="T83" fmla="*/ 165 h 275"/>
                <a:gd name="T84" fmla="*/ 267 w 267"/>
                <a:gd name="T85" fmla="*/ 146 h 275"/>
                <a:gd name="T86" fmla="*/ 118 w 267"/>
                <a:gd name="T87" fmla="*/ 247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7" h="275">
                  <a:moveTo>
                    <a:pt x="267" y="146"/>
                  </a:moveTo>
                  <a:cubicBezTo>
                    <a:pt x="266" y="145"/>
                    <a:pt x="266" y="141"/>
                    <a:pt x="263" y="141"/>
                  </a:cubicBezTo>
                  <a:cubicBezTo>
                    <a:pt x="264" y="141"/>
                    <a:pt x="264" y="140"/>
                    <a:pt x="265" y="140"/>
                  </a:cubicBezTo>
                  <a:cubicBezTo>
                    <a:pt x="263" y="137"/>
                    <a:pt x="263" y="137"/>
                    <a:pt x="263" y="137"/>
                  </a:cubicBezTo>
                  <a:cubicBezTo>
                    <a:pt x="264" y="136"/>
                    <a:pt x="264" y="135"/>
                    <a:pt x="265" y="135"/>
                  </a:cubicBezTo>
                  <a:cubicBezTo>
                    <a:pt x="265" y="134"/>
                    <a:pt x="265" y="134"/>
                    <a:pt x="265" y="134"/>
                  </a:cubicBezTo>
                  <a:cubicBezTo>
                    <a:pt x="264" y="134"/>
                    <a:pt x="264" y="133"/>
                    <a:pt x="263" y="133"/>
                  </a:cubicBezTo>
                  <a:cubicBezTo>
                    <a:pt x="263" y="127"/>
                    <a:pt x="264" y="122"/>
                    <a:pt x="259" y="117"/>
                  </a:cubicBezTo>
                  <a:cubicBezTo>
                    <a:pt x="261" y="106"/>
                    <a:pt x="253" y="98"/>
                    <a:pt x="252" y="87"/>
                  </a:cubicBezTo>
                  <a:cubicBezTo>
                    <a:pt x="248" y="85"/>
                    <a:pt x="255" y="81"/>
                    <a:pt x="250" y="79"/>
                  </a:cubicBezTo>
                  <a:cubicBezTo>
                    <a:pt x="250" y="69"/>
                    <a:pt x="239" y="61"/>
                    <a:pt x="233" y="55"/>
                  </a:cubicBezTo>
                  <a:cubicBezTo>
                    <a:pt x="230" y="51"/>
                    <a:pt x="228" y="47"/>
                    <a:pt x="228" y="43"/>
                  </a:cubicBezTo>
                  <a:cubicBezTo>
                    <a:pt x="226" y="41"/>
                    <a:pt x="226" y="37"/>
                    <a:pt x="222" y="38"/>
                  </a:cubicBezTo>
                  <a:cubicBezTo>
                    <a:pt x="221" y="36"/>
                    <a:pt x="223" y="36"/>
                    <a:pt x="224" y="35"/>
                  </a:cubicBezTo>
                  <a:cubicBezTo>
                    <a:pt x="223" y="34"/>
                    <a:pt x="223" y="34"/>
                    <a:pt x="223" y="34"/>
                  </a:cubicBezTo>
                  <a:cubicBezTo>
                    <a:pt x="222" y="35"/>
                    <a:pt x="220" y="35"/>
                    <a:pt x="219" y="35"/>
                  </a:cubicBezTo>
                  <a:cubicBezTo>
                    <a:pt x="217" y="34"/>
                    <a:pt x="214" y="32"/>
                    <a:pt x="215" y="30"/>
                  </a:cubicBezTo>
                  <a:cubicBezTo>
                    <a:pt x="213" y="28"/>
                    <a:pt x="209" y="22"/>
                    <a:pt x="204" y="24"/>
                  </a:cubicBezTo>
                  <a:cubicBezTo>
                    <a:pt x="202" y="20"/>
                    <a:pt x="200" y="23"/>
                    <a:pt x="198" y="19"/>
                  </a:cubicBezTo>
                  <a:cubicBezTo>
                    <a:pt x="187" y="16"/>
                    <a:pt x="176" y="19"/>
                    <a:pt x="162" y="22"/>
                  </a:cubicBezTo>
                  <a:cubicBezTo>
                    <a:pt x="158" y="21"/>
                    <a:pt x="160" y="17"/>
                    <a:pt x="156" y="15"/>
                  </a:cubicBezTo>
                  <a:cubicBezTo>
                    <a:pt x="146" y="23"/>
                    <a:pt x="147" y="2"/>
                    <a:pt x="136" y="9"/>
                  </a:cubicBezTo>
                  <a:cubicBezTo>
                    <a:pt x="132" y="4"/>
                    <a:pt x="129" y="12"/>
                    <a:pt x="126" y="6"/>
                  </a:cubicBezTo>
                  <a:cubicBezTo>
                    <a:pt x="123" y="13"/>
                    <a:pt x="118" y="5"/>
                    <a:pt x="115" y="7"/>
                  </a:cubicBezTo>
                  <a:cubicBezTo>
                    <a:pt x="113" y="0"/>
                    <a:pt x="108" y="8"/>
                    <a:pt x="104" y="4"/>
                  </a:cubicBezTo>
                  <a:cubicBezTo>
                    <a:pt x="100" y="7"/>
                    <a:pt x="99" y="12"/>
                    <a:pt x="93" y="13"/>
                  </a:cubicBezTo>
                  <a:cubicBezTo>
                    <a:pt x="92" y="12"/>
                    <a:pt x="92" y="10"/>
                    <a:pt x="90" y="9"/>
                  </a:cubicBezTo>
                  <a:cubicBezTo>
                    <a:pt x="87" y="9"/>
                    <a:pt x="84" y="15"/>
                    <a:pt x="82" y="19"/>
                  </a:cubicBezTo>
                  <a:cubicBezTo>
                    <a:pt x="60" y="23"/>
                    <a:pt x="39" y="39"/>
                    <a:pt x="34" y="61"/>
                  </a:cubicBezTo>
                  <a:cubicBezTo>
                    <a:pt x="31" y="64"/>
                    <a:pt x="35" y="69"/>
                    <a:pt x="31" y="72"/>
                  </a:cubicBezTo>
                  <a:cubicBezTo>
                    <a:pt x="20" y="72"/>
                    <a:pt x="24" y="84"/>
                    <a:pt x="18" y="87"/>
                  </a:cubicBezTo>
                  <a:cubicBezTo>
                    <a:pt x="16" y="91"/>
                    <a:pt x="14" y="97"/>
                    <a:pt x="16" y="102"/>
                  </a:cubicBezTo>
                  <a:cubicBezTo>
                    <a:pt x="10" y="105"/>
                    <a:pt x="18" y="112"/>
                    <a:pt x="12" y="116"/>
                  </a:cubicBezTo>
                  <a:cubicBezTo>
                    <a:pt x="4" y="120"/>
                    <a:pt x="14" y="125"/>
                    <a:pt x="11" y="131"/>
                  </a:cubicBezTo>
                  <a:cubicBezTo>
                    <a:pt x="5" y="133"/>
                    <a:pt x="12" y="139"/>
                    <a:pt x="6" y="139"/>
                  </a:cubicBezTo>
                  <a:cubicBezTo>
                    <a:pt x="10" y="146"/>
                    <a:pt x="10" y="146"/>
                    <a:pt x="10" y="146"/>
                  </a:cubicBezTo>
                  <a:cubicBezTo>
                    <a:pt x="0" y="151"/>
                    <a:pt x="8" y="163"/>
                    <a:pt x="8" y="170"/>
                  </a:cubicBezTo>
                  <a:cubicBezTo>
                    <a:pt x="14" y="175"/>
                    <a:pt x="7" y="181"/>
                    <a:pt x="16" y="185"/>
                  </a:cubicBezTo>
                  <a:cubicBezTo>
                    <a:pt x="14" y="193"/>
                    <a:pt x="19" y="200"/>
                    <a:pt x="21" y="207"/>
                  </a:cubicBezTo>
                  <a:cubicBezTo>
                    <a:pt x="20" y="213"/>
                    <a:pt x="29" y="216"/>
                    <a:pt x="29" y="223"/>
                  </a:cubicBezTo>
                  <a:cubicBezTo>
                    <a:pt x="42" y="235"/>
                    <a:pt x="42" y="235"/>
                    <a:pt x="42" y="235"/>
                  </a:cubicBezTo>
                  <a:cubicBezTo>
                    <a:pt x="42" y="236"/>
                    <a:pt x="42" y="236"/>
                    <a:pt x="41" y="236"/>
                  </a:cubicBezTo>
                  <a:cubicBezTo>
                    <a:pt x="47" y="248"/>
                    <a:pt x="60" y="241"/>
                    <a:pt x="67" y="250"/>
                  </a:cubicBezTo>
                  <a:cubicBezTo>
                    <a:pt x="71" y="250"/>
                    <a:pt x="74" y="257"/>
                    <a:pt x="78" y="253"/>
                  </a:cubicBezTo>
                  <a:cubicBezTo>
                    <a:pt x="79" y="254"/>
                    <a:pt x="79" y="254"/>
                    <a:pt x="79" y="254"/>
                  </a:cubicBezTo>
                  <a:cubicBezTo>
                    <a:pt x="79" y="255"/>
                    <a:pt x="79" y="256"/>
                    <a:pt x="78" y="257"/>
                  </a:cubicBezTo>
                  <a:cubicBezTo>
                    <a:pt x="83" y="259"/>
                    <a:pt x="83" y="259"/>
                    <a:pt x="83" y="259"/>
                  </a:cubicBezTo>
                  <a:cubicBezTo>
                    <a:pt x="81" y="266"/>
                    <a:pt x="91" y="263"/>
                    <a:pt x="93" y="268"/>
                  </a:cubicBezTo>
                  <a:cubicBezTo>
                    <a:pt x="95" y="267"/>
                    <a:pt x="99" y="271"/>
                    <a:pt x="99" y="267"/>
                  </a:cubicBezTo>
                  <a:cubicBezTo>
                    <a:pt x="98" y="271"/>
                    <a:pt x="104" y="271"/>
                    <a:pt x="105" y="275"/>
                  </a:cubicBezTo>
                  <a:cubicBezTo>
                    <a:pt x="107" y="275"/>
                    <a:pt x="109" y="275"/>
                    <a:pt x="110" y="273"/>
                  </a:cubicBezTo>
                  <a:cubicBezTo>
                    <a:pt x="114" y="273"/>
                    <a:pt x="121" y="273"/>
                    <a:pt x="123" y="269"/>
                  </a:cubicBezTo>
                  <a:cubicBezTo>
                    <a:pt x="118" y="266"/>
                    <a:pt x="118" y="266"/>
                    <a:pt x="118" y="266"/>
                  </a:cubicBezTo>
                  <a:cubicBezTo>
                    <a:pt x="119" y="265"/>
                    <a:pt x="119" y="265"/>
                    <a:pt x="119" y="265"/>
                  </a:cubicBezTo>
                  <a:cubicBezTo>
                    <a:pt x="116" y="263"/>
                    <a:pt x="116" y="263"/>
                    <a:pt x="116" y="263"/>
                  </a:cubicBezTo>
                  <a:cubicBezTo>
                    <a:pt x="117" y="266"/>
                    <a:pt x="117" y="266"/>
                    <a:pt x="117" y="266"/>
                  </a:cubicBezTo>
                  <a:cubicBezTo>
                    <a:pt x="112" y="269"/>
                    <a:pt x="112" y="269"/>
                    <a:pt x="112" y="269"/>
                  </a:cubicBezTo>
                  <a:cubicBezTo>
                    <a:pt x="109" y="267"/>
                    <a:pt x="103" y="266"/>
                    <a:pt x="101" y="262"/>
                  </a:cubicBezTo>
                  <a:cubicBezTo>
                    <a:pt x="105" y="261"/>
                    <a:pt x="109" y="264"/>
                    <a:pt x="113" y="262"/>
                  </a:cubicBezTo>
                  <a:cubicBezTo>
                    <a:pt x="116" y="261"/>
                    <a:pt x="115" y="259"/>
                    <a:pt x="115" y="257"/>
                  </a:cubicBezTo>
                  <a:cubicBezTo>
                    <a:pt x="114" y="257"/>
                    <a:pt x="113" y="257"/>
                    <a:pt x="112" y="255"/>
                  </a:cubicBezTo>
                  <a:cubicBezTo>
                    <a:pt x="111" y="254"/>
                    <a:pt x="111" y="251"/>
                    <a:pt x="113" y="250"/>
                  </a:cubicBezTo>
                  <a:cubicBezTo>
                    <a:pt x="115" y="249"/>
                    <a:pt x="116" y="251"/>
                    <a:pt x="117" y="252"/>
                  </a:cubicBezTo>
                  <a:cubicBezTo>
                    <a:pt x="118" y="251"/>
                    <a:pt x="118" y="251"/>
                    <a:pt x="118" y="251"/>
                  </a:cubicBezTo>
                  <a:cubicBezTo>
                    <a:pt x="121" y="251"/>
                    <a:pt x="125" y="250"/>
                    <a:pt x="127" y="253"/>
                  </a:cubicBezTo>
                  <a:cubicBezTo>
                    <a:pt x="126" y="249"/>
                    <a:pt x="132" y="245"/>
                    <a:pt x="128" y="242"/>
                  </a:cubicBezTo>
                  <a:cubicBezTo>
                    <a:pt x="126" y="245"/>
                    <a:pt x="125" y="241"/>
                    <a:pt x="123" y="241"/>
                  </a:cubicBezTo>
                  <a:cubicBezTo>
                    <a:pt x="127" y="240"/>
                    <a:pt x="129" y="240"/>
                    <a:pt x="132" y="241"/>
                  </a:cubicBezTo>
                  <a:cubicBezTo>
                    <a:pt x="135" y="235"/>
                    <a:pt x="144" y="241"/>
                    <a:pt x="146" y="239"/>
                  </a:cubicBezTo>
                  <a:cubicBezTo>
                    <a:pt x="145" y="238"/>
                    <a:pt x="145" y="238"/>
                    <a:pt x="145" y="238"/>
                  </a:cubicBezTo>
                  <a:cubicBezTo>
                    <a:pt x="151" y="238"/>
                    <a:pt x="157" y="231"/>
                    <a:pt x="162" y="233"/>
                  </a:cubicBezTo>
                  <a:cubicBezTo>
                    <a:pt x="164" y="233"/>
                    <a:pt x="167" y="238"/>
                    <a:pt x="169" y="233"/>
                  </a:cubicBezTo>
                  <a:cubicBezTo>
                    <a:pt x="173" y="235"/>
                    <a:pt x="169" y="238"/>
                    <a:pt x="169" y="240"/>
                  </a:cubicBezTo>
                  <a:cubicBezTo>
                    <a:pt x="171" y="243"/>
                    <a:pt x="175" y="242"/>
                    <a:pt x="176" y="239"/>
                  </a:cubicBezTo>
                  <a:cubicBezTo>
                    <a:pt x="174" y="239"/>
                    <a:pt x="172" y="240"/>
                    <a:pt x="171" y="238"/>
                  </a:cubicBezTo>
                  <a:cubicBezTo>
                    <a:pt x="170" y="232"/>
                    <a:pt x="178" y="236"/>
                    <a:pt x="180" y="231"/>
                  </a:cubicBezTo>
                  <a:cubicBezTo>
                    <a:pt x="201" y="233"/>
                    <a:pt x="212" y="228"/>
                    <a:pt x="233" y="227"/>
                  </a:cubicBezTo>
                  <a:cubicBezTo>
                    <a:pt x="239" y="225"/>
                    <a:pt x="233" y="215"/>
                    <a:pt x="240" y="218"/>
                  </a:cubicBezTo>
                  <a:cubicBezTo>
                    <a:pt x="239" y="217"/>
                    <a:pt x="239" y="217"/>
                    <a:pt x="239" y="217"/>
                  </a:cubicBezTo>
                  <a:cubicBezTo>
                    <a:pt x="242" y="210"/>
                    <a:pt x="245" y="203"/>
                    <a:pt x="248" y="196"/>
                  </a:cubicBezTo>
                  <a:cubicBezTo>
                    <a:pt x="257" y="193"/>
                    <a:pt x="244" y="185"/>
                    <a:pt x="254" y="182"/>
                  </a:cubicBezTo>
                  <a:cubicBezTo>
                    <a:pt x="258" y="179"/>
                    <a:pt x="258" y="185"/>
                    <a:pt x="259" y="187"/>
                  </a:cubicBezTo>
                  <a:cubicBezTo>
                    <a:pt x="259" y="180"/>
                    <a:pt x="263" y="172"/>
                    <a:pt x="262" y="165"/>
                  </a:cubicBezTo>
                  <a:cubicBezTo>
                    <a:pt x="260" y="165"/>
                    <a:pt x="260" y="165"/>
                    <a:pt x="260" y="165"/>
                  </a:cubicBezTo>
                  <a:cubicBezTo>
                    <a:pt x="258" y="164"/>
                    <a:pt x="260" y="162"/>
                    <a:pt x="259" y="161"/>
                  </a:cubicBezTo>
                  <a:cubicBezTo>
                    <a:pt x="265" y="160"/>
                    <a:pt x="262" y="149"/>
                    <a:pt x="267" y="146"/>
                  </a:cubicBezTo>
                  <a:close/>
                  <a:moveTo>
                    <a:pt x="127" y="246"/>
                  </a:moveTo>
                  <a:cubicBezTo>
                    <a:pt x="124" y="248"/>
                    <a:pt x="120" y="246"/>
                    <a:pt x="118" y="247"/>
                  </a:cubicBezTo>
                  <a:cubicBezTo>
                    <a:pt x="121" y="244"/>
                    <a:pt x="122" y="245"/>
                    <a:pt x="127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5" name="Freeform 72">
              <a:extLst>
                <a:ext uri="{FF2B5EF4-FFF2-40B4-BE49-F238E27FC236}">
                  <a16:creationId xmlns:a16="http://schemas.microsoft.com/office/drawing/2014/main" xmlns="" id="{54CED239-1724-47B8-A9AC-9865FB8CB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6" y="2389"/>
              <a:ext cx="7" cy="3"/>
            </a:xfrm>
            <a:custGeom>
              <a:avLst/>
              <a:gdLst>
                <a:gd name="T0" fmla="*/ 3 w 3"/>
                <a:gd name="T1" fmla="*/ 0 h 1"/>
                <a:gd name="T2" fmla="*/ 3 w 3"/>
                <a:gd name="T3" fmla="*/ 0 h 1"/>
                <a:gd name="T4" fmla="*/ 3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0"/>
                    <a:pt x="2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6" name="Freeform 73">
              <a:extLst>
                <a:ext uri="{FF2B5EF4-FFF2-40B4-BE49-F238E27FC236}">
                  <a16:creationId xmlns:a16="http://schemas.microsoft.com/office/drawing/2014/main" xmlns="" id="{2E33EE7B-0156-46C1-AADB-559A4F96EA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" y="2310"/>
              <a:ext cx="9" cy="22"/>
            </a:xfrm>
            <a:custGeom>
              <a:avLst/>
              <a:gdLst>
                <a:gd name="T0" fmla="*/ 0 w 4"/>
                <a:gd name="T1" fmla="*/ 8 h 9"/>
                <a:gd name="T2" fmla="*/ 4 w 4"/>
                <a:gd name="T3" fmla="*/ 4 h 9"/>
                <a:gd name="T4" fmla="*/ 4 w 4"/>
                <a:gd name="T5" fmla="*/ 0 h 9"/>
                <a:gd name="T6" fmla="*/ 0 w 4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0" y="8"/>
                  </a:moveTo>
                  <a:cubicBezTo>
                    <a:pt x="4" y="9"/>
                    <a:pt x="1" y="4"/>
                    <a:pt x="4" y="4"/>
                  </a:cubicBezTo>
                  <a:cubicBezTo>
                    <a:pt x="3" y="3"/>
                    <a:pt x="4" y="1"/>
                    <a:pt x="4" y="0"/>
                  </a:cubicBezTo>
                  <a:cubicBezTo>
                    <a:pt x="1" y="2"/>
                    <a:pt x="0" y="6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7" name="Freeform 74">
              <a:extLst>
                <a:ext uri="{FF2B5EF4-FFF2-40B4-BE49-F238E27FC236}">
                  <a16:creationId xmlns:a16="http://schemas.microsoft.com/office/drawing/2014/main" xmlns="" id="{63F295CA-CDC6-4B8B-A8F1-9B7159BF20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2363"/>
              <a:ext cx="19" cy="19"/>
            </a:xfrm>
            <a:custGeom>
              <a:avLst/>
              <a:gdLst>
                <a:gd name="T0" fmla="*/ 8 w 8"/>
                <a:gd name="T1" fmla="*/ 3 h 8"/>
                <a:gd name="T2" fmla="*/ 0 w 8"/>
                <a:gd name="T3" fmla="*/ 6 h 8"/>
                <a:gd name="T4" fmla="*/ 2 w 8"/>
                <a:gd name="T5" fmla="*/ 8 h 8"/>
                <a:gd name="T6" fmla="*/ 8 w 8"/>
                <a:gd name="T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8" y="3"/>
                  </a:moveTo>
                  <a:cubicBezTo>
                    <a:pt x="5" y="0"/>
                    <a:pt x="3" y="4"/>
                    <a:pt x="0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4"/>
                    <a:pt x="5" y="3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8" name="Freeform 75">
              <a:extLst>
                <a:ext uri="{FF2B5EF4-FFF2-40B4-BE49-F238E27FC236}">
                  <a16:creationId xmlns:a16="http://schemas.microsoft.com/office/drawing/2014/main" xmlns="" id="{93F56887-A0E7-4ACB-9A91-A962799641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2387"/>
              <a:ext cx="7" cy="0"/>
            </a:xfrm>
            <a:custGeom>
              <a:avLst/>
              <a:gdLst>
                <a:gd name="T0" fmla="*/ 0 w 7"/>
                <a:gd name="T1" fmla="*/ 7 w 7"/>
                <a:gd name="T2" fmla="*/ 0 w 7"/>
                <a:gd name="T3" fmla="*/ 0 w 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9" name="Freeform 76">
              <a:extLst>
                <a:ext uri="{FF2B5EF4-FFF2-40B4-BE49-F238E27FC236}">
                  <a16:creationId xmlns:a16="http://schemas.microsoft.com/office/drawing/2014/main" xmlns="" id="{FF24E126-2237-4DD1-AB53-627E1B018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7" y="2394"/>
              <a:ext cx="15" cy="9"/>
            </a:xfrm>
            <a:custGeom>
              <a:avLst/>
              <a:gdLst>
                <a:gd name="T0" fmla="*/ 6 w 6"/>
                <a:gd name="T1" fmla="*/ 0 h 4"/>
                <a:gd name="T2" fmla="*/ 0 w 6"/>
                <a:gd name="T3" fmla="*/ 1 h 4"/>
                <a:gd name="T4" fmla="*/ 6 w 6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4">
                  <a:moveTo>
                    <a:pt x="6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2" y="4"/>
                    <a:pt x="5" y="1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0" name="Freeform 77">
              <a:extLst>
                <a:ext uri="{FF2B5EF4-FFF2-40B4-BE49-F238E27FC236}">
                  <a16:creationId xmlns:a16="http://schemas.microsoft.com/office/drawing/2014/main" xmlns="" id="{79FC6B44-AAB4-4A73-AC2D-522555A78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2446"/>
              <a:ext cx="24" cy="15"/>
            </a:xfrm>
            <a:custGeom>
              <a:avLst/>
              <a:gdLst>
                <a:gd name="T0" fmla="*/ 10 w 10"/>
                <a:gd name="T1" fmla="*/ 5 h 6"/>
                <a:gd name="T2" fmla="*/ 10 w 10"/>
                <a:gd name="T3" fmla="*/ 2 h 6"/>
                <a:gd name="T4" fmla="*/ 2 w 10"/>
                <a:gd name="T5" fmla="*/ 0 h 6"/>
                <a:gd name="T6" fmla="*/ 3 w 10"/>
                <a:gd name="T7" fmla="*/ 2 h 6"/>
                <a:gd name="T8" fmla="*/ 0 w 10"/>
                <a:gd name="T9" fmla="*/ 4 h 6"/>
                <a:gd name="T10" fmla="*/ 10 w 10"/>
                <a:gd name="T11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6">
                  <a:moveTo>
                    <a:pt x="10" y="5"/>
                  </a:moveTo>
                  <a:cubicBezTo>
                    <a:pt x="10" y="2"/>
                    <a:pt x="10" y="2"/>
                    <a:pt x="10" y="2"/>
                  </a:cubicBezTo>
                  <a:cubicBezTo>
                    <a:pt x="7" y="3"/>
                    <a:pt x="4" y="2"/>
                    <a:pt x="2" y="0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10" y="1"/>
                    <a:pt x="1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61" name="Freeform 78">
              <a:extLst>
                <a:ext uri="{FF2B5EF4-FFF2-40B4-BE49-F238E27FC236}">
                  <a16:creationId xmlns:a16="http://schemas.microsoft.com/office/drawing/2014/main" xmlns="" id="{74635C10-105A-4E2B-8664-680F77AD0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2451"/>
              <a:ext cx="9" cy="10"/>
            </a:xfrm>
            <a:custGeom>
              <a:avLst/>
              <a:gdLst>
                <a:gd name="T0" fmla="*/ 1 w 4"/>
                <a:gd name="T1" fmla="*/ 3 h 4"/>
                <a:gd name="T2" fmla="*/ 4 w 4"/>
                <a:gd name="T3" fmla="*/ 4 h 4"/>
                <a:gd name="T4" fmla="*/ 3 w 4"/>
                <a:gd name="T5" fmla="*/ 0 h 4"/>
                <a:gd name="T6" fmla="*/ 1 w 4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4"/>
                    <a:pt x="3" y="4"/>
                    <a:pt x="4" y="4"/>
                  </a:cubicBezTo>
                  <a:cubicBezTo>
                    <a:pt x="3" y="3"/>
                    <a:pt x="4" y="0"/>
                    <a:pt x="3" y="0"/>
                  </a:cubicBezTo>
                  <a:cubicBezTo>
                    <a:pt x="2" y="2"/>
                    <a:pt x="0" y="1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28" name="Group 70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994D71F2-A4AF-4F9B-8F40-68B4F9C2AC64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519936" y="4044364"/>
            <a:ext cx="942229" cy="968812"/>
            <a:chOff x="3515" y="1826"/>
            <a:chExt cx="638" cy="656"/>
          </a:xfrm>
          <a:solidFill>
            <a:srgbClr val="C00000"/>
          </a:solidFill>
        </p:grpSpPr>
        <p:sp>
          <p:nvSpPr>
            <p:cNvPr id="46" name="Freeform 71">
              <a:extLst>
                <a:ext uri="{FF2B5EF4-FFF2-40B4-BE49-F238E27FC236}">
                  <a16:creationId xmlns:a16="http://schemas.microsoft.com/office/drawing/2014/main" xmlns="" id="{89D9FCD3-AC6B-48C9-9C95-A8DB0F04C3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515" y="1826"/>
              <a:ext cx="638" cy="656"/>
            </a:xfrm>
            <a:custGeom>
              <a:avLst/>
              <a:gdLst>
                <a:gd name="T0" fmla="*/ 263 w 267"/>
                <a:gd name="T1" fmla="*/ 141 h 275"/>
                <a:gd name="T2" fmla="*/ 263 w 267"/>
                <a:gd name="T3" fmla="*/ 137 h 275"/>
                <a:gd name="T4" fmla="*/ 265 w 267"/>
                <a:gd name="T5" fmla="*/ 134 h 275"/>
                <a:gd name="T6" fmla="*/ 259 w 267"/>
                <a:gd name="T7" fmla="*/ 117 h 275"/>
                <a:gd name="T8" fmla="*/ 250 w 267"/>
                <a:gd name="T9" fmla="*/ 79 h 275"/>
                <a:gd name="T10" fmla="*/ 228 w 267"/>
                <a:gd name="T11" fmla="*/ 43 h 275"/>
                <a:gd name="T12" fmla="*/ 224 w 267"/>
                <a:gd name="T13" fmla="*/ 35 h 275"/>
                <a:gd name="T14" fmla="*/ 219 w 267"/>
                <a:gd name="T15" fmla="*/ 35 h 275"/>
                <a:gd name="T16" fmla="*/ 204 w 267"/>
                <a:gd name="T17" fmla="*/ 24 h 275"/>
                <a:gd name="T18" fmla="*/ 162 w 267"/>
                <a:gd name="T19" fmla="*/ 22 h 275"/>
                <a:gd name="T20" fmla="*/ 136 w 267"/>
                <a:gd name="T21" fmla="*/ 9 h 275"/>
                <a:gd name="T22" fmla="*/ 115 w 267"/>
                <a:gd name="T23" fmla="*/ 7 h 275"/>
                <a:gd name="T24" fmla="*/ 93 w 267"/>
                <a:gd name="T25" fmla="*/ 13 h 275"/>
                <a:gd name="T26" fmla="*/ 82 w 267"/>
                <a:gd name="T27" fmla="*/ 19 h 275"/>
                <a:gd name="T28" fmla="*/ 31 w 267"/>
                <a:gd name="T29" fmla="*/ 72 h 275"/>
                <a:gd name="T30" fmla="*/ 16 w 267"/>
                <a:gd name="T31" fmla="*/ 102 h 275"/>
                <a:gd name="T32" fmla="*/ 11 w 267"/>
                <a:gd name="T33" fmla="*/ 131 h 275"/>
                <a:gd name="T34" fmla="*/ 10 w 267"/>
                <a:gd name="T35" fmla="*/ 146 h 275"/>
                <a:gd name="T36" fmla="*/ 16 w 267"/>
                <a:gd name="T37" fmla="*/ 185 h 275"/>
                <a:gd name="T38" fmla="*/ 29 w 267"/>
                <a:gd name="T39" fmla="*/ 223 h 275"/>
                <a:gd name="T40" fmla="*/ 41 w 267"/>
                <a:gd name="T41" fmla="*/ 236 h 275"/>
                <a:gd name="T42" fmla="*/ 78 w 267"/>
                <a:gd name="T43" fmla="*/ 253 h 275"/>
                <a:gd name="T44" fmla="*/ 78 w 267"/>
                <a:gd name="T45" fmla="*/ 257 h 275"/>
                <a:gd name="T46" fmla="*/ 93 w 267"/>
                <a:gd name="T47" fmla="*/ 268 h 275"/>
                <a:gd name="T48" fmla="*/ 105 w 267"/>
                <a:gd name="T49" fmla="*/ 275 h 275"/>
                <a:gd name="T50" fmla="*/ 123 w 267"/>
                <a:gd name="T51" fmla="*/ 269 h 275"/>
                <a:gd name="T52" fmla="*/ 119 w 267"/>
                <a:gd name="T53" fmla="*/ 265 h 275"/>
                <a:gd name="T54" fmla="*/ 117 w 267"/>
                <a:gd name="T55" fmla="*/ 266 h 275"/>
                <a:gd name="T56" fmla="*/ 101 w 267"/>
                <a:gd name="T57" fmla="*/ 262 h 275"/>
                <a:gd name="T58" fmla="*/ 115 w 267"/>
                <a:gd name="T59" fmla="*/ 257 h 275"/>
                <a:gd name="T60" fmla="*/ 113 w 267"/>
                <a:gd name="T61" fmla="*/ 250 h 275"/>
                <a:gd name="T62" fmla="*/ 118 w 267"/>
                <a:gd name="T63" fmla="*/ 251 h 275"/>
                <a:gd name="T64" fmla="*/ 128 w 267"/>
                <a:gd name="T65" fmla="*/ 242 h 275"/>
                <a:gd name="T66" fmla="*/ 132 w 267"/>
                <a:gd name="T67" fmla="*/ 241 h 275"/>
                <a:gd name="T68" fmla="*/ 145 w 267"/>
                <a:gd name="T69" fmla="*/ 238 h 275"/>
                <a:gd name="T70" fmla="*/ 169 w 267"/>
                <a:gd name="T71" fmla="*/ 233 h 275"/>
                <a:gd name="T72" fmla="*/ 176 w 267"/>
                <a:gd name="T73" fmla="*/ 239 h 275"/>
                <a:gd name="T74" fmla="*/ 180 w 267"/>
                <a:gd name="T75" fmla="*/ 231 h 275"/>
                <a:gd name="T76" fmla="*/ 240 w 267"/>
                <a:gd name="T77" fmla="*/ 218 h 275"/>
                <a:gd name="T78" fmla="*/ 248 w 267"/>
                <a:gd name="T79" fmla="*/ 196 h 275"/>
                <a:gd name="T80" fmla="*/ 259 w 267"/>
                <a:gd name="T81" fmla="*/ 187 h 275"/>
                <a:gd name="T82" fmla="*/ 260 w 267"/>
                <a:gd name="T83" fmla="*/ 165 h 275"/>
                <a:gd name="T84" fmla="*/ 267 w 267"/>
                <a:gd name="T85" fmla="*/ 146 h 275"/>
                <a:gd name="T86" fmla="*/ 118 w 267"/>
                <a:gd name="T87" fmla="*/ 247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7" h="275">
                  <a:moveTo>
                    <a:pt x="267" y="146"/>
                  </a:moveTo>
                  <a:cubicBezTo>
                    <a:pt x="266" y="145"/>
                    <a:pt x="266" y="141"/>
                    <a:pt x="263" y="141"/>
                  </a:cubicBezTo>
                  <a:cubicBezTo>
                    <a:pt x="264" y="141"/>
                    <a:pt x="264" y="140"/>
                    <a:pt x="265" y="140"/>
                  </a:cubicBezTo>
                  <a:cubicBezTo>
                    <a:pt x="263" y="137"/>
                    <a:pt x="263" y="137"/>
                    <a:pt x="263" y="137"/>
                  </a:cubicBezTo>
                  <a:cubicBezTo>
                    <a:pt x="264" y="136"/>
                    <a:pt x="264" y="135"/>
                    <a:pt x="265" y="135"/>
                  </a:cubicBezTo>
                  <a:cubicBezTo>
                    <a:pt x="265" y="134"/>
                    <a:pt x="265" y="134"/>
                    <a:pt x="265" y="134"/>
                  </a:cubicBezTo>
                  <a:cubicBezTo>
                    <a:pt x="264" y="134"/>
                    <a:pt x="264" y="133"/>
                    <a:pt x="263" y="133"/>
                  </a:cubicBezTo>
                  <a:cubicBezTo>
                    <a:pt x="263" y="127"/>
                    <a:pt x="264" y="122"/>
                    <a:pt x="259" y="117"/>
                  </a:cubicBezTo>
                  <a:cubicBezTo>
                    <a:pt x="261" y="106"/>
                    <a:pt x="253" y="98"/>
                    <a:pt x="252" y="87"/>
                  </a:cubicBezTo>
                  <a:cubicBezTo>
                    <a:pt x="248" y="85"/>
                    <a:pt x="255" y="81"/>
                    <a:pt x="250" y="79"/>
                  </a:cubicBezTo>
                  <a:cubicBezTo>
                    <a:pt x="250" y="69"/>
                    <a:pt x="239" y="61"/>
                    <a:pt x="233" y="55"/>
                  </a:cubicBezTo>
                  <a:cubicBezTo>
                    <a:pt x="230" y="51"/>
                    <a:pt x="228" y="47"/>
                    <a:pt x="228" y="43"/>
                  </a:cubicBezTo>
                  <a:cubicBezTo>
                    <a:pt x="226" y="41"/>
                    <a:pt x="226" y="37"/>
                    <a:pt x="222" y="38"/>
                  </a:cubicBezTo>
                  <a:cubicBezTo>
                    <a:pt x="221" y="36"/>
                    <a:pt x="223" y="36"/>
                    <a:pt x="224" y="35"/>
                  </a:cubicBezTo>
                  <a:cubicBezTo>
                    <a:pt x="223" y="34"/>
                    <a:pt x="223" y="34"/>
                    <a:pt x="223" y="34"/>
                  </a:cubicBezTo>
                  <a:cubicBezTo>
                    <a:pt x="222" y="35"/>
                    <a:pt x="220" y="35"/>
                    <a:pt x="219" y="35"/>
                  </a:cubicBezTo>
                  <a:cubicBezTo>
                    <a:pt x="217" y="34"/>
                    <a:pt x="214" y="32"/>
                    <a:pt x="215" y="30"/>
                  </a:cubicBezTo>
                  <a:cubicBezTo>
                    <a:pt x="213" y="28"/>
                    <a:pt x="209" y="22"/>
                    <a:pt x="204" y="24"/>
                  </a:cubicBezTo>
                  <a:cubicBezTo>
                    <a:pt x="202" y="20"/>
                    <a:pt x="200" y="23"/>
                    <a:pt x="198" y="19"/>
                  </a:cubicBezTo>
                  <a:cubicBezTo>
                    <a:pt x="187" y="16"/>
                    <a:pt x="176" y="19"/>
                    <a:pt x="162" y="22"/>
                  </a:cubicBezTo>
                  <a:cubicBezTo>
                    <a:pt x="158" y="21"/>
                    <a:pt x="160" y="17"/>
                    <a:pt x="156" y="15"/>
                  </a:cubicBezTo>
                  <a:cubicBezTo>
                    <a:pt x="146" y="23"/>
                    <a:pt x="147" y="2"/>
                    <a:pt x="136" y="9"/>
                  </a:cubicBezTo>
                  <a:cubicBezTo>
                    <a:pt x="132" y="4"/>
                    <a:pt x="129" y="12"/>
                    <a:pt x="126" y="6"/>
                  </a:cubicBezTo>
                  <a:cubicBezTo>
                    <a:pt x="123" y="13"/>
                    <a:pt x="118" y="5"/>
                    <a:pt x="115" y="7"/>
                  </a:cubicBezTo>
                  <a:cubicBezTo>
                    <a:pt x="113" y="0"/>
                    <a:pt x="108" y="8"/>
                    <a:pt x="104" y="4"/>
                  </a:cubicBezTo>
                  <a:cubicBezTo>
                    <a:pt x="100" y="7"/>
                    <a:pt x="99" y="12"/>
                    <a:pt x="93" y="13"/>
                  </a:cubicBezTo>
                  <a:cubicBezTo>
                    <a:pt x="92" y="12"/>
                    <a:pt x="92" y="10"/>
                    <a:pt x="90" y="9"/>
                  </a:cubicBezTo>
                  <a:cubicBezTo>
                    <a:pt x="87" y="9"/>
                    <a:pt x="84" y="15"/>
                    <a:pt x="82" y="19"/>
                  </a:cubicBezTo>
                  <a:cubicBezTo>
                    <a:pt x="60" y="23"/>
                    <a:pt x="39" y="39"/>
                    <a:pt x="34" y="61"/>
                  </a:cubicBezTo>
                  <a:cubicBezTo>
                    <a:pt x="31" y="64"/>
                    <a:pt x="35" y="69"/>
                    <a:pt x="31" y="72"/>
                  </a:cubicBezTo>
                  <a:cubicBezTo>
                    <a:pt x="20" y="72"/>
                    <a:pt x="24" y="84"/>
                    <a:pt x="18" y="87"/>
                  </a:cubicBezTo>
                  <a:cubicBezTo>
                    <a:pt x="16" y="91"/>
                    <a:pt x="14" y="97"/>
                    <a:pt x="16" y="102"/>
                  </a:cubicBezTo>
                  <a:cubicBezTo>
                    <a:pt x="10" y="105"/>
                    <a:pt x="18" y="112"/>
                    <a:pt x="12" y="116"/>
                  </a:cubicBezTo>
                  <a:cubicBezTo>
                    <a:pt x="4" y="120"/>
                    <a:pt x="14" y="125"/>
                    <a:pt x="11" y="131"/>
                  </a:cubicBezTo>
                  <a:cubicBezTo>
                    <a:pt x="5" y="133"/>
                    <a:pt x="12" y="139"/>
                    <a:pt x="6" y="139"/>
                  </a:cubicBezTo>
                  <a:cubicBezTo>
                    <a:pt x="10" y="146"/>
                    <a:pt x="10" y="146"/>
                    <a:pt x="10" y="146"/>
                  </a:cubicBezTo>
                  <a:cubicBezTo>
                    <a:pt x="0" y="151"/>
                    <a:pt x="8" y="163"/>
                    <a:pt x="8" y="170"/>
                  </a:cubicBezTo>
                  <a:cubicBezTo>
                    <a:pt x="14" y="175"/>
                    <a:pt x="7" y="181"/>
                    <a:pt x="16" y="185"/>
                  </a:cubicBezTo>
                  <a:cubicBezTo>
                    <a:pt x="14" y="193"/>
                    <a:pt x="19" y="200"/>
                    <a:pt x="21" y="207"/>
                  </a:cubicBezTo>
                  <a:cubicBezTo>
                    <a:pt x="20" y="213"/>
                    <a:pt x="29" y="216"/>
                    <a:pt x="29" y="223"/>
                  </a:cubicBezTo>
                  <a:cubicBezTo>
                    <a:pt x="42" y="235"/>
                    <a:pt x="42" y="235"/>
                    <a:pt x="42" y="235"/>
                  </a:cubicBezTo>
                  <a:cubicBezTo>
                    <a:pt x="42" y="236"/>
                    <a:pt x="42" y="236"/>
                    <a:pt x="41" y="236"/>
                  </a:cubicBezTo>
                  <a:cubicBezTo>
                    <a:pt x="47" y="248"/>
                    <a:pt x="60" y="241"/>
                    <a:pt x="67" y="250"/>
                  </a:cubicBezTo>
                  <a:cubicBezTo>
                    <a:pt x="71" y="250"/>
                    <a:pt x="74" y="257"/>
                    <a:pt x="78" y="253"/>
                  </a:cubicBezTo>
                  <a:cubicBezTo>
                    <a:pt x="79" y="254"/>
                    <a:pt x="79" y="254"/>
                    <a:pt x="79" y="254"/>
                  </a:cubicBezTo>
                  <a:cubicBezTo>
                    <a:pt x="79" y="255"/>
                    <a:pt x="79" y="256"/>
                    <a:pt x="78" y="257"/>
                  </a:cubicBezTo>
                  <a:cubicBezTo>
                    <a:pt x="83" y="259"/>
                    <a:pt x="83" y="259"/>
                    <a:pt x="83" y="259"/>
                  </a:cubicBezTo>
                  <a:cubicBezTo>
                    <a:pt x="81" y="266"/>
                    <a:pt x="91" y="263"/>
                    <a:pt x="93" y="268"/>
                  </a:cubicBezTo>
                  <a:cubicBezTo>
                    <a:pt x="95" y="267"/>
                    <a:pt x="99" y="271"/>
                    <a:pt x="99" y="267"/>
                  </a:cubicBezTo>
                  <a:cubicBezTo>
                    <a:pt x="98" y="271"/>
                    <a:pt x="104" y="271"/>
                    <a:pt x="105" y="275"/>
                  </a:cubicBezTo>
                  <a:cubicBezTo>
                    <a:pt x="107" y="275"/>
                    <a:pt x="109" y="275"/>
                    <a:pt x="110" y="273"/>
                  </a:cubicBezTo>
                  <a:cubicBezTo>
                    <a:pt x="114" y="273"/>
                    <a:pt x="121" y="273"/>
                    <a:pt x="123" y="269"/>
                  </a:cubicBezTo>
                  <a:cubicBezTo>
                    <a:pt x="118" y="266"/>
                    <a:pt x="118" y="266"/>
                    <a:pt x="118" y="266"/>
                  </a:cubicBezTo>
                  <a:cubicBezTo>
                    <a:pt x="119" y="265"/>
                    <a:pt x="119" y="265"/>
                    <a:pt x="119" y="265"/>
                  </a:cubicBezTo>
                  <a:cubicBezTo>
                    <a:pt x="116" y="263"/>
                    <a:pt x="116" y="263"/>
                    <a:pt x="116" y="263"/>
                  </a:cubicBezTo>
                  <a:cubicBezTo>
                    <a:pt x="117" y="266"/>
                    <a:pt x="117" y="266"/>
                    <a:pt x="117" y="266"/>
                  </a:cubicBezTo>
                  <a:cubicBezTo>
                    <a:pt x="112" y="269"/>
                    <a:pt x="112" y="269"/>
                    <a:pt x="112" y="269"/>
                  </a:cubicBezTo>
                  <a:cubicBezTo>
                    <a:pt x="109" y="267"/>
                    <a:pt x="103" y="266"/>
                    <a:pt x="101" y="262"/>
                  </a:cubicBezTo>
                  <a:cubicBezTo>
                    <a:pt x="105" y="261"/>
                    <a:pt x="109" y="264"/>
                    <a:pt x="113" y="262"/>
                  </a:cubicBezTo>
                  <a:cubicBezTo>
                    <a:pt x="116" y="261"/>
                    <a:pt x="115" y="259"/>
                    <a:pt x="115" y="257"/>
                  </a:cubicBezTo>
                  <a:cubicBezTo>
                    <a:pt x="114" y="257"/>
                    <a:pt x="113" y="257"/>
                    <a:pt x="112" y="255"/>
                  </a:cubicBezTo>
                  <a:cubicBezTo>
                    <a:pt x="111" y="254"/>
                    <a:pt x="111" y="251"/>
                    <a:pt x="113" y="250"/>
                  </a:cubicBezTo>
                  <a:cubicBezTo>
                    <a:pt x="115" y="249"/>
                    <a:pt x="116" y="251"/>
                    <a:pt x="117" y="252"/>
                  </a:cubicBezTo>
                  <a:cubicBezTo>
                    <a:pt x="118" y="251"/>
                    <a:pt x="118" y="251"/>
                    <a:pt x="118" y="251"/>
                  </a:cubicBezTo>
                  <a:cubicBezTo>
                    <a:pt x="121" y="251"/>
                    <a:pt x="125" y="250"/>
                    <a:pt x="127" y="253"/>
                  </a:cubicBezTo>
                  <a:cubicBezTo>
                    <a:pt x="126" y="249"/>
                    <a:pt x="132" y="245"/>
                    <a:pt x="128" y="242"/>
                  </a:cubicBezTo>
                  <a:cubicBezTo>
                    <a:pt x="126" y="245"/>
                    <a:pt x="125" y="241"/>
                    <a:pt x="123" y="241"/>
                  </a:cubicBezTo>
                  <a:cubicBezTo>
                    <a:pt x="127" y="240"/>
                    <a:pt x="129" y="240"/>
                    <a:pt x="132" y="241"/>
                  </a:cubicBezTo>
                  <a:cubicBezTo>
                    <a:pt x="135" y="235"/>
                    <a:pt x="144" y="241"/>
                    <a:pt x="146" y="239"/>
                  </a:cubicBezTo>
                  <a:cubicBezTo>
                    <a:pt x="145" y="238"/>
                    <a:pt x="145" y="238"/>
                    <a:pt x="145" y="238"/>
                  </a:cubicBezTo>
                  <a:cubicBezTo>
                    <a:pt x="151" y="238"/>
                    <a:pt x="157" y="231"/>
                    <a:pt x="162" y="233"/>
                  </a:cubicBezTo>
                  <a:cubicBezTo>
                    <a:pt x="164" y="233"/>
                    <a:pt x="167" y="238"/>
                    <a:pt x="169" y="233"/>
                  </a:cubicBezTo>
                  <a:cubicBezTo>
                    <a:pt x="173" y="235"/>
                    <a:pt x="169" y="238"/>
                    <a:pt x="169" y="240"/>
                  </a:cubicBezTo>
                  <a:cubicBezTo>
                    <a:pt x="171" y="243"/>
                    <a:pt x="175" y="242"/>
                    <a:pt x="176" y="239"/>
                  </a:cubicBezTo>
                  <a:cubicBezTo>
                    <a:pt x="174" y="239"/>
                    <a:pt x="172" y="240"/>
                    <a:pt x="171" y="238"/>
                  </a:cubicBezTo>
                  <a:cubicBezTo>
                    <a:pt x="170" y="232"/>
                    <a:pt x="178" y="236"/>
                    <a:pt x="180" y="231"/>
                  </a:cubicBezTo>
                  <a:cubicBezTo>
                    <a:pt x="201" y="233"/>
                    <a:pt x="212" y="228"/>
                    <a:pt x="233" y="227"/>
                  </a:cubicBezTo>
                  <a:cubicBezTo>
                    <a:pt x="239" y="225"/>
                    <a:pt x="233" y="215"/>
                    <a:pt x="240" y="218"/>
                  </a:cubicBezTo>
                  <a:cubicBezTo>
                    <a:pt x="239" y="217"/>
                    <a:pt x="239" y="217"/>
                    <a:pt x="239" y="217"/>
                  </a:cubicBezTo>
                  <a:cubicBezTo>
                    <a:pt x="242" y="210"/>
                    <a:pt x="245" y="203"/>
                    <a:pt x="248" y="196"/>
                  </a:cubicBezTo>
                  <a:cubicBezTo>
                    <a:pt x="257" y="193"/>
                    <a:pt x="244" y="185"/>
                    <a:pt x="254" y="182"/>
                  </a:cubicBezTo>
                  <a:cubicBezTo>
                    <a:pt x="258" y="179"/>
                    <a:pt x="258" y="185"/>
                    <a:pt x="259" y="187"/>
                  </a:cubicBezTo>
                  <a:cubicBezTo>
                    <a:pt x="259" y="180"/>
                    <a:pt x="263" y="172"/>
                    <a:pt x="262" y="165"/>
                  </a:cubicBezTo>
                  <a:cubicBezTo>
                    <a:pt x="260" y="165"/>
                    <a:pt x="260" y="165"/>
                    <a:pt x="260" y="165"/>
                  </a:cubicBezTo>
                  <a:cubicBezTo>
                    <a:pt x="258" y="164"/>
                    <a:pt x="260" y="162"/>
                    <a:pt x="259" y="161"/>
                  </a:cubicBezTo>
                  <a:cubicBezTo>
                    <a:pt x="265" y="160"/>
                    <a:pt x="262" y="149"/>
                    <a:pt x="267" y="146"/>
                  </a:cubicBezTo>
                  <a:close/>
                  <a:moveTo>
                    <a:pt x="127" y="246"/>
                  </a:moveTo>
                  <a:cubicBezTo>
                    <a:pt x="124" y="248"/>
                    <a:pt x="120" y="246"/>
                    <a:pt x="118" y="247"/>
                  </a:cubicBezTo>
                  <a:cubicBezTo>
                    <a:pt x="121" y="244"/>
                    <a:pt x="122" y="245"/>
                    <a:pt x="127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7" name="Freeform 72">
              <a:extLst>
                <a:ext uri="{FF2B5EF4-FFF2-40B4-BE49-F238E27FC236}">
                  <a16:creationId xmlns:a16="http://schemas.microsoft.com/office/drawing/2014/main" xmlns="" id="{606824F0-2420-4A1A-8F10-52FF3298B3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6" y="2389"/>
              <a:ext cx="7" cy="3"/>
            </a:xfrm>
            <a:custGeom>
              <a:avLst/>
              <a:gdLst>
                <a:gd name="T0" fmla="*/ 3 w 3"/>
                <a:gd name="T1" fmla="*/ 0 h 1"/>
                <a:gd name="T2" fmla="*/ 3 w 3"/>
                <a:gd name="T3" fmla="*/ 0 h 1"/>
                <a:gd name="T4" fmla="*/ 3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0"/>
                    <a:pt x="2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8" name="Freeform 73">
              <a:extLst>
                <a:ext uri="{FF2B5EF4-FFF2-40B4-BE49-F238E27FC236}">
                  <a16:creationId xmlns:a16="http://schemas.microsoft.com/office/drawing/2014/main" xmlns="" id="{1369C2FB-44D4-4626-A6DD-F2B471330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" y="2310"/>
              <a:ext cx="9" cy="22"/>
            </a:xfrm>
            <a:custGeom>
              <a:avLst/>
              <a:gdLst>
                <a:gd name="T0" fmla="*/ 0 w 4"/>
                <a:gd name="T1" fmla="*/ 8 h 9"/>
                <a:gd name="T2" fmla="*/ 4 w 4"/>
                <a:gd name="T3" fmla="*/ 4 h 9"/>
                <a:gd name="T4" fmla="*/ 4 w 4"/>
                <a:gd name="T5" fmla="*/ 0 h 9"/>
                <a:gd name="T6" fmla="*/ 0 w 4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0" y="8"/>
                  </a:moveTo>
                  <a:cubicBezTo>
                    <a:pt x="4" y="9"/>
                    <a:pt x="1" y="4"/>
                    <a:pt x="4" y="4"/>
                  </a:cubicBezTo>
                  <a:cubicBezTo>
                    <a:pt x="3" y="3"/>
                    <a:pt x="4" y="1"/>
                    <a:pt x="4" y="0"/>
                  </a:cubicBezTo>
                  <a:cubicBezTo>
                    <a:pt x="1" y="2"/>
                    <a:pt x="0" y="6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9" name="Freeform 74">
              <a:extLst>
                <a:ext uri="{FF2B5EF4-FFF2-40B4-BE49-F238E27FC236}">
                  <a16:creationId xmlns:a16="http://schemas.microsoft.com/office/drawing/2014/main" xmlns="" id="{0F7CB09D-3F68-4742-9C38-8885248292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2363"/>
              <a:ext cx="19" cy="19"/>
            </a:xfrm>
            <a:custGeom>
              <a:avLst/>
              <a:gdLst>
                <a:gd name="T0" fmla="*/ 8 w 8"/>
                <a:gd name="T1" fmla="*/ 3 h 8"/>
                <a:gd name="T2" fmla="*/ 0 w 8"/>
                <a:gd name="T3" fmla="*/ 6 h 8"/>
                <a:gd name="T4" fmla="*/ 2 w 8"/>
                <a:gd name="T5" fmla="*/ 8 h 8"/>
                <a:gd name="T6" fmla="*/ 8 w 8"/>
                <a:gd name="T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8" y="3"/>
                  </a:moveTo>
                  <a:cubicBezTo>
                    <a:pt x="5" y="0"/>
                    <a:pt x="3" y="4"/>
                    <a:pt x="0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4"/>
                    <a:pt x="5" y="3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0" name="Freeform 75">
              <a:extLst>
                <a:ext uri="{FF2B5EF4-FFF2-40B4-BE49-F238E27FC236}">
                  <a16:creationId xmlns:a16="http://schemas.microsoft.com/office/drawing/2014/main" xmlns="" id="{296140C1-E4C7-49DB-A891-657D39552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2387"/>
              <a:ext cx="7" cy="0"/>
            </a:xfrm>
            <a:custGeom>
              <a:avLst/>
              <a:gdLst>
                <a:gd name="T0" fmla="*/ 0 w 7"/>
                <a:gd name="T1" fmla="*/ 7 w 7"/>
                <a:gd name="T2" fmla="*/ 0 w 7"/>
                <a:gd name="T3" fmla="*/ 0 w 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1" name="Freeform 76">
              <a:extLst>
                <a:ext uri="{FF2B5EF4-FFF2-40B4-BE49-F238E27FC236}">
                  <a16:creationId xmlns:a16="http://schemas.microsoft.com/office/drawing/2014/main" xmlns="" id="{F19E763F-5811-4C5A-A189-CADC9EF80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7" y="2394"/>
              <a:ext cx="15" cy="9"/>
            </a:xfrm>
            <a:custGeom>
              <a:avLst/>
              <a:gdLst>
                <a:gd name="T0" fmla="*/ 6 w 6"/>
                <a:gd name="T1" fmla="*/ 0 h 4"/>
                <a:gd name="T2" fmla="*/ 0 w 6"/>
                <a:gd name="T3" fmla="*/ 1 h 4"/>
                <a:gd name="T4" fmla="*/ 6 w 6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4">
                  <a:moveTo>
                    <a:pt x="6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2" y="4"/>
                    <a:pt x="5" y="1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2" name="Freeform 77">
              <a:extLst>
                <a:ext uri="{FF2B5EF4-FFF2-40B4-BE49-F238E27FC236}">
                  <a16:creationId xmlns:a16="http://schemas.microsoft.com/office/drawing/2014/main" xmlns="" id="{13BE44FC-AE88-45CE-91DC-C6CCF07F3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2446"/>
              <a:ext cx="24" cy="15"/>
            </a:xfrm>
            <a:custGeom>
              <a:avLst/>
              <a:gdLst>
                <a:gd name="T0" fmla="*/ 10 w 10"/>
                <a:gd name="T1" fmla="*/ 5 h 6"/>
                <a:gd name="T2" fmla="*/ 10 w 10"/>
                <a:gd name="T3" fmla="*/ 2 h 6"/>
                <a:gd name="T4" fmla="*/ 2 w 10"/>
                <a:gd name="T5" fmla="*/ 0 h 6"/>
                <a:gd name="T6" fmla="*/ 3 w 10"/>
                <a:gd name="T7" fmla="*/ 2 h 6"/>
                <a:gd name="T8" fmla="*/ 0 w 10"/>
                <a:gd name="T9" fmla="*/ 4 h 6"/>
                <a:gd name="T10" fmla="*/ 10 w 10"/>
                <a:gd name="T11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6">
                  <a:moveTo>
                    <a:pt x="10" y="5"/>
                  </a:moveTo>
                  <a:cubicBezTo>
                    <a:pt x="10" y="2"/>
                    <a:pt x="10" y="2"/>
                    <a:pt x="10" y="2"/>
                  </a:cubicBezTo>
                  <a:cubicBezTo>
                    <a:pt x="7" y="3"/>
                    <a:pt x="4" y="2"/>
                    <a:pt x="2" y="0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10" y="1"/>
                    <a:pt x="1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53" name="Freeform 78">
              <a:extLst>
                <a:ext uri="{FF2B5EF4-FFF2-40B4-BE49-F238E27FC236}">
                  <a16:creationId xmlns:a16="http://schemas.microsoft.com/office/drawing/2014/main" xmlns="" id="{DE4A4DC9-680B-4E89-BE39-574140E388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2451"/>
              <a:ext cx="9" cy="10"/>
            </a:xfrm>
            <a:custGeom>
              <a:avLst/>
              <a:gdLst>
                <a:gd name="T0" fmla="*/ 1 w 4"/>
                <a:gd name="T1" fmla="*/ 3 h 4"/>
                <a:gd name="T2" fmla="*/ 4 w 4"/>
                <a:gd name="T3" fmla="*/ 4 h 4"/>
                <a:gd name="T4" fmla="*/ 3 w 4"/>
                <a:gd name="T5" fmla="*/ 0 h 4"/>
                <a:gd name="T6" fmla="*/ 1 w 4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4"/>
                    <a:pt x="3" y="4"/>
                    <a:pt x="4" y="4"/>
                  </a:cubicBezTo>
                  <a:cubicBezTo>
                    <a:pt x="3" y="3"/>
                    <a:pt x="4" y="0"/>
                    <a:pt x="3" y="0"/>
                  </a:cubicBezTo>
                  <a:cubicBezTo>
                    <a:pt x="2" y="2"/>
                    <a:pt x="0" y="1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grpSp>
        <p:nvGrpSpPr>
          <p:cNvPr id="29" name="Group 70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34B445BC-BD90-48DE-80F4-B933647A13F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824192" y="2879705"/>
            <a:ext cx="1225785" cy="1125359"/>
            <a:chOff x="3606" y="1699"/>
            <a:chExt cx="830" cy="762"/>
          </a:xfrm>
          <a:solidFill>
            <a:srgbClr val="C00000"/>
          </a:solidFill>
        </p:grpSpPr>
        <p:sp>
          <p:nvSpPr>
            <p:cNvPr id="38" name="Freeform 71">
              <a:extLst>
                <a:ext uri="{FF2B5EF4-FFF2-40B4-BE49-F238E27FC236}">
                  <a16:creationId xmlns:a16="http://schemas.microsoft.com/office/drawing/2014/main" xmlns="" id="{D603E898-0F4F-4DA3-A341-924BDB9DCC3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98" y="1699"/>
              <a:ext cx="638" cy="656"/>
            </a:xfrm>
            <a:custGeom>
              <a:avLst/>
              <a:gdLst>
                <a:gd name="T0" fmla="*/ 263 w 267"/>
                <a:gd name="T1" fmla="*/ 141 h 275"/>
                <a:gd name="T2" fmla="*/ 263 w 267"/>
                <a:gd name="T3" fmla="*/ 137 h 275"/>
                <a:gd name="T4" fmla="*/ 265 w 267"/>
                <a:gd name="T5" fmla="*/ 134 h 275"/>
                <a:gd name="T6" fmla="*/ 259 w 267"/>
                <a:gd name="T7" fmla="*/ 117 h 275"/>
                <a:gd name="T8" fmla="*/ 250 w 267"/>
                <a:gd name="T9" fmla="*/ 79 h 275"/>
                <a:gd name="T10" fmla="*/ 228 w 267"/>
                <a:gd name="T11" fmla="*/ 43 h 275"/>
                <a:gd name="T12" fmla="*/ 224 w 267"/>
                <a:gd name="T13" fmla="*/ 35 h 275"/>
                <a:gd name="T14" fmla="*/ 219 w 267"/>
                <a:gd name="T15" fmla="*/ 35 h 275"/>
                <a:gd name="T16" fmla="*/ 204 w 267"/>
                <a:gd name="T17" fmla="*/ 24 h 275"/>
                <a:gd name="T18" fmla="*/ 162 w 267"/>
                <a:gd name="T19" fmla="*/ 22 h 275"/>
                <a:gd name="T20" fmla="*/ 136 w 267"/>
                <a:gd name="T21" fmla="*/ 9 h 275"/>
                <a:gd name="T22" fmla="*/ 115 w 267"/>
                <a:gd name="T23" fmla="*/ 7 h 275"/>
                <a:gd name="T24" fmla="*/ 93 w 267"/>
                <a:gd name="T25" fmla="*/ 13 h 275"/>
                <a:gd name="T26" fmla="*/ 82 w 267"/>
                <a:gd name="T27" fmla="*/ 19 h 275"/>
                <a:gd name="T28" fmla="*/ 31 w 267"/>
                <a:gd name="T29" fmla="*/ 72 h 275"/>
                <a:gd name="T30" fmla="*/ 16 w 267"/>
                <a:gd name="T31" fmla="*/ 102 h 275"/>
                <a:gd name="T32" fmla="*/ 11 w 267"/>
                <a:gd name="T33" fmla="*/ 131 h 275"/>
                <a:gd name="T34" fmla="*/ 10 w 267"/>
                <a:gd name="T35" fmla="*/ 146 h 275"/>
                <a:gd name="T36" fmla="*/ 16 w 267"/>
                <a:gd name="T37" fmla="*/ 185 h 275"/>
                <a:gd name="T38" fmla="*/ 29 w 267"/>
                <a:gd name="T39" fmla="*/ 223 h 275"/>
                <a:gd name="T40" fmla="*/ 41 w 267"/>
                <a:gd name="T41" fmla="*/ 236 h 275"/>
                <a:gd name="T42" fmla="*/ 78 w 267"/>
                <a:gd name="T43" fmla="*/ 253 h 275"/>
                <a:gd name="T44" fmla="*/ 78 w 267"/>
                <a:gd name="T45" fmla="*/ 257 h 275"/>
                <a:gd name="T46" fmla="*/ 93 w 267"/>
                <a:gd name="T47" fmla="*/ 268 h 275"/>
                <a:gd name="T48" fmla="*/ 105 w 267"/>
                <a:gd name="T49" fmla="*/ 275 h 275"/>
                <a:gd name="T50" fmla="*/ 123 w 267"/>
                <a:gd name="T51" fmla="*/ 269 h 275"/>
                <a:gd name="T52" fmla="*/ 119 w 267"/>
                <a:gd name="T53" fmla="*/ 265 h 275"/>
                <a:gd name="T54" fmla="*/ 117 w 267"/>
                <a:gd name="T55" fmla="*/ 266 h 275"/>
                <a:gd name="T56" fmla="*/ 101 w 267"/>
                <a:gd name="T57" fmla="*/ 262 h 275"/>
                <a:gd name="T58" fmla="*/ 115 w 267"/>
                <a:gd name="T59" fmla="*/ 257 h 275"/>
                <a:gd name="T60" fmla="*/ 113 w 267"/>
                <a:gd name="T61" fmla="*/ 250 h 275"/>
                <a:gd name="T62" fmla="*/ 118 w 267"/>
                <a:gd name="T63" fmla="*/ 251 h 275"/>
                <a:gd name="T64" fmla="*/ 128 w 267"/>
                <a:gd name="T65" fmla="*/ 242 h 275"/>
                <a:gd name="T66" fmla="*/ 132 w 267"/>
                <a:gd name="T67" fmla="*/ 241 h 275"/>
                <a:gd name="T68" fmla="*/ 145 w 267"/>
                <a:gd name="T69" fmla="*/ 238 h 275"/>
                <a:gd name="T70" fmla="*/ 169 w 267"/>
                <a:gd name="T71" fmla="*/ 233 h 275"/>
                <a:gd name="T72" fmla="*/ 176 w 267"/>
                <a:gd name="T73" fmla="*/ 239 h 275"/>
                <a:gd name="T74" fmla="*/ 180 w 267"/>
                <a:gd name="T75" fmla="*/ 231 h 275"/>
                <a:gd name="T76" fmla="*/ 240 w 267"/>
                <a:gd name="T77" fmla="*/ 218 h 275"/>
                <a:gd name="T78" fmla="*/ 248 w 267"/>
                <a:gd name="T79" fmla="*/ 196 h 275"/>
                <a:gd name="T80" fmla="*/ 259 w 267"/>
                <a:gd name="T81" fmla="*/ 187 h 275"/>
                <a:gd name="T82" fmla="*/ 260 w 267"/>
                <a:gd name="T83" fmla="*/ 165 h 275"/>
                <a:gd name="T84" fmla="*/ 267 w 267"/>
                <a:gd name="T85" fmla="*/ 146 h 275"/>
                <a:gd name="T86" fmla="*/ 118 w 267"/>
                <a:gd name="T87" fmla="*/ 247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7" h="275">
                  <a:moveTo>
                    <a:pt x="267" y="146"/>
                  </a:moveTo>
                  <a:cubicBezTo>
                    <a:pt x="266" y="145"/>
                    <a:pt x="266" y="141"/>
                    <a:pt x="263" y="141"/>
                  </a:cubicBezTo>
                  <a:cubicBezTo>
                    <a:pt x="264" y="141"/>
                    <a:pt x="264" y="140"/>
                    <a:pt x="265" y="140"/>
                  </a:cubicBezTo>
                  <a:cubicBezTo>
                    <a:pt x="263" y="137"/>
                    <a:pt x="263" y="137"/>
                    <a:pt x="263" y="137"/>
                  </a:cubicBezTo>
                  <a:cubicBezTo>
                    <a:pt x="264" y="136"/>
                    <a:pt x="264" y="135"/>
                    <a:pt x="265" y="135"/>
                  </a:cubicBezTo>
                  <a:cubicBezTo>
                    <a:pt x="265" y="134"/>
                    <a:pt x="265" y="134"/>
                    <a:pt x="265" y="134"/>
                  </a:cubicBezTo>
                  <a:cubicBezTo>
                    <a:pt x="264" y="134"/>
                    <a:pt x="264" y="133"/>
                    <a:pt x="263" y="133"/>
                  </a:cubicBezTo>
                  <a:cubicBezTo>
                    <a:pt x="263" y="127"/>
                    <a:pt x="264" y="122"/>
                    <a:pt x="259" y="117"/>
                  </a:cubicBezTo>
                  <a:cubicBezTo>
                    <a:pt x="261" y="106"/>
                    <a:pt x="253" y="98"/>
                    <a:pt x="252" y="87"/>
                  </a:cubicBezTo>
                  <a:cubicBezTo>
                    <a:pt x="248" y="85"/>
                    <a:pt x="255" y="81"/>
                    <a:pt x="250" y="79"/>
                  </a:cubicBezTo>
                  <a:cubicBezTo>
                    <a:pt x="250" y="69"/>
                    <a:pt x="239" y="61"/>
                    <a:pt x="233" y="55"/>
                  </a:cubicBezTo>
                  <a:cubicBezTo>
                    <a:pt x="230" y="51"/>
                    <a:pt x="228" y="47"/>
                    <a:pt x="228" y="43"/>
                  </a:cubicBezTo>
                  <a:cubicBezTo>
                    <a:pt x="226" y="41"/>
                    <a:pt x="226" y="37"/>
                    <a:pt x="222" y="38"/>
                  </a:cubicBezTo>
                  <a:cubicBezTo>
                    <a:pt x="221" y="36"/>
                    <a:pt x="223" y="36"/>
                    <a:pt x="224" y="35"/>
                  </a:cubicBezTo>
                  <a:cubicBezTo>
                    <a:pt x="223" y="34"/>
                    <a:pt x="223" y="34"/>
                    <a:pt x="223" y="34"/>
                  </a:cubicBezTo>
                  <a:cubicBezTo>
                    <a:pt x="222" y="35"/>
                    <a:pt x="220" y="35"/>
                    <a:pt x="219" y="35"/>
                  </a:cubicBezTo>
                  <a:cubicBezTo>
                    <a:pt x="217" y="34"/>
                    <a:pt x="214" y="32"/>
                    <a:pt x="215" y="30"/>
                  </a:cubicBezTo>
                  <a:cubicBezTo>
                    <a:pt x="213" y="28"/>
                    <a:pt x="209" y="22"/>
                    <a:pt x="204" y="24"/>
                  </a:cubicBezTo>
                  <a:cubicBezTo>
                    <a:pt x="202" y="20"/>
                    <a:pt x="200" y="23"/>
                    <a:pt x="198" y="19"/>
                  </a:cubicBezTo>
                  <a:cubicBezTo>
                    <a:pt x="187" y="16"/>
                    <a:pt x="176" y="19"/>
                    <a:pt x="162" y="22"/>
                  </a:cubicBezTo>
                  <a:cubicBezTo>
                    <a:pt x="158" y="21"/>
                    <a:pt x="160" y="17"/>
                    <a:pt x="156" y="15"/>
                  </a:cubicBezTo>
                  <a:cubicBezTo>
                    <a:pt x="146" y="23"/>
                    <a:pt x="147" y="2"/>
                    <a:pt x="136" y="9"/>
                  </a:cubicBezTo>
                  <a:cubicBezTo>
                    <a:pt x="132" y="4"/>
                    <a:pt x="129" y="12"/>
                    <a:pt x="126" y="6"/>
                  </a:cubicBezTo>
                  <a:cubicBezTo>
                    <a:pt x="123" y="13"/>
                    <a:pt x="118" y="5"/>
                    <a:pt x="115" y="7"/>
                  </a:cubicBezTo>
                  <a:cubicBezTo>
                    <a:pt x="113" y="0"/>
                    <a:pt x="108" y="8"/>
                    <a:pt x="104" y="4"/>
                  </a:cubicBezTo>
                  <a:cubicBezTo>
                    <a:pt x="100" y="7"/>
                    <a:pt x="99" y="12"/>
                    <a:pt x="93" y="13"/>
                  </a:cubicBezTo>
                  <a:cubicBezTo>
                    <a:pt x="92" y="12"/>
                    <a:pt x="92" y="10"/>
                    <a:pt x="90" y="9"/>
                  </a:cubicBezTo>
                  <a:cubicBezTo>
                    <a:pt x="87" y="9"/>
                    <a:pt x="84" y="15"/>
                    <a:pt x="82" y="19"/>
                  </a:cubicBezTo>
                  <a:cubicBezTo>
                    <a:pt x="60" y="23"/>
                    <a:pt x="39" y="39"/>
                    <a:pt x="34" y="61"/>
                  </a:cubicBezTo>
                  <a:cubicBezTo>
                    <a:pt x="31" y="64"/>
                    <a:pt x="35" y="69"/>
                    <a:pt x="31" y="72"/>
                  </a:cubicBezTo>
                  <a:cubicBezTo>
                    <a:pt x="20" y="72"/>
                    <a:pt x="24" y="84"/>
                    <a:pt x="18" y="87"/>
                  </a:cubicBezTo>
                  <a:cubicBezTo>
                    <a:pt x="16" y="91"/>
                    <a:pt x="14" y="97"/>
                    <a:pt x="16" y="102"/>
                  </a:cubicBezTo>
                  <a:cubicBezTo>
                    <a:pt x="10" y="105"/>
                    <a:pt x="18" y="112"/>
                    <a:pt x="12" y="116"/>
                  </a:cubicBezTo>
                  <a:cubicBezTo>
                    <a:pt x="4" y="120"/>
                    <a:pt x="14" y="125"/>
                    <a:pt x="11" y="131"/>
                  </a:cubicBezTo>
                  <a:cubicBezTo>
                    <a:pt x="5" y="133"/>
                    <a:pt x="12" y="139"/>
                    <a:pt x="6" y="139"/>
                  </a:cubicBezTo>
                  <a:cubicBezTo>
                    <a:pt x="10" y="146"/>
                    <a:pt x="10" y="146"/>
                    <a:pt x="10" y="146"/>
                  </a:cubicBezTo>
                  <a:cubicBezTo>
                    <a:pt x="0" y="151"/>
                    <a:pt x="8" y="163"/>
                    <a:pt x="8" y="170"/>
                  </a:cubicBezTo>
                  <a:cubicBezTo>
                    <a:pt x="14" y="175"/>
                    <a:pt x="7" y="181"/>
                    <a:pt x="16" y="185"/>
                  </a:cubicBezTo>
                  <a:cubicBezTo>
                    <a:pt x="14" y="193"/>
                    <a:pt x="19" y="200"/>
                    <a:pt x="21" y="207"/>
                  </a:cubicBezTo>
                  <a:cubicBezTo>
                    <a:pt x="20" y="213"/>
                    <a:pt x="29" y="216"/>
                    <a:pt x="29" y="223"/>
                  </a:cubicBezTo>
                  <a:cubicBezTo>
                    <a:pt x="42" y="235"/>
                    <a:pt x="42" y="235"/>
                    <a:pt x="42" y="235"/>
                  </a:cubicBezTo>
                  <a:cubicBezTo>
                    <a:pt x="42" y="236"/>
                    <a:pt x="42" y="236"/>
                    <a:pt x="41" y="236"/>
                  </a:cubicBezTo>
                  <a:cubicBezTo>
                    <a:pt x="47" y="248"/>
                    <a:pt x="60" y="241"/>
                    <a:pt x="67" y="250"/>
                  </a:cubicBezTo>
                  <a:cubicBezTo>
                    <a:pt x="71" y="250"/>
                    <a:pt x="74" y="257"/>
                    <a:pt x="78" y="253"/>
                  </a:cubicBezTo>
                  <a:cubicBezTo>
                    <a:pt x="79" y="254"/>
                    <a:pt x="79" y="254"/>
                    <a:pt x="79" y="254"/>
                  </a:cubicBezTo>
                  <a:cubicBezTo>
                    <a:pt x="79" y="255"/>
                    <a:pt x="79" y="256"/>
                    <a:pt x="78" y="257"/>
                  </a:cubicBezTo>
                  <a:cubicBezTo>
                    <a:pt x="83" y="259"/>
                    <a:pt x="83" y="259"/>
                    <a:pt x="83" y="259"/>
                  </a:cubicBezTo>
                  <a:cubicBezTo>
                    <a:pt x="81" y="266"/>
                    <a:pt x="91" y="263"/>
                    <a:pt x="93" y="268"/>
                  </a:cubicBezTo>
                  <a:cubicBezTo>
                    <a:pt x="95" y="267"/>
                    <a:pt x="99" y="271"/>
                    <a:pt x="99" y="267"/>
                  </a:cubicBezTo>
                  <a:cubicBezTo>
                    <a:pt x="98" y="271"/>
                    <a:pt x="104" y="271"/>
                    <a:pt x="105" y="275"/>
                  </a:cubicBezTo>
                  <a:cubicBezTo>
                    <a:pt x="107" y="275"/>
                    <a:pt x="109" y="275"/>
                    <a:pt x="110" y="273"/>
                  </a:cubicBezTo>
                  <a:cubicBezTo>
                    <a:pt x="114" y="273"/>
                    <a:pt x="121" y="273"/>
                    <a:pt x="123" y="269"/>
                  </a:cubicBezTo>
                  <a:cubicBezTo>
                    <a:pt x="118" y="266"/>
                    <a:pt x="118" y="266"/>
                    <a:pt x="118" y="266"/>
                  </a:cubicBezTo>
                  <a:cubicBezTo>
                    <a:pt x="119" y="265"/>
                    <a:pt x="119" y="265"/>
                    <a:pt x="119" y="265"/>
                  </a:cubicBezTo>
                  <a:cubicBezTo>
                    <a:pt x="116" y="263"/>
                    <a:pt x="116" y="263"/>
                    <a:pt x="116" y="263"/>
                  </a:cubicBezTo>
                  <a:cubicBezTo>
                    <a:pt x="117" y="266"/>
                    <a:pt x="117" y="266"/>
                    <a:pt x="117" y="266"/>
                  </a:cubicBezTo>
                  <a:cubicBezTo>
                    <a:pt x="112" y="269"/>
                    <a:pt x="112" y="269"/>
                    <a:pt x="112" y="269"/>
                  </a:cubicBezTo>
                  <a:cubicBezTo>
                    <a:pt x="109" y="267"/>
                    <a:pt x="103" y="266"/>
                    <a:pt x="101" y="262"/>
                  </a:cubicBezTo>
                  <a:cubicBezTo>
                    <a:pt x="105" y="261"/>
                    <a:pt x="109" y="264"/>
                    <a:pt x="113" y="262"/>
                  </a:cubicBezTo>
                  <a:cubicBezTo>
                    <a:pt x="116" y="261"/>
                    <a:pt x="115" y="259"/>
                    <a:pt x="115" y="257"/>
                  </a:cubicBezTo>
                  <a:cubicBezTo>
                    <a:pt x="114" y="257"/>
                    <a:pt x="113" y="257"/>
                    <a:pt x="112" y="255"/>
                  </a:cubicBezTo>
                  <a:cubicBezTo>
                    <a:pt x="111" y="254"/>
                    <a:pt x="111" y="251"/>
                    <a:pt x="113" y="250"/>
                  </a:cubicBezTo>
                  <a:cubicBezTo>
                    <a:pt x="115" y="249"/>
                    <a:pt x="116" y="251"/>
                    <a:pt x="117" y="252"/>
                  </a:cubicBezTo>
                  <a:cubicBezTo>
                    <a:pt x="118" y="251"/>
                    <a:pt x="118" y="251"/>
                    <a:pt x="118" y="251"/>
                  </a:cubicBezTo>
                  <a:cubicBezTo>
                    <a:pt x="121" y="251"/>
                    <a:pt x="125" y="250"/>
                    <a:pt x="127" y="253"/>
                  </a:cubicBezTo>
                  <a:cubicBezTo>
                    <a:pt x="126" y="249"/>
                    <a:pt x="132" y="245"/>
                    <a:pt x="128" y="242"/>
                  </a:cubicBezTo>
                  <a:cubicBezTo>
                    <a:pt x="126" y="245"/>
                    <a:pt x="125" y="241"/>
                    <a:pt x="123" y="241"/>
                  </a:cubicBezTo>
                  <a:cubicBezTo>
                    <a:pt x="127" y="240"/>
                    <a:pt x="129" y="240"/>
                    <a:pt x="132" y="241"/>
                  </a:cubicBezTo>
                  <a:cubicBezTo>
                    <a:pt x="135" y="235"/>
                    <a:pt x="144" y="241"/>
                    <a:pt x="146" y="239"/>
                  </a:cubicBezTo>
                  <a:cubicBezTo>
                    <a:pt x="145" y="238"/>
                    <a:pt x="145" y="238"/>
                    <a:pt x="145" y="238"/>
                  </a:cubicBezTo>
                  <a:cubicBezTo>
                    <a:pt x="151" y="238"/>
                    <a:pt x="157" y="231"/>
                    <a:pt x="162" y="233"/>
                  </a:cubicBezTo>
                  <a:cubicBezTo>
                    <a:pt x="164" y="233"/>
                    <a:pt x="167" y="238"/>
                    <a:pt x="169" y="233"/>
                  </a:cubicBezTo>
                  <a:cubicBezTo>
                    <a:pt x="173" y="235"/>
                    <a:pt x="169" y="238"/>
                    <a:pt x="169" y="240"/>
                  </a:cubicBezTo>
                  <a:cubicBezTo>
                    <a:pt x="171" y="243"/>
                    <a:pt x="175" y="242"/>
                    <a:pt x="176" y="239"/>
                  </a:cubicBezTo>
                  <a:cubicBezTo>
                    <a:pt x="174" y="239"/>
                    <a:pt x="172" y="240"/>
                    <a:pt x="171" y="238"/>
                  </a:cubicBezTo>
                  <a:cubicBezTo>
                    <a:pt x="170" y="232"/>
                    <a:pt x="178" y="236"/>
                    <a:pt x="180" y="231"/>
                  </a:cubicBezTo>
                  <a:cubicBezTo>
                    <a:pt x="201" y="233"/>
                    <a:pt x="212" y="228"/>
                    <a:pt x="233" y="227"/>
                  </a:cubicBezTo>
                  <a:cubicBezTo>
                    <a:pt x="239" y="225"/>
                    <a:pt x="233" y="215"/>
                    <a:pt x="240" y="218"/>
                  </a:cubicBezTo>
                  <a:cubicBezTo>
                    <a:pt x="239" y="217"/>
                    <a:pt x="239" y="217"/>
                    <a:pt x="239" y="217"/>
                  </a:cubicBezTo>
                  <a:cubicBezTo>
                    <a:pt x="242" y="210"/>
                    <a:pt x="245" y="203"/>
                    <a:pt x="248" y="196"/>
                  </a:cubicBezTo>
                  <a:cubicBezTo>
                    <a:pt x="257" y="193"/>
                    <a:pt x="244" y="185"/>
                    <a:pt x="254" y="182"/>
                  </a:cubicBezTo>
                  <a:cubicBezTo>
                    <a:pt x="258" y="179"/>
                    <a:pt x="258" y="185"/>
                    <a:pt x="259" y="187"/>
                  </a:cubicBezTo>
                  <a:cubicBezTo>
                    <a:pt x="259" y="180"/>
                    <a:pt x="263" y="172"/>
                    <a:pt x="262" y="165"/>
                  </a:cubicBezTo>
                  <a:cubicBezTo>
                    <a:pt x="260" y="165"/>
                    <a:pt x="260" y="165"/>
                    <a:pt x="260" y="165"/>
                  </a:cubicBezTo>
                  <a:cubicBezTo>
                    <a:pt x="258" y="164"/>
                    <a:pt x="260" y="162"/>
                    <a:pt x="259" y="161"/>
                  </a:cubicBezTo>
                  <a:cubicBezTo>
                    <a:pt x="265" y="160"/>
                    <a:pt x="262" y="149"/>
                    <a:pt x="267" y="146"/>
                  </a:cubicBezTo>
                  <a:close/>
                  <a:moveTo>
                    <a:pt x="127" y="246"/>
                  </a:moveTo>
                  <a:cubicBezTo>
                    <a:pt x="124" y="248"/>
                    <a:pt x="120" y="246"/>
                    <a:pt x="118" y="247"/>
                  </a:cubicBezTo>
                  <a:cubicBezTo>
                    <a:pt x="121" y="244"/>
                    <a:pt x="122" y="245"/>
                    <a:pt x="127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39" name="Freeform 72">
              <a:extLst>
                <a:ext uri="{FF2B5EF4-FFF2-40B4-BE49-F238E27FC236}">
                  <a16:creationId xmlns:a16="http://schemas.microsoft.com/office/drawing/2014/main" xmlns="" id="{933866B7-79EA-4308-8E2A-FEF603CF3F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6" y="2389"/>
              <a:ext cx="7" cy="3"/>
            </a:xfrm>
            <a:custGeom>
              <a:avLst/>
              <a:gdLst>
                <a:gd name="T0" fmla="*/ 3 w 3"/>
                <a:gd name="T1" fmla="*/ 0 h 1"/>
                <a:gd name="T2" fmla="*/ 3 w 3"/>
                <a:gd name="T3" fmla="*/ 0 h 1"/>
                <a:gd name="T4" fmla="*/ 3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0"/>
                    <a:pt x="2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0" name="Freeform 73">
              <a:extLst>
                <a:ext uri="{FF2B5EF4-FFF2-40B4-BE49-F238E27FC236}">
                  <a16:creationId xmlns:a16="http://schemas.microsoft.com/office/drawing/2014/main" xmlns="" id="{BC20DFC2-0538-4BD1-9801-CA9392D0E2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7" y="2310"/>
              <a:ext cx="9" cy="22"/>
            </a:xfrm>
            <a:custGeom>
              <a:avLst/>
              <a:gdLst>
                <a:gd name="T0" fmla="*/ 0 w 4"/>
                <a:gd name="T1" fmla="*/ 8 h 9"/>
                <a:gd name="T2" fmla="*/ 4 w 4"/>
                <a:gd name="T3" fmla="*/ 4 h 9"/>
                <a:gd name="T4" fmla="*/ 4 w 4"/>
                <a:gd name="T5" fmla="*/ 0 h 9"/>
                <a:gd name="T6" fmla="*/ 0 w 4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0" y="8"/>
                  </a:moveTo>
                  <a:cubicBezTo>
                    <a:pt x="4" y="9"/>
                    <a:pt x="1" y="4"/>
                    <a:pt x="4" y="4"/>
                  </a:cubicBezTo>
                  <a:cubicBezTo>
                    <a:pt x="3" y="3"/>
                    <a:pt x="4" y="1"/>
                    <a:pt x="4" y="0"/>
                  </a:cubicBezTo>
                  <a:cubicBezTo>
                    <a:pt x="1" y="2"/>
                    <a:pt x="0" y="6"/>
                    <a:pt x="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1" name="Freeform 74">
              <a:extLst>
                <a:ext uri="{FF2B5EF4-FFF2-40B4-BE49-F238E27FC236}">
                  <a16:creationId xmlns:a16="http://schemas.microsoft.com/office/drawing/2014/main" xmlns="" id="{41E6FB16-1167-405D-AE15-D734C8E5D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2" y="2363"/>
              <a:ext cx="19" cy="19"/>
            </a:xfrm>
            <a:custGeom>
              <a:avLst/>
              <a:gdLst>
                <a:gd name="T0" fmla="*/ 8 w 8"/>
                <a:gd name="T1" fmla="*/ 3 h 8"/>
                <a:gd name="T2" fmla="*/ 0 w 8"/>
                <a:gd name="T3" fmla="*/ 6 h 8"/>
                <a:gd name="T4" fmla="*/ 2 w 8"/>
                <a:gd name="T5" fmla="*/ 8 h 8"/>
                <a:gd name="T6" fmla="*/ 8 w 8"/>
                <a:gd name="T7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8" y="3"/>
                  </a:moveTo>
                  <a:cubicBezTo>
                    <a:pt x="5" y="0"/>
                    <a:pt x="3" y="4"/>
                    <a:pt x="0" y="6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3" y="4"/>
                    <a:pt x="5" y="3"/>
                    <a:pt x="8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2" name="Freeform 75">
              <a:extLst>
                <a:ext uri="{FF2B5EF4-FFF2-40B4-BE49-F238E27FC236}">
                  <a16:creationId xmlns:a16="http://schemas.microsoft.com/office/drawing/2014/main" xmlns="" id="{17AC8D0C-D3B4-44AA-BF86-4CDB6C93D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9" y="2387"/>
              <a:ext cx="7" cy="0"/>
            </a:xfrm>
            <a:custGeom>
              <a:avLst/>
              <a:gdLst>
                <a:gd name="T0" fmla="*/ 0 w 7"/>
                <a:gd name="T1" fmla="*/ 7 w 7"/>
                <a:gd name="T2" fmla="*/ 0 w 7"/>
                <a:gd name="T3" fmla="*/ 0 w 7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3" name="Freeform 76">
              <a:extLst>
                <a:ext uri="{FF2B5EF4-FFF2-40B4-BE49-F238E27FC236}">
                  <a16:creationId xmlns:a16="http://schemas.microsoft.com/office/drawing/2014/main" xmlns="" id="{F693F358-2B43-4621-8F18-4361B949DC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7" y="2394"/>
              <a:ext cx="15" cy="9"/>
            </a:xfrm>
            <a:custGeom>
              <a:avLst/>
              <a:gdLst>
                <a:gd name="T0" fmla="*/ 6 w 6"/>
                <a:gd name="T1" fmla="*/ 0 h 4"/>
                <a:gd name="T2" fmla="*/ 0 w 6"/>
                <a:gd name="T3" fmla="*/ 1 h 4"/>
                <a:gd name="T4" fmla="*/ 6 w 6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4">
                  <a:moveTo>
                    <a:pt x="6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2" y="4"/>
                    <a:pt x="5" y="1"/>
                    <a:pt x="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4" name="Freeform 77">
              <a:extLst>
                <a:ext uri="{FF2B5EF4-FFF2-40B4-BE49-F238E27FC236}">
                  <a16:creationId xmlns:a16="http://schemas.microsoft.com/office/drawing/2014/main" xmlns="" id="{6CF71190-EF88-4B70-B8C6-B956D969D5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5" y="2446"/>
              <a:ext cx="24" cy="15"/>
            </a:xfrm>
            <a:custGeom>
              <a:avLst/>
              <a:gdLst>
                <a:gd name="T0" fmla="*/ 10 w 10"/>
                <a:gd name="T1" fmla="*/ 5 h 6"/>
                <a:gd name="T2" fmla="*/ 10 w 10"/>
                <a:gd name="T3" fmla="*/ 2 h 6"/>
                <a:gd name="T4" fmla="*/ 2 w 10"/>
                <a:gd name="T5" fmla="*/ 0 h 6"/>
                <a:gd name="T6" fmla="*/ 3 w 10"/>
                <a:gd name="T7" fmla="*/ 2 h 6"/>
                <a:gd name="T8" fmla="*/ 0 w 10"/>
                <a:gd name="T9" fmla="*/ 4 h 6"/>
                <a:gd name="T10" fmla="*/ 10 w 10"/>
                <a:gd name="T11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6">
                  <a:moveTo>
                    <a:pt x="10" y="5"/>
                  </a:moveTo>
                  <a:cubicBezTo>
                    <a:pt x="10" y="2"/>
                    <a:pt x="10" y="2"/>
                    <a:pt x="10" y="2"/>
                  </a:cubicBezTo>
                  <a:cubicBezTo>
                    <a:pt x="7" y="3"/>
                    <a:pt x="4" y="2"/>
                    <a:pt x="2" y="0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6"/>
                    <a:pt x="10" y="1"/>
                    <a:pt x="1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  <p:sp>
          <p:nvSpPr>
            <p:cNvPr id="45" name="Freeform 78">
              <a:extLst>
                <a:ext uri="{FF2B5EF4-FFF2-40B4-BE49-F238E27FC236}">
                  <a16:creationId xmlns:a16="http://schemas.microsoft.com/office/drawing/2014/main" xmlns="" id="{ADE8E3DE-2824-4EF8-9351-907D17068FD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9" y="2451"/>
              <a:ext cx="9" cy="10"/>
            </a:xfrm>
            <a:custGeom>
              <a:avLst/>
              <a:gdLst>
                <a:gd name="T0" fmla="*/ 1 w 4"/>
                <a:gd name="T1" fmla="*/ 3 h 4"/>
                <a:gd name="T2" fmla="*/ 4 w 4"/>
                <a:gd name="T3" fmla="*/ 4 h 4"/>
                <a:gd name="T4" fmla="*/ 3 w 4"/>
                <a:gd name="T5" fmla="*/ 0 h 4"/>
                <a:gd name="T6" fmla="*/ 1 w 4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1" y="3"/>
                  </a:moveTo>
                  <a:cubicBezTo>
                    <a:pt x="1" y="4"/>
                    <a:pt x="3" y="4"/>
                    <a:pt x="4" y="4"/>
                  </a:cubicBezTo>
                  <a:cubicBezTo>
                    <a:pt x="3" y="3"/>
                    <a:pt x="4" y="0"/>
                    <a:pt x="3" y="0"/>
                  </a:cubicBezTo>
                  <a:cubicBezTo>
                    <a:pt x="2" y="2"/>
                    <a:pt x="0" y="1"/>
                    <a:pt x="1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endParaRPr lang="zh-CN" altLang="en-US"/>
            </a:p>
          </p:txBody>
        </p:sp>
      </p:grpSp>
      <p:sp>
        <p:nvSpPr>
          <p:cNvPr id="30" name="Freeform 11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2B5C1F08-2F56-43F1-A974-39F3DB07E176}"/>
              </a:ext>
            </a:extLst>
          </p:cNvPr>
          <p:cNvSpPr/>
          <p:nvPr/>
        </p:nvSpPr>
        <p:spPr>
          <a:xfrm rot="20324701">
            <a:off x="3890254" y="5307817"/>
            <a:ext cx="240826" cy="314538"/>
          </a:xfrm>
          <a:custGeom>
            <a:avLst/>
            <a:gdLst/>
            <a:ahLst/>
            <a:cxnLst/>
            <a:rect l="l" t="t" r="r" b="b"/>
            <a:pathLst>
              <a:path w="134936" h="204405">
                <a:moveTo>
                  <a:pt x="127331" y="165827"/>
                </a:moveTo>
                <a:cubicBezTo>
                  <a:pt x="123825" y="169180"/>
                  <a:pt x="119711" y="172228"/>
                  <a:pt x="114986" y="174971"/>
                </a:cubicBezTo>
                <a:cubicBezTo>
                  <a:pt x="107519" y="179238"/>
                  <a:pt x="97689" y="181981"/>
                  <a:pt x="85497" y="183201"/>
                </a:cubicBezTo>
                <a:cubicBezTo>
                  <a:pt x="63704" y="185334"/>
                  <a:pt x="41301" y="182210"/>
                  <a:pt x="18288" y="173828"/>
                </a:cubicBezTo>
                <a:cubicBezTo>
                  <a:pt x="14478" y="172456"/>
                  <a:pt x="11126" y="170475"/>
                  <a:pt x="8230" y="167884"/>
                </a:cubicBezTo>
                <a:cubicBezTo>
                  <a:pt x="8535" y="173371"/>
                  <a:pt x="9373" y="177333"/>
                  <a:pt x="10745" y="179772"/>
                </a:cubicBezTo>
                <a:cubicBezTo>
                  <a:pt x="13945" y="185106"/>
                  <a:pt x="19889" y="189297"/>
                  <a:pt x="28575" y="192345"/>
                </a:cubicBezTo>
                <a:cubicBezTo>
                  <a:pt x="37262" y="195393"/>
                  <a:pt x="47397" y="197221"/>
                  <a:pt x="58979" y="197831"/>
                </a:cubicBezTo>
                <a:cubicBezTo>
                  <a:pt x="69952" y="198288"/>
                  <a:pt x="80468" y="197640"/>
                  <a:pt x="90526" y="195888"/>
                </a:cubicBezTo>
                <a:cubicBezTo>
                  <a:pt x="100584" y="194135"/>
                  <a:pt x="108204" y="191735"/>
                  <a:pt x="113386" y="188687"/>
                </a:cubicBezTo>
                <a:cubicBezTo>
                  <a:pt x="114300" y="188077"/>
                  <a:pt x="115291" y="188001"/>
                  <a:pt x="116358" y="188458"/>
                </a:cubicBezTo>
                <a:cubicBezTo>
                  <a:pt x="123216" y="185106"/>
                  <a:pt x="127178" y="181753"/>
                  <a:pt x="128245" y="178400"/>
                </a:cubicBezTo>
                <a:cubicBezTo>
                  <a:pt x="128702" y="176419"/>
                  <a:pt x="128626" y="173447"/>
                  <a:pt x="128016" y="169485"/>
                </a:cubicBezTo>
                <a:cubicBezTo>
                  <a:pt x="128016" y="168875"/>
                  <a:pt x="127788" y="167656"/>
                  <a:pt x="127331" y="165827"/>
                </a:cubicBezTo>
                <a:close/>
                <a:moveTo>
                  <a:pt x="52121" y="157140"/>
                </a:moveTo>
                <a:cubicBezTo>
                  <a:pt x="54255" y="157140"/>
                  <a:pt x="55322" y="158207"/>
                  <a:pt x="55322" y="160341"/>
                </a:cubicBezTo>
                <a:cubicBezTo>
                  <a:pt x="55322" y="162474"/>
                  <a:pt x="54255" y="163541"/>
                  <a:pt x="52121" y="163541"/>
                </a:cubicBezTo>
                <a:cubicBezTo>
                  <a:pt x="49988" y="163541"/>
                  <a:pt x="48921" y="162474"/>
                  <a:pt x="48921" y="160341"/>
                </a:cubicBezTo>
                <a:cubicBezTo>
                  <a:pt x="48921" y="158207"/>
                  <a:pt x="49988" y="157140"/>
                  <a:pt x="52121" y="157140"/>
                </a:cubicBezTo>
                <a:close/>
                <a:moveTo>
                  <a:pt x="73838" y="155769"/>
                </a:moveTo>
                <a:cubicBezTo>
                  <a:pt x="75972" y="155769"/>
                  <a:pt x="77039" y="156835"/>
                  <a:pt x="77039" y="158969"/>
                </a:cubicBezTo>
                <a:cubicBezTo>
                  <a:pt x="77039" y="161103"/>
                  <a:pt x="75972" y="162169"/>
                  <a:pt x="73838" y="162169"/>
                </a:cubicBezTo>
                <a:cubicBezTo>
                  <a:pt x="71705" y="162169"/>
                  <a:pt x="70638" y="161103"/>
                  <a:pt x="70638" y="158969"/>
                </a:cubicBezTo>
                <a:cubicBezTo>
                  <a:pt x="70638" y="156835"/>
                  <a:pt x="71705" y="155769"/>
                  <a:pt x="73838" y="155769"/>
                </a:cubicBezTo>
                <a:close/>
                <a:moveTo>
                  <a:pt x="122987" y="153940"/>
                </a:moveTo>
                <a:cubicBezTo>
                  <a:pt x="122682" y="155464"/>
                  <a:pt x="121768" y="156302"/>
                  <a:pt x="120244" y="156454"/>
                </a:cubicBezTo>
                <a:lnTo>
                  <a:pt x="120244" y="156683"/>
                </a:lnTo>
                <a:cubicBezTo>
                  <a:pt x="120549" y="158512"/>
                  <a:pt x="119787" y="159655"/>
                  <a:pt x="117958" y="160112"/>
                </a:cubicBezTo>
                <a:cubicBezTo>
                  <a:pt x="117501" y="161026"/>
                  <a:pt x="116815" y="161636"/>
                  <a:pt x="115901" y="161941"/>
                </a:cubicBezTo>
                <a:cubicBezTo>
                  <a:pt x="114681" y="162398"/>
                  <a:pt x="110681" y="163998"/>
                  <a:pt x="103899" y="166741"/>
                </a:cubicBezTo>
                <a:cubicBezTo>
                  <a:pt x="97117" y="169485"/>
                  <a:pt x="91745" y="171313"/>
                  <a:pt x="87783" y="172228"/>
                </a:cubicBezTo>
                <a:lnTo>
                  <a:pt x="51980" y="172228"/>
                </a:lnTo>
                <a:lnTo>
                  <a:pt x="47951" y="171670"/>
                </a:lnTo>
                <a:lnTo>
                  <a:pt x="16002" y="159198"/>
                </a:lnTo>
                <a:lnTo>
                  <a:pt x="16002" y="160112"/>
                </a:lnTo>
                <a:cubicBezTo>
                  <a:pt x="16002" y="161026"/>
                  <a:pt x="15736" y="161788"/>
                  <a:pt x="15202" y="162398"/>
                </a:cubicBezTo>
                <a:cubicBezTo>
                  <a:pt x="14669" y="163008"/>
                  <a:pt x="14021" y="163389"/>
                  <a:pt x="13259" y="163541"/>
                </a:cubicBezTo>
                <a:cubicBezTo>
                  <a:pt x="15393" y="165370"/>
                  <a:pt x="17831" y="166818"/>
                  <a:pt x="20574" y="167884"/>
                </a:cubicBezTo>
                <a:lnTo>
                  <a:pt x="47951" y="171670"/>
                </a:lnTo>
                <a:lnTo>
                  <a:pt x="49378" y="172228"/>
                </a:lnTo>
                <a:lnTo>
                  <a:pt x="51980" y="172228"/>
                </a:lnTo>
                <a:lnTo>
                  <a:pt x="85040" y="176800"/>
                </a:lnTo>
                <a:cubicBezTo>
                  <a:pt x="96165" y="175733"/>
                  <a:pt x="105080" y="173295"/>
                  <a:pt x="111786" y="169485"/>
                </a:cubicBezTo>
                <a:cubicBezTo>
                  <a:pt x="119101" y="165370"/>
                  <a:pt x="123978" y="161331"/>
                  <a:pt x="126416" y="157369"/>
                </a:cubicBezTo>
                <a:lnTo>
                  <a:pt x="126873" y="155311"/>
                </a:lnTo>
                <a:cubicBezTo>
                  <a:pt x="126264" y="154702"/>
                  <a:pt x="124968" y="154245"/>
                  <a:pt x="122987" y="153940"/>
                </a:cubicBezTo>
                <a:close/>
                <a:moveTo>
                  <a:pt x="61037" y="152797"/>
                </a:moveTo>
                <a:cubicBezTo>
                  <a:pt x="61951" y="152797"/>
                  <a:pt x="62713" y="153102"/>
                  <a:pt x="63323" y="153711"/>
                </a:cubicBezTo>
                <a:cubicBezTo>
                  <a:pt x="63932" y="154321"/>
                  <a:pt x="64237" y="155083"/>
                  <a:pt x="64237" y="155997"/>
                </a:cubicBezTo>
                <a:cubicBezTo>
                  <a:pt x="64237" y="158131"/>
                  <a:pt x="63170" y="159198"/>
                  <a:pt x="61037" y="159198"/>
                </a:cubicBezTo>
                <a:cubicBezTo>
                  <a:pt x="58903" y="159198"/>
                  <a:pt x="57836" y="158131"/>
                  <a:pt x="57836" y="155997"/>
                </a:cubicBezTo>
                <a:cubicBezTo>
                  <a:pt x="57836" y="155083"/>
                  <a:pt x="58141" y="154321"/>
                  <a:pt x="58751" y="153711"/>
                </a:cubicBezTo>
                <a:cubicBezTo>
                  <a:pt x="59360" y="153102"/>
                  <a:pt x="60122" y="152797"/>
                  <a:pt x="61037" y="152797"/>
                </a:cubicBezTo>
                <a:close/>
                <a:moveTo>
                  <a:pt x="103556" y="150739"/>
                </a:moveTo>
                <a:cubicBezTo>
                  <a:pt x="105690" y="150739"/>
                  <a:pt x="106757" y="151806"/>
                  <a:pt x="106757" y="153940"/>
                </a:cubicBezTo>
                <a:cubicBezTo>
                  <a:pt x="106757" y="156073"/>
                  <a:pt x="105690" y="157140"/>
                  <a:pt x="103556" y="157140"/>
                </a:cubicBezTo>
                <a:cubicBezTo>
                  <a:pt x="101423" y="157140"/>
                  <a:pt x="100356" y="156073"/>
                  <a:pt x="100356" y="153940"/>
                </a:cubicBezTo>
                <a:cubicBezTo>
                  <a:pt x="100356" y="151806"/>
                  <a:pt x="101423" y="150739"/>
                  <a:pt x="103556" y="150739"/>
                </a:cubicBezTo>
                <a:close/>
                <a:moveTo>
                  <a:pt x="91212" y="149368"/>
                </a:moveTo>
                <a:cubicBezTo>
                  <a:pt x="93345" y="149368"/>
                  <a:pt x="94412" y="150435"/>
                  <a:pt x="94412" y="152568"/>
                </a:cubicBezTo>
                <a:cubicBezTo>
                  <a:pt x="94412" y="154702"/>
                  <a:pt x="93345" y="155769"/>
                  <a:pt x="91212" y="155769"/>
                </a:cubicBezTo>
                <a:cubicBezTo>
                  <a:pt x="89078" y="155769"/>
                  <a:pt x="88011" y="154702"/>
                  <a:pt x="88011" y="152568"/>
                </a:cubicBezTo>
                <a:cubicBezTo>
                  <a:pt x="88011" y="150435"/>
                  <a:pt x="89078" y="149368"/>
                  <a:pt x="91212" y="149368"/>
                </a:cubicBezTo>
                <a:close/>
                <a:moveTo>
                  <a:pt x="44577" y="148225"/>
                </a:moveTo>
                <a:cubicBezTo>
                  <a:pt x="46711" y="148225"/>
                  <a:pt x="47778" y="149292"/>
                  <a:pt x="47778" y="151425"/>
                </a:cubicBezTo>
                <a:cubicBezTo>
                  <a:pt x="47778" y="153559"/>
                  <a:pt x="46711" y="154626"/>
                  <a:pt x="44577" y="154626"/>
                </a:cubicBezTo>
                <a:cubicBezTo>
                  <a:pt x="42444" y="154626"/>
                  <a:pt x="41377" y="153559"/>
                  <a:pt x="41377" y="151425"/>
                </a:cubicBezTo>
                <a:cubicBezTo>
                  <a:pt x="41377" y="149292"/>
                  <a:pt x="42444" y="148225"/>
                  <a:pt x="44577" y="148225"/>
                </a:cubicBezTo>
                <a:close/>
                <a:moveTo>
                  <a:pt x="32004" y="147082"/>
                </a:moveTo>
                <a:cubicBezTo>
                  <a:pt x="34138" y="147082"/>
                  <a:pt x="35205" y="148149"/>
                  <a:pt x="35205" y="150282"/>
                </a:cubicBezTo>
                <a:cubicBezTo>
                  <a:pt x="35205" y="152416"/>
                  <a:pt x="34138" y="153483"/>
                  <a:pt x="32004" y="153483"/>
                </a:cubicBezTo>
                <a:cubicBezTo>
                  <a:pt x="29871" y="153483"/>
                  <a:pt x="28804" y="152416"/>
                  <a:pt x="28804" y="150282"/>
                </a:cubicBezTo>
                <a:cubicBezTo>
                  <a:pt x="28804" y="148149"/>
                  <a:pt x="29871" y="147082"/>
                  <a:pt x="32004" y="147082"/>
                </a:cubicBezTo>
                <a:close/>
                <a:moveTo>
                  <a:pt x="101727" y="142281"/>
                </a:moveTo>
                <a:cubicBezTo>
                  <a:pt x="103861" y="142281"/>
                  <a:pt x="104928" y="143348"/>
                  <a:pt x="104928" y="145482"/>
                </a:cubicBezTo>
                <a:cubicBezTo>
                  <a:pt x="104928" y="147615"/>
                  <a:pt x="103861" y="148682"/>
                  <a:pt x="101727" y="148682"/>
                </a:cubicBezTo>
                <a:cubicBezTo>
                  <a:pt x="99594" y="148682"/>
                  <a:pt x="98527" y="147615"/>
                  <a:pt x="98527" y="145482"/>
                </a:cubicBezTo>
                <a:cubicBezTo>
                  <a:pt x="98527" y="143348"/>
                  <a:pt x="99594" y="142281"/>
                  <a:pt x="101727" y="142281"/>
                </a:cubicBezTo>
                <a:close/>
                <a:moveTo>
                  <a:pt x="79096" y="140452"/>
                </a:moveTo>
                <a:cubicBezTo>
                  <a:pt x="81230" y="140452"/>
                  <a:pt x="82296" y="141519"/>
                  <a:pt x="82296" y="143653"/>
                </a:cubicBezTo>
                <a:cubicBezTo>
                  <a:pt x="82296" y="145786"/>
                  <a:pt x="81230" y="146853"/>
                  <a:pt x="79096" y="146853"/>
                </a:cubicBezTo>
                <a:cubicBezTo>
                  <a:pt x="76962" y="146853"/>
                  <a:pt x="75896" y="145786"/>
                  <a:pt x="75896" y="143653"/>
                </a:cubicBezTo>
                <a:cubicBezTo>
                  <a:pt x="75896" y="141519"/>
                  <a:pt x="76962" y="140452"/>
                  <a:pt x="79096" y="140452"/>
                </a:cubicBezTo>
                <a:close/>
                <a:moveTo>
                  <a:pt x="65609" y="139767"/>
                </a:moveTo>
                <a:cubicBezTo>
                  <a:pt x="67742" y="139767"/>
                  <a:pt x="68809" y="140833"/>
                  <a:pt x="68809" y="142967"/>
                </a:cubicBezTo>
                <a:cubicBezTo>
                  <a:pt x="68809" y="145101"/>
                  <a:pt x="67742" y="146167"/>
                  <a:pt x="65609" y="146167"/>
                </a:cubicBezTo>
                <a:cubicBezTo>
                  <a:pt x="63475" y="146167"/>
                  <a:pt x="62408" y="145101"/>
                  <a:pt x="62408" y="142967"/>
                </a:cubicBezTo>
                <a:cubicBezTo>
                  <a:pt x="62408" y="140833"/>
                  <a:pt x="63475" y="139767"/>
                  <a:pt x="65609" y="139767"/>
                </a:cubicBezTo>
                <a:close/>
                <a:moveTo>
                  <a:pt x="50978" y="138166"/>
                </a:moveTo>
                <a:cubicBezTo>
                  <a:pt x="53112" y="138166"/>
                  <a:pt x="54179" y="139233"/>
                  <a:pt x="54179" y="141367"/>
                </a:cubicBezTo>
                <a:cubicBezTo>
                  <a:pt x="54179" y="143500"/>
                  <a:pt x="53112" y="144567"/>
                  <a:pt x="50978" y="144567"/>
                </a:cubicBezTo>
                <a:cubicBezTo>
                  <a:pt x="48845" y="144567"/>
                  <a:pt x="47778" y="143500"/>
                  <a:pt x="47778" y="141367"/>
                </a:cubicBezTo>
                <a:cubicBezTo>
                  <a:pt x="47778" y="139233"/>
                  <a:pt x="48845" y="138166"/>
                  <a:pt x="50978" y="138166"/>
                </a:cubicBezTo>
                <a:close/>
                <a:moveTo>
                  <a:pt x="36576" y="134280"/>
                </a:moveTo>
                <a:cubicBezTo>
                  <a:pt x="38710" y="134280"/>
                  <a:pt x="39777" y="135347"/>
                  <a:pt x="39777" y="137481"/>
                </a:cubicBezTo>
                <a:cubicBezTo>
                  <a:pt x="39777" y="139614"/>
                  <a:pt x="38710" y="140681"/>
                  <a:pt x="36576" y="140681"/>
                </a:cubicBezTo>
                <a:cubicBezTo>
                  <a:pt x="34443" y="140681"/>
                  <a:pt x="33376" y="139614"/>
                  <a:pt x="33376" y="137481"/>
                </a:cubicBezTo>
                <a:cubicBezTo>
                  <a:pt x="33376" y="135347"/>
                  <a:pt x="34443" y="134280"/>
                  <a:pt x="36576" y="134280"/>
                </a:cubicBezTo>
                <a:close/>
                <a:moveTo>
                  <a:pt x="89840" y="134052"/>
                </a:moveTo>
                <a:cubicBezTo>
                  <a:pt x="91974" y="134052"/>
                  <a:pt x="93041" y="135118"/>
                  <a:pt x="93041" y="137252"/>
                </a:cubicBezTo>
                <a:cubicBezTo>
                  <a:pt x="93041" y="139386"/>
                  <a:pt x="91974" y="140452"/>
                  <a:pt x="89840" y="140452"/>
                </a:cubicBezTo>
                <a:cubicBezTo>
                  <a:pt x="87707" y="140452"/>
                  <a:pt x="86640" y="139386"/>
                  <a:pt x="86640" y="137252"/>
                </a:cubicBezTo>
                <a:cubicBezTo>
                  <a:pt x="86640" y="135118"/>
                  <a:pt x="87707" y="134052"/>
                  <a:pt x="89840" y="134052"/>
                </a:cubicBezTo>
                <a:close/>
                <a:moveTo>
                  <a:pt x="75667" y="126508"/>
                </a:moveTo>
                <a:cubicBezTo>
                  <a:pt x="77801" y="126508"/>
                  <a:pt x="78867" y="127575"/>
                  <a:pt x="78867" y="129708"/>
                </a:cubicBezTo>
                <a:cubicBezTo>
                  <a:pt x="78867" y="131842"/>
                  <a:pt x="77801" y="132909"/>
                  <a:pt x="75667" y="132909"/>
                </a:cubicBezTo>
                <a:cubicBezTo>
                  <a:pt x="73533" y="132909"/>
                  <a:pt x="72467" y="131842"/>
                  <a:pt x="72467" y="129708"/>
                </a:cubicBezTo>
                <a:cubicBezTo>
                  <a:pt x="72467" y="127575"/>
                  <a:pt x="73533" y="126508"/>
                  <a:pt x="75667" y="126508"/>
                </a:cubicBezTo>
                <a:close/>
                <a:moveTo>
                  <a:pt x="52807" y="126508"/>
                </a:moveTo>
                <a:cubicBezTo>
                  <a:pt x="54941" y="126508"/>
                  <a:pt x="56007" y="127575"/>
                  <a:pt x="56007" y="129708"/>
                </a:cubicBezTo>
                <a:cubicBezTo>
                  <a:pt x="56007" y="131842"/>
                  <a:pt x="54941" y="132909"/>
                  <a:pt x="52807" y="132909"/>
                </a:cubicBezTo>
                <a:cubicBezTo>
                  <a:pt x="52197" y="133366"/>
                  <a:pt x="51435" y="133594"/>
                  <a:pt x="50521" y="133594"/>
                </a:cubicBezTo>
                <a:cubicBezTo>
                  <a:pt x="48387" y="133594"/>
                  <a:pt x="47321" y="132528"/>
                  <a:pt x="47321" y="130394"/>
                </a:cubicBezTo>
                <a:cubicBezTo>
                  <a:pt x="47321" y="128260"/>
                  <a:pt x="48387" y="127194"/>
                  <a:pt x="50521" y="127194"/>
                </a:cubicBezTo>
                <a:cubicBezTo>
                  <a:pt x="51131" y="126736"/>
                  <a:pt x="51893" y="126508"/>
                  <a:pt x="52807" y="126508"/>
                </a:cubicBezTo>
                <a:close/>
                <a:moveTo>
                  <a:pt x="64923" y="125136"/>
                </a:moveTo>
                <a:cubicBezTo>
                  <a:pt x="67056" y="125136"/>
                  <a:pt x="68123" y="126203"/>
                  <a:pt x="68123" y="128337"/>
                </a:cubicBezTo>
                <a:cubicBezTo>
                  <a:pt x="68123" y="130470"/>
                  <a:pt x="67056" y="131537"/>
                  <a:pt x="64923" y="131537"/>
                </a:cubicBezTo>
                <a:cubicBezTo>
                  <a:pt x="62789" y="131537"/>
                  <a:pt x="61722" y="130470"/>
                  <a:pt x="61722" y="128337"/>
                </a:cubicBezTo>
                <a:cubicBezTo>
                  <a:pt x="61722" y="126203"/>
                  <a:pt x="62789" y="125136"/>
                  <a:pt x="64923" y="125136"/>
                </a:cubicBezTo>
                <a:close/>
                <a:moveTo>
                  <a:pt x="86411" y="122850"/>
                </a:moveTo>
                <a:cubicBezTo>
                  <a:pt x="88545" y="122850"/>
                  <a:pt x="89612" y="123917"/>
                  <a:pt x="89612" y="126051"/>
                </a:cubicBezTo>
                <a:cubicBezTo>
                  <a:pt x="89612" y="128184"/>
                  <a:pt x="88545" y="129251"/>
                  <a:pt x="86411" y="129251"/>
                </a:cubicBezTo>
                <a:cubicBezTo>
                  <a:pt x="84278" y="129251"/>
                  <a:pt x="83211" y="128184"/>
                  <a:pt x="83211" y="126051"/>
                </a:cubicBezTo>
                <a:cubicBezTo>
                  <a:pt x="83211" y="123917"/>
                  <a:pt x="84278" y="122850"/>
                  <a:pt x="86411" y="122850"/>
                </a:cubicBezTo>
                <a:close/>
                <a:moveTo>
                  <a:pt x="60122" y="113935"/>
                </a:moveTo>
                <a:cubicBezTo>
                  <a:pt x="62256" y="113935"/>
                  <a:pt x="63323" y="115002"/>
                  <a:pt x="63323" y="117135"/>
                </a:cubicBezTo>
                <a:cubicBezTo>
                  <a:pt x="63323" y="119269"/>
                  <a:pt x="62256" y="120336"/>
                  <a:pt x="60122" y="120336"/>
                </a:cubicBezTo>
                <a:cubicBezTo>
                  <a:pt x="57989" y="120336"/>
                  <a:pt x="56922" y="119269"/>
                  <a:pt x="56922" y="117135"/>
                </a:cubicBezTo>
                <a:cubicBezTo>
                  <a:pt x="56922" y="115002"/>
                  <a:pt x="57989" y="113935"/>
                  <a:pt x="60122" y="113935"/>
                </a:cubicBezTo>
                <a:close/>
                <a:moveTo>
                  <a:pt x="68809" y="112792"/>
                </a:moveTo>
                <a:cubicBezTo>
                  <a:pt x="70943" y="112792"/>
                  <a:pt x="72009" y="113859"/>
                  <a:pt x="72009" y="115992"/>
                </a:cubicBezTo>
                <a:cubicBezTo>
                  <a:pt x="72009" y="118126"/>
                  <a:pt x="70943" y="119193"/>
                  <a:pt x="68809" y="119193"/>
                </a:cubicBezTo>
                <a:cubicBezTo>
                  <a:pt x="66675" y="119193"/>
                  <a:pt x="65609" y="118126"/>
                  <a:pt x="65609" y="115992"/>
                </a:cubicBezTo>
                <a:cubicBezTo>
                  <a:pt x="65609" y="113859"/>
                  <a:pt x="66675" y="112792"/>
                  <a:pt x="68809" y="112792"/>
                </a:cubicBezTo>
                <a:close/>
                <a:moveTo>
                  <a:pt x="65837" y="101819"/>
                </a:moveTo>
                <a:cubicBezTo>
                  <a:pt x="67971" y="101819"/>
                  <a:pt x="69038" y="102886"/>
                  <a:pt x="69038" y="105019"/>
                </a:cubicBezTo>
                <a:cubicBezTo>
                  <a:pt x="69038" y="107153"/>
                  <a:pt x="67971" y="108220"/>
                  <a:pt x="65837" y="108220"/>
                </a:cubicBezTo>
                <a:cubicBezTo>
                  <a:pt x="63704" y="108220"/>
                  <a:pt x="62637" y="107153"/>
                  <a:pt x="62637" y="105019"/>
                </a:cubicBezTo>
                <a:cubicBezTo>
                  <a:pt x="62637" y="102886"/>
                  <a:pt x="63704" y="101819"/>
                  <a:pt x="65837" y="101819"/>
                </a:cubicBezTo>
                <a:close/>
                <a:moveTo>
                  <a:pt x="66752" y="80331"/>
                </a:moveTo>
                <a:cubicBezTo>
                  <a:pt x="68885" y="80331"/>
                  <a:pt x="69952" y="81397"/>
                  <a:pt x="69952" y="83531"/>
                </a:cubicBezTo>
                <a:cubicBezTo>
                  <a:pt x="69952" y="85665"/>
                  <a:pt x="68885" y="86731"/>
                  <a:pt x="66752" y="86731"/>
                </a:cubicBezTo>
                <a:cubicBezTo>
                  <a:pt x="64618" y="86731"/>
                  <a:pt x="63551" y="85665"/>
                  <a:pt x="63551" y="83531"/>
                </a:cubicBezTo>
                <a:cubicBezTo>
                  <a:pt x="63551" y="81397"/>
                  <a:pt x="64618" y="80331"/>
                  <a:pt x="66752" y="80331"/>
                </a:cubicBezTo>
                <a:close/>
                <a:moveTo>
                  <a:pt x="57836" y="71872"/>
                </a:moveTo>
                <a:cubicBezTo>
                  <a:pt x="59970" y="71872"/>
                  <a:pt x="61037" y="72939"/>
                  <a:pt x="61037" y="75073"/>
                </a:cubicBezTo>
                <a:cubicBezTo>
                  <a:pt x="61037" y="77206"/>
                  <a:pt x="59970" y="78273"/>
                  <a:pt x="57836" y="78273"/>
                </a:cubicBezTo>
                <a:cubicBezTo>
                  <a:pt x="55703" y="78273"/>
                  <a:pt x="54636" y="77206"/>
                  <a:pt x="54636" y="75073"/>
                </a:cubicBezTo>
                <a:cubicBezTo>
                  <a:pt x="54636" y="72939"/>
                  <a:pt x="55703" y="71872"/>
                  <a:pt x="57836" y="71872"/>
                </a:cubicBezTo>
                <a:close/>
                <a:moveTo>
                  <a:pt x="72009" y="70044"/>
                </a:moveTo>
                <a:cubicBezTo>
                  <a:pt x="74143" y="70044"/>
                  <a:pt x="75210" y="71110"/>
                  <a:pt x="75210" y="73244"/>
                </a:cubicBezTo>
                <a:cubicBezTo>
                  <a:pt x="75210" y="75378"/>
                  <a:pt x="74143" y="76444"/>
                  <a:pt x="72009" y="76444"/>
                </a:cubicBezTo>
                <a:cubicBezTo>
                  <a:pt x="69876" y="76444"/>
                  <a:pt x="68809" y="75378"/>
                  <a:pt x="68809" y="73244"/>
                </a:cubicBezTo>
                <a:cubicBezTo>
                  <a:pt x="68809" y="71110"/>
                  <a:pt x="69876" y="70044"/>
                  <a:pt x="72009" y="70044"/>
                </a:cubicBezTo>
                <a:close/>
                <a:moveTo>
                  <a:pt x="87326" y="66843"/>
                </a:moveTo>
                <a:cubicBezTo>
                  <a:pt x="89459" y="66843"/>
                  <a:pt x="90526" y="67910"/>
                  <a:pt x="90526" y="70044"/>
                </a:cubicBezTo>
                <a:cubicBezTo>
                  <a:pt x="90526" y="72177"/>
                  <a:pt x="89459" y="73244"/>
                  <a:pt x="87326" y="73244"/>
                </a:cubicBezTo>
                <a:cubicBezTo>
                  <a:pt x="85192" y="73244"/>
                  <a:pt x="84125" y="72177"/>
                  <a:pt x="84125" y="70044"/>
                </a:cubicBezTo>
                <a:cubicBezTo>
                  <a:pt x="84125" y="67910"/>
                  <a:pt x="85192" y="66843"/>
                  <a:pt x="87326" y="66843"/>
                </a:cubicBezTo>
                <a:close/>
                <a:moveTo>
                  <a:pt x="44806" y="66157"/>
                </a:moveTo>
                <a:cubicBezTo>
                  <a:pt x="46940" y="66157"/>
                  <a:pt x="48006" y="67224"/>
                  <a:pt x="48006" y="69358"/>
                </a:cubicBezTo>
                <a:cubicBezTo>
                  <a:pt x="48006" y="71491"/>
                  <a:pt x="46940" y="72558"/>
                  <a:pt x="44806" y="72558"/>
                </a:cubicBezTo>
                <a:cubicBezTo>
                  <a:pt x="42672" y="72558"/>
                  <a:pt x="41606" y="71491"/>
                  <a:pt x="41606" y="69358"/>
                </a:cubicBezTo>
                <a:cubicBezTo>
                  <a:pt x="41606" y="67224"/>
                  <a:pt x="42672" y="66157"/>
                  <a:pt x="44806" y="66157"/>
                </a:cubicBezTo>
                <a:close/>
                <a:moveTo>
                  <a:pt x="16002" y="49927"/>
                </a:moveTo>
                <a:cubicBezTo>
                  <a:pt x="17069" y="62881"/>
                  <a:pt x="17222" y="81321"/>
                  <a:pt x="16460" y="105248"/>
                </a:cubicBezTo>
                <a:cubicBezTo>
                  <a:pt x="16002" y="115611"/>
                  <a:pt x="15774" y="122317"/>
                  <a:pt x="15774" y="125365"/>
                </a:cubicBezTo>
                <a:cubicBezTo>
                  <a:pt x="15926" y="134661"/>
                  <a:pt x="15850" y="141976"/>
                  <a:pt x="15545" y="147310"/>
                </a:cubicBezTo>
                <a:lnTo>
                  <a:pt x="15545" y="148911"/>
                </a:lnTo>
                <a:lnTo>
                  <a:pt x="16460" y="148911"/>
                </a:lnTo>
                <a:cubicBezTo>
                  <a:pt x="17526" y="138395"/>
                  <a:pt x="21794" y="127117"/>
                  <a:pt x="29261" y="115078"/>
                </a:cubicBezTo>
                <a:cubicBezTo>
                  <a:pt x="36272" y="103495"/>
                  <a:pt x="43815" y="95875"/>
                  <a:pt x="51893" y="92218"/>
                </a:cubicBezTo>
                <a:cubicBezTo>
                  <a:pt x="42139" y="87646"/>
                  <a:pt x="34481" y="82121"/>
                  <a:pt x="28918" y="75644"/>
                </a:cubicBezTo>
                <a:cubicBezTo>
                  <a:pt x="23356" y="69167"/>
                  <a:pt x="19050" y="60595"/>
                  <a:pt x="16002" y="49927"/>
                </a:cubicBezTo>
                <a:close/>
                <a:moveTo>
                  <a:pt x="14402" y="46269"/>
                </a:moveTo>
                <a:lnTo>
                  <a:pt x="14402" y="47184"/>
                </a:lnTo>
                <a:cubicBezTo>
                  <a:pt x="14859" y="47488"/>
                  <a:pt x="15240" y="47869"/>
                  <a:pt x="15545" y="48327"/>
                </a:cubicBezTo>
                <a:cubicBezTo>
                  <a:pt x="15545" y="47869"/>
                  <a:pt x="15621" y="47336"/>
                  <a:pt x="15774" y="46726"/>
                </a:cubicBezTo>
                <a:close/>
                <a:moveTo>
                  <a:pt x="113386" y="43755"/>
                </a:moveTo>
                <a:cubicBezTo>
                  <a:pt x="111557" y="44212"/>
                  <a:pt x="109119" y="44898"/>
                  <a:pt x="106071" y="45812"/>
                </a:cubicBezTo>
                <a:cubicBezTo>
                  <a:pt x="98298" y="48250"/>
                  <a:pt x="93041" y="49774"/>
                  <a:pt x="90297" y="50384"/>
                </a:cubicBezTo>
                <a:cubicBezTo>
                  <a:pt x="78410" y="52518"/>
                  <a:pt x="63551" y="52975"/>
                  <a:pt x="45720" y="51756"/>
                </a:cubicBezTo>
                <a:cubicBezTo>
                  <a:pt x="36729" y="51146"/>
                  <a:pt x="28880" y="50079"/>
                  <a:pt x="22175" y="48555"/>
                </a:cubicBezTo>
                <a:cubicBezTo>
                  <a:pt x="25223" y="58918"/>
                  <a:pt x="29604" y="67110"/>
                  <a:pt x="35319" y="73130"/>
                </a:cubicBezTo>
                <a:cubicBezTo>
                  <a:pt x="41034" y="79149"/>
                  <a:pt x="49149" y="84293"/>
                  <a:pt x="59665" y="88560"/>
                </a:cubicBezTo>
                <a:cubicBezTo>
                  <a:pt x="60732" y="89017"/>
                  <a:pt x="61418" y="89779"/>
                  <a:pt x="61722" y="90846"/>
                </a:cubicBezTo>
                <a:cubicBezTo>
                  <a:pt x="62180" y="91303"/>
                  <a:pt x="62484" y="91913"/>
                  <a:pt x="62637" y="92675"/>
                </a:cubicBezTo>
                <a:cubicBezTo>
                  <a:pt x="62789" y="93589"/>
                  <a:pt x="62599" y="94389"/>
                  <a:pt x="62065" y="95075"/>
                </a:cubicBezTo>
                <a:cubicBezTo>
                  <a:pt x="61532" y="95761"/>
                  <a:pt x="60808" y="96180"/>
                  <a:pt x="59894" y="96333"/>
                </a:cubicBezTo>
                <a:cubicBezTo>
                  <a:pt x="55779" y="96790"/>
                  <a:pt x="51512" y="99038"/>
                  <a:pt x="47092" y="103076"/>
                </a:cubicBezTo>
                <a:cubicBezTo>
                  <a:pt x="42672" y="107115"/>
                  <a:pt x="38558" y="112182"/>
                  <a:pt x="34748" y="118278"/>
                </a:cubicBezTo>
                <a:cubicBezTo>
                  <a:pt x="29718" y="126508"/>
                  <a:pt x="26137" y="134661"/>
                  <a:pt x="24003" y="142738"/>
                </a:cubicBezTo>
                <a:cubicBezTo>
                  <a:pt x="24918" y="142434"/>
                  <a:pt x="25832" y="142510"/>
                  <a:pt x="26747" y="142967"/>
                </a:cubicBezTo>
                <a:cubicBezTo>
                  <a:pt x="28575" y="143881"/>
                  <a:pt x="28956" y="145329"/>
                  <a:pt x="27890" y="147310"/>
                </a:cubicBezTo>
                <a:cubicBezTo>
                  <a:pt x="26670" y="149444"/>
                  <a:pt x="25985" y="150739"/>
                  <a:pt x="25832" y="151197"/>
                </a:cubicBezTo>
                <a:cubicBezTo>
                  <a:pt x="25527" y="151349"/>
                  <a:pt x="25070" y="151730"/>
                  <a:pt x="24461" y="152340"/>
                </a:cubicBezTo>
                <a:lnTo>
                  <a:pt x="22175" y="154854"/>
                </a:lnTo>
                <a:cubicBezTo>
                  <a:pt x="22022" y="155159"/>
                  <a:pt x="21794" y="155388"/>
                  <a:pt x="21489" y="155540"/>
                </a:cubicBezTo>
                <a:cubicBezTo>
                  <a:pt x="27432" y="160417"/>
                  <a:pt x="37034" y="163922"/>
                  <a:pt x="50292" y="166056"/>
                </a:cubicBezTo>
                <a:cubicBezTo>
                  <a:pt x="64313" y="168189"/>
                  <a:pt x="76353" y="168113"/>
                  <a:pt x="86411" y="165827"/>
                </a:cubicBezTo>
                <a:cubicBezTo>
                  <a:pt x="90221" y="165065"/>
                  <a:pt x="95174" y="163427"/>
                  <a:pt x="101270" y="160912"/>
                </a:cubicBezTo>
                <a:cubicBezTo>
                  <a:pt x="107366" y="158397"/>
                  <a:pt x="111481" y="156759"/>
                  <a:pt x="113615" y="155997"/>
                </a:cubicBezTo>
                <a:cubicBezTo>
                  <a:pt x="108433" y="121250"/>
                  <a:pt x="95860" y="100143"/>
                  <a:pt x="75896" y="92675"/>
                </a:cubicBezTo>
                <a:cubicBezTo>
                  <a:pt x="75286" y="92523"/>
                  <a:pt x="74753" y="92142"/>
                  <a:pt x="74295" y="91532"/>
                </a:cubicBezTo>
                <a:cubicBezTo>
                  <a:pt x="73533" y="91227"/>
                  <a:pt x="73000" y="90618"/>
                  <a:pt x="72695" y="89703"/>
                </a:cubicBezTo>
                <a:cubicBezTo>
                  <a:pt x="71933" y="87722"/>
                  <a:pt x="72543" y="86350"/>
                  <a:pt x="74524" y="85588"/>
                </a:cubicBezTo>
                <a:cubicBezTo>
                  <a:pt x="83058" y="82236"/>
                  <a:pt x="91631" y="76140"/>
                  <a:pt x="100242" y="67300"/>
                </a:cubicBezTo>
                <a:cubicBezTo>
                  <a:pt x="108852" y="58461"/>
                  <a:pt x="113234" y="50613"/>
                  <a:pt x="113386" y="43755"/>
                </a:cubicBezTo>
                <a:close/>
                <a:moveTo>
                  <a:pt x="123216" y="41240"/>
                </a:moveTo>
                <a:cubicBezTo>
                  <a:pt x="122759" y="42154"/>
                  <a:pt x="121997" y="42612"/>
                  <a:pt x="120930" y="42612"/>
                </a:cubicBezTo>
                <a:lnTo>
                  <a:pt x="119787" y="42612"/>
                </a:lnTo>
                <a:cubicBezTo>
                  <a:pt x="120244" y="51451"/>
                  <a:pt x="115215" y="61204"/>
                  <a:pt x="104699" y="71872"/>
                </a:cubicBezTo>
                <a:cubicBezTo>
                  <a:pt x="97994" y="78730"/>
                  <a:pt x="90678" y="84369"/>
                  <a:pt x="82754" y="88789"/>
                </a:cubicBezTo>
                <a:cubicBezTo>
                  <a:pt x="99822" y="97171"/>
                  <a:pt x="111481" y="115230"/>
                  <a:pt x="117729" y="142967"/>
                </a:cubicBezTo>
                <a:cubicBezTo>
                  <a:pt x="118187" y="137176"/>
                  <a:pt x="118491" y="129556"/>
                  <a:pt x="118644" y="120107"/>
                </a:cubicBezTo>
                <a:cubicBezTo>
                  <a:pt x="118949" y="101819"/>
                  <a:pt x="119253" y="90618"/>
                  <a:pt x="119558" y="86503"/>
                </a:cubicBezTo>
                <a:cubicBezTo>
                  <a:pt x="119863" y="83455"/>
                  <a:pt x="120358" y="78959"/>
                  <a:pt x="121044" y="73015"/>
                </a:cubicBezTo>
                <a:cubicBezTo>
                  <a:pt x="121730" y="67072"/>
                  <a:pt x="122149" y="63719"/>
                  <a:pt x="122301" y="62957"/>
                </a:cubicBezTo>
                <a:lnTo>
                  <a:pt x="122301" y="46726"/>
                </a:lnTo>
                <a:cubicBezTo>
                  <a:pt x="122301" y="45660"/>
                  <a:pt x="122682" y="44821"/>
                  <a:pt x="123444" y="44212"/>
                </a:cubicBezTo>
                <a:lnTo>
                  <a:pt x="123444" y="41469"/>
                </a:lnTo>
                <a:cubicBezTo>
                  <a:pt x="123444" y="41316"/>
                  <a:pt x="123368" y="41240"/>
                  <a:pt x="123216" y="41240"/>
                </a:cubicBezTo>
                <a:close/>
                <a:moveTo>
                  <a:pt x="122301" y="19066"/>
                </a:moveTo>
                <a:cubicBezTo>
                  <a:pt x="120625" y="19828"/>
                  <a:pt x="118644" y="20590"/>
                  <a:pt x="116358" y="21352"/>
                </a:cubicBezTo>
                <a:cubicBezTo>
                  <a:pt x="108585" y="23943"/>
                  <a:pt x="101956" y="25619"/>
                  <a:pt x="96470" y="26381"/>
                </a:cubicBezTo>
                <a:cubicBezTo>
                  <a:pt x="87021" y="27600"/>
                  <a:pt x="71095" y="27753"/>
                  <a:pt x="48692" y="26838"/>
                </a:cubicBezTo>
                <a:cubicBezTo>
                  <a:pt x="37110" y="26381"/>
                  <a:pt x="27661" y="25619"/>
                  <a:pt x="20346" y="24552"/>
                </a:cubicBezTo>
                <a:cubicBezTo>
                  <a:pt x="16079" y="23943"/>
                  <a:pt x="12573" y="23257"/>
                  <a:pt x="9830" y="22495"/>
                </a:cubicBezTo>
                <a:cubicBezTo>
                  <a:pt x="8763" y="22038"/>
                  <a:pt x="7773" y="21657"/>
                  <a:pt x="6858" y="21352"/>
                </a:cubicBezTo>
                <a:cubicBezTo>
                  <a:pt x="6706" y="23333"/>
                  <a:pt x="6554" y="25009"/>
                  <a:pt x="6401" y="26381"/>
                </a:cubicBezTo>
                <a:cubicBezTo>
                  <a:pt x="6401" y="28819"/>
                  <a:pt x="6477" y="30801"/>
                  <a:pt x="6630" y="32325"/>
                </a:cubicBezTo>
                <a:cubicBezTo>
                  <a:pt x="6935" y="33849"/>
                  <a:pt x="7316" y="34839"/>
                  <a:pt x="7773" y="35296"/>
                </a:cubicBezTo>
                <a:cubicBezTo>
                  <a:pt x="10516" y="38040"/>
                  <a:pt x="15469" y="40326"/>
                  <a:pt x="22632" y="42154"/>
                </a:cubicBezTo>
                <a:cubicBezTo>
                  <a:pt x="28880" y="43678"/>
                  <a:pt x="36729" y="44745"/>
                  <a:pt x="46178" y="45355"/>
                </a:cubicBezTo>
                <a:cubicBezTo>
                  <a:pt x="63551" y="46574"/>
                  <a:pt x="77801" y="46117"/>
                  <a:pt x="88926" y="43983"/>
                </a:cubicBezTo>
                <a:cubicBezTo>
                  <a:pt x="91517" y="43526"/>
                  <a:pt x="96622" y="42154"/>
                  <a:pt x="104242" y="39868"/>
                </a:cubicBezTo>
                <a:cubicBezTo>
                  <a:pt x="110948" y="37735"/>
                  <a:pt x="116358" y="36516"/>
                  <a:pt x="120473" y="36211"/>
                </a:cubicBezTo>
                <a:cubicBezTo>
                  <a:pt x="121082" y="36211"/>
                  <a:pt x="121692" y="36363"/>
                  <a:pt x="122301" y="36668"/>
                </a:cubicBezTo>
                <a:close/>
                <a:moveTo>
                  <a:pt x="88011" y="6721"/>
                </a:moveTo>
                <a:cubicBezTo>
                  <a:pt x="68809" y="5807"/>
                  <a:pt x="50673" y="6798"/>
                  <a:pt x="33605" y="9693"/>
                </a:cubicBezTo>
                <a:cubicBezTo>
                  <a:pt x="22327" y="11674"/>
                  <a:pt x="15012" y="13275"/>
                  <a:pt x="11659" y="14494"/>
                </a:cubicBezTo>
                <a:cubicBezTo>
                  <a:pt x="11049" y="14799"/>
                  <a:pt x="10364" y="15103"/>
                  <a:pt x="9602" y="15408"/>
                </a:cubicBezTo>
                <a:lnTo>
                  <a:pt x="11888" y="16323"/>
                </a:lnTo>
                <a:cubicBezTo>
                  <a:pt x="14174" y="17085"/>
                  <a:pt x="17298" y="17770"/>
                  <a:pt x="21260" y="18380"/>
                </a:cubicBezTo>
                <a:cubicBezTo>
                  <a:pt x="28423" y="19447"/>
                  <a:pt x="37643" y="20133"/>
                  <a:pt x="48921" y="20437"/>
                </a:cubicBezTo>
                <a:cubicBezTo>
                  <a:pt x="70866" y="21352"/>
                  <a:pt x="86411" y="21199"/>
                  <a:pt x="95555" y="19980"/>
                </a:cubicBezTo>
                <a:cubicBezTo>
                  <a:pt x="100737" y="19371"/>
                  <a:pt x="106985" y="17847"/>
                  <a:pt x="114300" y="15408"/>
                </a:cubicBezTo>
                <a:cubicBezTo>
                  <a:pt x="116434" y="14646"/>
                  <a:pt x="118110" y="13960"/>
                  <a:pt x="119330" y="13351"/>
                </a:cubicBezTo>
                <a:cubicBezTo>
                  <a:pt x="119482" y="13198"/>
                  <a:pt x="119711" y="13046"/>
                  <a:pt x="120015" y="12894"/>
                </a:cubicBezTo>
                <a:cubicBezTo>
                  <a:pt x="119406" y="12741"/>
                  <a:pt x="118720" y="12513"/>
                  <a:pt x="117958" y="12208"/>
                </a:cubicBezTo>
                <a:cubicBezTo>
                  <a:pt x="116129" y="11751"/>
                  <a:pt x="113958" y="11370"/>
                  <a:pt x="111443" y="11065"/>
                </a:cubicBezTo>
                <a:cubicBezTo>
                  <a:pt x="108928" y="10760"/>
                  <a:pt x="106833" y="10531"/>
                  <a:pt x="105156" y="10379"/>
                </a:cubicBezTo>
                <a:lnTo>
                  <a:pt x="97841" y="10150"/>
                </a:lnTo>
                <a:cubicBezTo>
                  <a:pt x="94488" y="9998"/>
                  <a:pt x="92202" y="9922"/>
                  <a:pt x="90983" y="9922"/>
                </a:cubicBezTo>
                <a:cubicBezTo>
                  <a:pt x="90221" y="9922"/>
                  <a:pt x="89535" y="9579"/>
                  <a:pt x="88926" y="8893"/>
                </a:cubicBezTo>
                <a:cubicBezTo>
                  <a:pt x="88316" y="8207"/>
                  <a:pt x="88011" y="7483"/>
                  <a:pt x="88011" y="6721"/>
                </a:cubicBezTo>
                <a:close/>
                <a:moveTo>
                  <a:pt x="67037" y="92"/>
                </a:moveTo>
                <a:cubicBezTo>
                  <a:pt x="79039" y="-213"/>
                  <a:pt x="91593" y="244"/>
                  <a:pt x="104699" y="1464"/>
                </a:cubicBezTo>
                <a:cubicBezTo>
                  <a:pt x="106376" y="1616"/>
                  <a:pt x="107366" y="2530"/>
                  <a:pt x="107671" y="4207"/>
                </a:cubicBezTo>
                <a:cubicBezTo>
                  <a:pt x="112395" y="4512"/>
                  <a:pt x="116434" y="5197"/>
                  <a:pt x="119787" y="6264"/>
                </a:cubicBezTo>
                <a:cubicBezTo>
                  <a:pt x="122682" y="7026"/>
                  <a:pt x="124740" y="8017"/>
                  <a:pt x="125959" y="9236"/>
                </a:cubicBezTo>
                <a:cubicBezTo>
                  <a:pt x="126569" y="9846"/>
                  <a:pt x="127026" y="10608"/>
                  <a:pt x="127331" y="11522"/>
                </a:cubicBezTo>
                <a:cubicBezTo>
                  <a:pt x="128245" y="12132"/>
                  <a:pt x="128702" y="12970"/>
                  <a:pt x="128702" y="14037"/>
                </a:cubicBezTo>
                <a:lnTo>
                  <a:pt x="128702" y="30953"/>
                </a:lnTo>
                <a:cubicBezTo>
                  <a:pt x="128855" y="31258"/>
                  <a:pt x="129007" y="31639"/>
                  <a:pt x="129159" y="32096"/>
                </a:cubicBezTo>
                <a:cubicBezTo>
                  <a:pt x="130226" y="40021"/>
                  <a:pt x="130074" y="50460"/>
                  <a:pt x="128702" y="63414"/>
                </a:cubicBezTo>
                <a:cubicBezTo>
                  <a:pt x="128550" y="70425"/>
                  <a:pt x="128283" y="83683"/>
                  <a:pt x="127902" y="103191"/>
                </a:cubicBezTo>
                <a:cubicBezTo>
                  <a:pt x="127521" y="122698"/>
                  <a:pt x="127331" y="137785"/>
                  <a:pt x="127331" y="148453"/>
                </a:cubicBezTo>
                <a:cubicBezTo>
                  <a:pt x="129007" y="148911"/>
                  <a:pt x="130302" y="149596"/>
                  <a:pt x="131217" y="150511"/>
                </a:cubicBezTo>
                <a:cubicBezTo>
                  <a:pt x="133503" y="152644"/>
                  <a:pt x="134036" y="155311"/>
                  <a:pt x="132817" y="158512"/>
                </a:cubicBezTo>
                <a:cubicBezTo>
                  <a:pt x="132817" y="158664"/>
                  <a:pt x="133350" y="161941"/>
                  <a:pt x="134417" y="168342"/>
                </a:cubicBezTo>
                <a:cubicBezTo>
                  <a:pt x="135179" y="173371"/>
                  <a:pt x="135103" y="177333"/>
                  <a:pt x="134189" y="180229"/>
                </a:cubicBezTo>
                <a:cubicBezTo>
                  <a:pt x="132665" y="185563"/>
                  <a:pt x="127407" y="190363"/>
                  <a:pt x="118415" y="194631"/>
                </a:cubicBezTo>
                <a:cubicBezTo>
                  <a:pt x="115824" y="195850"/>
                  <a:pt x="112357" y="197259"/>
                  <a:pt x="108014" y="198860"/>
                </a:cubicBezTo>
                <a:cubicBezTo>
                  <a:pt x="103671" y="200460"/>
                  <a:pt x="101042" y="201489"/>
                  <a:pt x="100127" y="201946"/>
                </a:cubicBezTo>
                <a:cubicBezTo>
                  <a:pt x="98756" y="202555"/>
                  <a:pt x="97536" y="202327"/>
                  <a:pt x="96470" y="201260"/>
                </a:cubicBezTo>
                <a:cubicBezTo>
                  <a:pt x="84735" y="203851"/>
                  <a:pt x="72162" y="204841"/>
                  <a:pt x="58751" y="204232"/>
                </a:cubicBezTo>
                <a:cubicBezTo>
                  <a:pt x="46406" y="203622"/>
                  <a:pt x="35395" y="201603"/>
                  <a:pt x="25718" y="198174"/>
                </a:cubicBezTo>
                <a:cubicBezTo>
                  <a:pt x="16041" y="194745"/>
                  <a:pt x="9221" y="189678"/>
                  <a:pt x="5258" y="182972"/>
                </a:cubicBezTo>
                <a:cubicBezTo>
                  <a:pt x="2210" y="177943"/>
                  <a:pt x="1143" y="170323"/>
                  <a:pt x="2058" y="160112"/>
                </a:cubicBezTo>
                <a:cubicBezTo>
                  <a:pt x="2058" y="159350"/>
                  <a:pt x="2363" y="158664"/>
                  <a:pt x="2972" y="158055"/>
                </a:cubicBezTo>
                <a:cubicBezTo>
                  <a:pt x="2972" y="155616"/>
                  <a:pt x="3963" y="153559"/>
                  <a:pt x="5944" y="151882"/>
                </a:cubicBezTo>
                <a:cubicBezTo>
                  <a:pt x="6858" y="151273"/>
                  <a:pt x="7849" y="150739"/>
                  <a:pt x="8916" y="150282"/>
                </a:cubicBezTo>
                <a:cubicBezTo>
                  <a:pt x="9068" y="149215"/>
                  <a:pt x="9144" y="148149"/>
                  <a:pt x="9144" y="147082"/>
                </a:cubicBezTo>
                <a:cubicBezTo>
                  <a:pt x="8992" y="140833"/>
                  <a:pt x="9068" y="133671"/>
                  <a:pt x="9373" y="125593"/>
                </a:cubicBezTo>
                <a:cubicBezTo>
                  <a:pt x="9221" y="119193"/>
                  <a:pt x="9144" y="114697"/>
                  <a:pt x="9144" y="112106"/>
                </a:cubicBezTo>
                <a:cubicBezTo>
                  <a:pt x="9144" y="109058"/>
                  <a:pt x="9183" y="103876"/>
                  <a:pt x="9259" y="96561"/>
                </a:cubicBezTo>
                <a:cubicBezTo>
                  <a:pt x="9335" y="89246"/>
                  <a:pt x="9373" y="83607"/>
                  <a:pt x="9373" y="79645"/>
                </a:cubicBezTo>
                <a:cubicBezTo>
                  <a:pt x="9373" y="75682"/>
                  <a:pt x="9259" y="70691"/>
                  <a:pt x="9030" y="64671"/>
                </a:cubicBezTo>
                <a:cubicBezTo>
                  <a:pt x="8802" y="58652"/>
                  <a:pt x="8459" y="53127"/>
                  <a:pt x="8001" y="48098"/>
                </a:cubicBezTo>
                <a:lnTo>
                  <a:pt x="8001" y="47869"/>
                </a:lnTo>
                <a:lnTo>
                  <a:pt x="8001" y="44669"/>
                </a:lnTo>
                <a:cubicBezTo>
                  <a:pt x="8001" y="44212"/>
                  <a:pt x="8078" y="43831"/>
                  <a:pt x="8230" y="43526"/>
                </a:cubicBezTo>
                <a:cubicBezTo>
                  <a:pt x="6249" y="42459"/>
                  <a:pt x="4572" y="41240"/>
                  <a:pt x="3201" y="39868"/>
                </a:cubicBezTo>
                <a:cubicBezTo>
                  <a:pt x="1829" y="38344"/>
                  <a:pt x="915" y="36211"/>
                  <a:pt x="458" y="33468"/>
                </a:cubicBezTo>
                <a:cubicBezTo>
                  <a:pt x="153" y="31486"/>
                  <a:pt x="0" y="29048"/>
                  <a:pt x="0" y="26152"/>
                </a:cubicBezTo>
                <a:cubicBezTo>
                  <a:pt x="153" y="24476"/>
                  <a:pt x="305" y="22114"/>
                  <a:pt x="458" y="19066"/>
                </a:cubicBezTo>
                <a:cubicBezTo>
                  <a:pt x="762" y="16475"/>
                  <a:pt x="915" y="14799"/>
                  <a:pt x="915" y="14037"/>
                </a:cubicBezTo>
                <a:cubicBezTo>
                  <a:pt x="915" y="11903"/>
                  <a:pt x="1982" y="10836"/>
                  <a:pt x="4115" y="10836"/>
                </a:cubicBezTo>
                <a:lnTo>
                  <a:pt x="4801" y="10836"/>
                </a:lnTo>
                <a:cubicBezTo>
                  <a:pt x="4953" y="10836"/>
                  <a:pt x="5106" y="10760"/>
                  <a:pt x="5258" y="10608"/>
                </a:cubicBezTo>
                <a:cubicBezTo>
                  <a:pt x="6477" y="9846"/>
                  <a:pt x="7849" y="9160"/>
                  <a:pt x="9373" y="8550"/>
                </a:cubicBezTo>
                <a:cubicBezTo>
                  <a:pt x="13031" y="7026"/>
                  <a:pt x="20803" y="5274"/>
                  <a:pt x="32690" y="3292"/>
                </a:cubicBezTo>
                <a:cubicBezTo>
                  <a:pt x="43587" y="1464"/>
                  <a:pt x="55036" y="397"/>
                  <a:pt x="67037" y="9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76200" dir="18900000" sy="23000" kx="-1200000" algn="bl" rotWithShape="0">
              <a:schemeClr val="tx1">
                <a:alpha val="20000"/>
              </a:scheme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1" name="Freeform 24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D1090F88-D6DA-4F9C-85E4-7AA58FFEBC16}"/>
              </a:ext>
            </a:extLst>
          </p:cNvPr>
          <p:cNvSpPr/>
          <p:nvPr/>
        </p:nvSpPr>
        <p:spPr>
          <a:xfrm>
            <a:off x="5817190" y="4338373"/>
            <a:ext cx="323058" cy="314538"/>
          </a:xfrm>
          <a:custGeom>
            <a:avLst/>
            <a:gdLst/>
            <a:ahLst/>
            <a:cxnLst/>
            <a:rect l="l" t="t" r="r" b="b"/>
            <a:pathLst>
              <a:path w="158323" h="178785">
                <a:moveTo>
                  <a:pt x="90982" y="163240"/>
                </a:moveTo>
                <a:cubicBezTo>
                  <a:pt x="89154" y="164307"/>
                  <a:pt x="85801" y="166821"/>
                  <a:pt x="80924" y="170784"/>
                </a:cubicBezTo>
                <a:cubicBezTo>
                  <a:pt x="85496" y="170631"/>
                  <a:pt x="89382" y="170479"/>
                  <a:pt x="92583" y="170326"/>
                </a:cubicBezTo>
                <a:cubicBezTo>
                  <a:pt x="92278" y="169869"/>
                  <a:pt x="92049" y="169336"/>
                  <a:pt x="91897" y="168726"/>
                </a:cubicBezTo>
                <a:cubicBezTo>
                  <a:pt x="91744" y="167050"/>
                  <a:pt x="91440" y="165221"/>
                  <a:pt x="90982" y="163240"/>
                </a:cubicBezTo>
                <a:close/>
                <a:moveTo>
                  <a:pt x="87782" y="145409"/>
                </a:moveTo>
                <a:cubicBezTo>
                  <a:pt x="80314" y="150591"/>
                  <a:pt x="70485" y="157982"/>
                  <a:pt x="58293" y="167583"/>
                </a:cubicBezTo>
                <a:cubicBezTo>
                  <a:pt x="57683" y="168040"/>
                  <a:pt x="56997" y="168269"/>
                  <a:pt x="56235" y="168269"/>
                </a:cubicBezTo>
                <a:cubicBezTo>
                  <a:pt x="56235" y="169183"/>
                  <a:pt x="56311" y="169945"/>
                  <a:pt x="56464" y="170555"/>
                </a:cubicBezTo>
                <a:cubicBezTo>
                  <a:pt x="57378" y="170707"/>
                  <a:pt x="58597" y="170784"/>
                  <a:pt x="60121" y="170784"/>
                </a:cubicBezTo>
                <a:cubicBezTo>
                  <a:pt x="63474" y="170936"/>
                  <a:pt x="67741" y="170936"/>
                  <a:pt x="72923" y="170784"/>
                </a:cubicBezTo>
                <a:cubicBezTo>
                  <a:pt x="72771" y="169717"/>
                  <a:pt x="73152" y="168802"/>
                  <a:pt x="74066" y="168040"/>
                </a:cubicBezTo>
                <a:cubicBezTo>
                  <a:pt x="74676" y="167583"/>
                  <a:pt x="76123" y="166402"/>
                  <a:pt x="78409" y="164497"/>
                </a:cubicBezTo>
                <a:cubicBezTo>
                  <a:pt x="80695" y="162592"/>
                  <a:pt x="82715" y="161030"/>
                  <a:pt x="84467" y="159811"/>
                </a:cubicBezTo>
                <a:cubicBezTo>
                  <a:pt x="86220" y="158592"/>
                  <a:pt x="87934" y="157525"/>
                  <a:pt x="89611" y="156610"/>
                </a:cubicBezTo>
                <a:lnTo>
                  <a:pt x="89611" y="155925"/>
                </a:lnTo>
                <a:cubicBezTo>
                  <a:pt x="88696" y="151657"/>
                  <a:pt x="88087" y="148152"/>
                  <a:pt x="87782" y="145409"/>
                </a:cubicBezTo>
                <a:close/>
                <a:moveTo>
                  <a:pt x="87782" y="120949"/>
                </a:moveTo>
                <a:cubicBezTo>
                  <a:pt x="76809" y="130245"/>
                  <a:pt x="67056" y="137332"/>
                  <a:pt x="58521" y="142209"/>
                </a:cubicBezTo>
                <a:cubicBezTo>
                  <a:pt x="57607" y="142666"/>
                  <a:pt x="56692" y="142742"/>
                  <a:pt x="55778" y="142437"/>
                </a:cubicBezTo>
                <a:cubicBezTo>
                  <a:pt x="55930" y="143809"/>
                  <a:pt x="56007" y="148381"/>
                  <a:pt x="56007" y="156153"/>
                </a:cubicBezTo>
                <a:lnTo>
                  <a:pt x="56235" y="160954"/>
                </a:lnTo>
                <a:cubicBezTo>
                  <a:pt x="68732" y="151200"/>
                  <a:pt x="79171" y="143504"/>
                  <a:pt x="87553" y="137865"/>
                </a:cubicBezTo>
                <a:cubicBezTo>
                  <a:pt x="87553" y="134055"/>
                  <a:pt x="87630" y="128416"/>
                  <a:pt x="87782" y="120949"/>
                </a:cubicBezTo>
                <a:close/>
                <a:moveTo>
                  <a:pt x="88925" y="95346"/>
                </a:moveTo>
                <a:cubicBezTo>
                  <a:pt x="85420" y="98546"/>
                  <a:pt x="80048" y="102775"/>
                  <a:pt x="72809" y="108033"/>
                </a:cubicBezTo>
                <a:cubicBezTo>
                  <a:pt x="65570" y="113291"/>
                  <a:pt x="60807" y="116834"/>
                  <a:pt x="58521" y="118663"/>
                </a:cubicBezTo>
                <a:cubicBezTo>
                  <a:pt x="57454" y="119425"/>
                  <a:pt x="56311" y="119577"/>
                  <a:pt x="55092" y="119120"/>
                </a:cubicBezTo>
                <a:cubicBezTo>
                  <a:pt x="55245" y="125216"/>
                  <a:pt x="55473" y="131007"/>
                  <a:pt x="55778" y="136494"/>
                </a:cubicBezTo>
                <a:cubicBezTo>
                  <a:pt x="64770" y="131160"/>
                  <a:pt x="75590" y="123082"/>
                  <a:pt x="88239" y="112262"/>
                </a:cubicBezTo>
                <a:close/>
                <a:moveTo>
                  <a:pt x="28346" y="83230"/>
                </a:moveTo>
                <a:cubicBezTo>
                  <a:pt x="26517" y="83077"/>
                  <a:pt x="23850" y="83154"/>
                  <a:pt x="20345" y="83458"/>
                </a:cubicBezTo>
                <a:cubicBezTo>
                  <a:pt x="19431" y="83611"/>
                  <a:pt x="16611" y="83916"/>
                  <a:pt x="11887" y="84373"/>
                </a:cubicBezTo>
                <a:cubicBezTo>
                  <a:pt x="9448" y="84678"/>
                  <a:pt x="7620" y="84830"/>
                  <a:pt x="6400" y="84830"/>
                </a:cubicBezTo>
                <a:cubicBezTo>
                  <a:pt x="6400" y="94126"/>
                  <a:pt x="6667" y="108376"/>
                  <a:pt x="7201" y="127578"/>
                </a:cubicBezTo>
                <a:cubicBezTo>
                  <a:pt x="7734" y="146781"/>
                  <a:pt x="8001" y="161259"/>
                  <a:pt x="8001" y="171012"/>
                </a:cubicBezTo>
                <a:cubicBezTo>
                  <a:pt x="14859" y="169793"/>
                  <a:pt x="23850" y="169107"/>
                  <a:pt x="34975" y="168955"/>
                </a:cubicBezTo>
                <a:cubicBezTo>
                  <a:pt x="34823" y="168498"/>
                  <a:pt x="34747" y="168040"/>
                  <a:pt x="34747" y="167583"/>
                </a:cubicBezTo>
                <a:cubicBezTo>
                  <a:pt x="34747" y="163316"/>
                  <a:pt x="34442" y="156687"/>
                  <a:pt x="33832" y="147695"/>
                </a:cubicBezTo>
                <a:cubicBezTo>
                  <a:pt x="33223" y="138703"/>
                  <a:pt x="32918" y="131922"/>
                  <a:pt x="32918" y="127350"/>
                </a:cubicBezTo>
                <a:cubicBezTo>
                  <a:pt x="32918" y="125064"/>
                  <a:pt x="33070" y="121177"/>
                  <a:pt x="33375" y="115691"/>
                </a:cubicBezTo>
                <a:cubicBezTo>
                  <a:pt x="33680" y="110205"/>
                  <a:pt x="33909" y="106776"/>
                  <a:pt x="34061" y="105404"/>
                </a:cubicBezTo>
                <a:cubicBezTo>
                  <a:pt x="34366" y="95955"/>
                  <a:pt x="33985" y="89173"/>
                  <a:pt x="32918" y="85059"/>
                </a:cubicBezTo>
                <a:cubicBezTo>
                  <a:pt x="32766" y="84297"/>
                  <a:pt x="32385" y="83763"/>
                  <a:pt x="31775" y="83458"/>
                </a:cubicBezTo>
                <a:cubicBezTo>
                  <a:pt x="31623" y="83306"/>
                  <a:pt x="30480" y="83230"/>
                  <a:pt x="28346" y="83230"/>
                </a:cubicBezTo>
                <a:close/>
                <a:moveTo>
                  <a:pt x="28575" y="76829"/>
                </a:moveTo>
                <a:cubicBezTo>
                  <a:pt x="31775" y="76829"/>
                  <a:pt x="34061" y="77210"/>
                  <a:pt x="35433" y="77972"/>
                </a:cubicBezTo>
                <a:cubicBezTo>
                  <a:pt x="37261" y="79191"/>
                  <a:pt x="38557" y="81096"/>
                  <a:pt x="39319" y="83687"/>
                </a:cubicBezTo>
                <a:cubicBezTo>
                  <a:pt x="40386" y="88259"/>
                  <a:pt x="40767" y="95574"/>
                  <a:pt x="40462" y="105633"/>
                </a:cubicBezTo>
                <a:cubicBezTo>
                  <a:pt x="40309" y="107004"/>
                  <a:pt x="40081" y="110395"/>
                  <a:pt x="39776" y="115805"/>
                </a:cubicBezTo>
                <a:cubicBezTo>
                  <a:pt x="39471" y="121215"/>
                  <a:pt x="39319" y="125064"/>
                  <a:pt x="39319" y="127350"/>
                </a:cubicBezTo>
                <a:cubicBezTo>
                  <a:pt x="39319" y="131617"/>
                  <a:pt x="39624" y="138246"/>
                  <a:pt x="40233" y="147238"/>
                </a:cubicBezTo>
                <a:cubicBezTo>
                  <a:pt x="40843" y="156229"/>
                  <a:pt x="41148" y="163011"/>
                  <a:pt x="41148" y="167583"/>
                </a:cubicBezTo>
                <a:cubicBezTo>
                  <a:pt x="41148" y="168193"/>
                  <a:pt x="40995" y="168802"/>
                  <a:pt x="40690" y="169412"/>
                </a:cubicBezTo>
                <a:cubicBezTo>
                  <a:pt x="41757" y="170022"/>
                  <a:pt x="42291" y="170936"/>
                  <a:pt x="42291" y="172155"/>
                </a:cubicBezTo>
                <a:cubicBezTo>
                  <a:pt x="42291" y="174289"/>
                  <a:pt x="41224" y="175356"/>
                  <a:pt x="39090" y="175356"/>
                </a:cubicBezTo>
                <a:cubicBezTo>
                  <a:pt x="25069" y="175356"/>
                  <a:pt x="14401" y="176194"/>
                  <a:pt x="7086" y="177870"/>
                </a:cubicBezTo>
                <a:cubicBezTo>
                  <a:pt x="6172" y="178023"/>
                  <a:pt x="5372" y="177870"/>
                  <a:pt x="4686" y="177413"/>
                </a:cubicBezTo>
                <a:cubicBezTo>
                  <a:pt x="4000" y="176956"/>
                  <a:pt x="3505" y="176270"/>
                  <a:pt x="3200" y="175356"/>
                </a:cubicBezTo>
                <a:lnTo>
                  <a:pt x="3200" y="174898"/>
                </a:lnTo>
                <a:cubicBezTo>
                  <a:pt x="2133" y="174289"/>
                  <a:pt x="1600" y="173374"/>
                  <a:pt x="1600" y="172155"/>
                </a:cubicBezTo>
                <a:cubicBezTo>
                  <a:pt x="1600" y="162097"/>
                  <a:pt x="1333" y="147009"/>
                  <a:pt x="800" y="126892"/>
                </a:cubicBezTo>
                <a:cubicBezTo>
                  <a:pt x="266" y="106776"/>
                  <a:pt x="0" y="91688"/>
                  <a:pt x="0" y="81630"/>
                </a:cubicBezTo>
                <a:cubicBezTo>
                  <a:pt x="0" y="79496"/>
                  <a:pt x="1066" y="78429"/>
                  <a:pt x="3200" y="78429"/>
                </a:cubicBezTo>
                <a:cubicBezTo>
                  <a:pt x="3657" y="78429"/>
                  <a:pt x="4038" y="78505"/>
                  <a:pt x="4343" y="78658"/>
                </a:cubicBezTo>
                <a:cubicBezTo>
                  <a:pt x="4648" y="78505"/>
                  <a:pt x="5029" y="78429"/>
                  <a:pt x="5486" y="78429"/>
                </a:cubicBezTo>
                <a:cubicBezTo>
                  <a:pt x="6400" y="78429"/>
                  <a:pt x="8305" y="78277"/>
                  <a:pt x="11201" y="77972"/>
                </a:cubicBezTo>
                <a:cubicBezTo>
                  <a:pt x="16078" y="77515"/>
                  <a:pt x="18973" y="77210"/>
                  <a:pt x="19888" y="77058"/>
                </a:cubicBezTo>
                <a:cubicBezTo>
                  <a:pt x="23393" y="76753"/>
                  <a:pt x="26289" y="76677"/>
                  <a:pt x="28575" y="76829"/>
                </a:cubicBezTo>
                <a:close/>
                <a:moveTo>
                  <a:pt x="90068" y="70428"/>
                </a:moveTo>
                <a:cubicBezTo>
                  <a:pt x="85801" y="73476"/>
                  <a:pt x="79933" y="78353"/>
                  <a:pt x="72466" y="85059"/>
                </a:cubicBezTo>
                <a:cubicBezTo>
                  <a:pt x="64998" y="91764"/>
                  <a:pt x="59969" y="96184"/>
                  <a:pt x="57378" y="98317"/>
                </a:cubicBezTo>
                <a:cubicBezTo>
                  <a:pt x="56616" y="98927"/>
                  <a:pt x="55854" y="99156"/>
                  <a:pt x="55092" y="99003"/>
                </a:cubicBezTo>
                <a:cubicBezTo>
                  <a:pt x="54940" y="104337"/>
                  <a:pt x="54940" y="109062"/>
                  <a:pt x="55092" y="113176"/>
                </a:cubicBezTo>
                <a:cubicBezTo>
                  <a:pt x="56464" y="111957"/>
                  <a:pt x="61569" y="108147"/>
                  <a:pt x="70408" y="101746"/>
                </a:cubicBezTo>
                <a:cubicBezTo>
                  <a:pt x="79248" y="95346"/>
                  <a:pt x="85572" y="90088"/>
                  <a:pt x="89382" y="85973"/>
                </a:cubicBezTo>
                <a:cubicBezTo>
                  <a:pt x="89687" y="79725"/>
                  <a:pt x="89916" y="74543"/>
                  <a:pt x="90068" y="70428"/>
                </a:cubicBezTo>
                <a:close/>
                <a:moveTo>
                  <a:pt x="90525" y="45282"/>
                </a:moveTo>
                <a:cubicBezTo>
                  <a:pt x="85801" y="49397"/>
                  <a:pt x="80276" y="54693"/>
                  <a:pt x="73952" y="61170"/>
                </a:cubicBezTo>
                <a:cubicBezTo>
                  <a:pt x="67627" y="67647"/>
                  <a:pt x="63322" y="72562"/>
                  <a:pt x="61036" y="75915"/>
                </a:cubicBezTo>
                <a:cubicBezTo>
                  <a:pt x="59817" y="77591"/>
                  <a:pt x="58293" y="77896"/>
                  <a:pt x="56464" y="76829"/>
                </a:cubicBezTo>
                <a:cubicBezTo>
                  <a:pt x="55854" y="76219"/>
                  <a:pt x="55397" y="75610"/>
                  <a:pt x="55092" y="75000"/>
                </a:cubicBezTo>
                <a:lnTo>
                  <a:pt x="55092" y="88488"/>
                </a:lnTo>
                <a:lnTo>
                  <a:pt x="55092" y="91917"/>
                </a:lnTo>
                <a:lnTo>
                  <a:pt x="65608" y="82544"/>
                </a:lnTo>
                <a:lnTo>
                  <a:pt x="78867" y="71114"/>
                </a:lnTo>
                <a:cubicBezTo>
                  <a:pt x="82829" y="67761"/>
                  <a:pt x="86639" y="64866"/>
                  <a:pt x="90297" y="62427"/>
                </a:cubicBezTo>
                <a:cubicBezTo>
                  <a:pt x="90449" y="59684"/>
                  <a:pt x="90525" y="57169"/>
                  <a:pt x="90525" y="54883"/>
                </a:cubicBezTo>
                <a:cubicBezTo>
                  <a:pt x="90678" y="50921"/>
                  <a:pt x="90678" y="47721"/>
                  <a:pt x="90525" y="45282"/>
                </a:cubicBezTo>
                <a:close/>
                <a:moveTo>
                  <a:pt x="75438" y="39567"/>
                </a:moveTo>
                <a:cubicBezTo>
                  <a:pt x="75285" y="40329"/>
                  <a:pt x="74980" y="41015"/>
                  <a:pt x="74523" y="41625"/>
                </a:cubicBezTo>
                <a:cubicBezTo>
                  <a:pt x="72847" y="43301"/>
                  <a:pt x="71018" y="45015"/>
                  <a:pt x="69037" y="46768"/>
                </a:cubicBezTo>
                <a:cubicBezTo>
                  <a:pt x="67056" y="48521"/>
                  <a:pt x="64693" y="50540"/>
                  <a:pt x="61950" y="52826"/>
                </a:cubicBezTo>
                <a:lnTo>
                  <a:pt x="56007" y="57627"/>
                </a:lnTo>
                <a:lnTo>
                  <a:pt x="55092" y="58084"/>
                </a:lnTo>
                <a:lnTo>
                  <a:pt x="55092" y="73171"/>
                </a:lnTo>
                <a:cubicBezTo>
                  <a:pt x="55245" y="72867"/>
                  <a:pt x="55397" y="72562"/>
                  <a:pt x="55549" y="72257"/>
                </a:cubicBezTo>
                <a:cubicBezTo>
                  <a:pt x="58140" y="68599"/>
                  <a:pt x="62712" y="63418"/>
                  <a:pt x="69265" y="56712"/>
                </a:cubicBezTo>
                <a:cubicBezTo>
                  <a:pt x="75819" y="50007"/>
                  <a:pt x="81610" y="44520"/>
                  <a:pt x="86639" y="40253"/>
                </a:cubicBezTo>
                <a:lnTo>
                  <a:pt x="86410" y="40253"/>
                </a:lnTo>
                <a:cubicBezTo>
                  <a:pt x="83667" y="39948"/>
                  <a:pt x="80010" y="39720"/>
                  <a:pt x="75438" y="39567"/>
                </a:cubicBezTo>
                <a:close/>
                <a:moveTo>
                  <a:pt x="67437" y="39567"/>
                </a:moveTo>
                <a:cubicBezTo>
                  <a:pt x="65608" y="39567"/>
                  <a:pt x="61264" y="39643"/>
                  <a:pt x="54406" y="39796"/>
                </a:cubicBezTo>
                <a:lnTo>
                  <a:pt x="54864" y="50311"/>
                </a:lnTo>
                <a:cubicBezTo>
                  <a:pt x="61264" y="44977"/>
                  <a:pt x="65455" y="41396"/>
                  <a:pt x="67437" y="39567"/>
                </a:cubicBezTo>
                <a:close/>
                <a:moveTo>
                  <a:pt x="65151" y="33166"/>
                </a:moveTo>
                <a:lnTo>
                  <a:pt x="74295" y="33166"/>
                </a:lnTo>
                <a:cubicBezTo>
                  <a:pt x="79781" y="33319"/>
                  <a:pt x="84124" y="33547"/>
                  <a:pt x="87325" y="33852"/>
                </a:cubicBezTo>
                <a:cubicBezTo>
                  <a:pt x="89306" y="34157"/>
                  <a:pt x="90906" y="34462"/>
                  <a:pt x="92125" y="34767"/>
                </a:cubicBezTo>
                <a:cubicBezTo>
                  <a:pt x="94107" y="35376"/>
                  <a:pt x="95478" y="36367"/>
                  <a:pt x="96240" y="37738"/>
                </a:cubicBezTo>
                <a:cubicBezTo>
                  <a:pt x="96545" y="38348"/>
                  <a:pt x="96697" y="39262"/>
                  <a:pt x="96697" y="40482"/>
                </a:cubicBezTo>
                <a:cubicBezTo>
                  <a:pt x="96850" y="41396"/>
                  <a:pt x="96926" y="42615"/>
                  <a:pt x="96926" y="44139"/>
                </a:cubicBezTo>
                <a:cubicBezTo>
                  <a:pt x="97078" y="46882"/>
                  <a:pt x="97078" y="50540"/>
                  <a:pt x="96926" y="55112"/>
                </a:cubicBezTo>
                <a:cubicBezTo>
                  <a:pt x="96926" y="57093"/>
                  <a:pt x="96850" y="59227"/>
                  <a:pt x="96697" y="61513"/>
                </a:cubicBezTo>
                <a:lnTo>
                  <a:pt x="97155" y="61970"/>
                </a:lnTo>
                <a:cubicBezTo>
                  <a:pt x="98069" y="63342"/>
                  <a:pt x="97917" y="64637"/>
                  <a:pt x="96697" y="65856"/>
                </a:cubicBezTo>
                <a:cubicBezTo>
                  <a:pt x="96393" y="71190"/>
                  <a:pt x="96088" y="78201"/>
                  <a:pt x="95783" y="86887"/>
                </a:cubicBezTo>
                <a:lnTo>
                  <a:pt x="94640" y="110433"/>
                </a:lnTo>
                <a:cubicBezTo>
                  <a:pt x="94792" y="110433"/>
                  <a:pt x="94945" y="110509"/>
                  <a:pt x="95097" y="110662"/>
                </a:cubicBezTo>
                <a:cubicBezTo>
                  <a:pt x="96469" y="112186"/>
                  <a:pt x="96316" y="113710"/>
                  <a:pt x="94640" y="115234"/>
                </a:cubicBezTo>
                <a:lnTo>
                  <a:pt x="94411" y="115234"/>
                </a:lnTo>
                <a:cubicBezTo>
                  <a:pt x="94107" y="125140"/>
                  <a:pt x="93954" y="132379"/>
                  <a:pt x="93954" y="136951"/>
                </a:cubicBezTo>
                <a:lnTo>
                  <a:pt x="94183" y="137179"/>
                </a:lnTo>
                <a:cubicBezTo>
                  <a:pt x="94945" y="138551"/>
                  <a:pt x="94869" y="139846"/>
                  <a:pt x="93954" y="141066"/>
                </a:cubicBezTo>
                <a:lnTo>
                  <a:pt x="93954" y="141980"/>
                </a:lnTo>
                <a:cubicBezTo>
                  <a:pt x="94107" y="145180"/>
                  <a:pt x="94716" y="149448"/>
                  <a:pt x="95783" y="154782"/>
                </a:cubicBezTo>
                <a:cubicBezTo>
                  <a:pt x="97307" y="162402"/>
                  <a:pt x="98145" y="166745"/>
                  <a:pt x="98298" y="167812"/>
                </a:cubicBezTo>
                <a:cubicBezTo>
                  <a:pt x="98450" y="168879"/>
                  <a:pt x="98145" y="169793"/>
                  <a:pt x="97383" y="170555"/>
                </a:cubicBezTo>
                <a:cubicBezTo>
                  <a:pt x="98298" y="171012"/>
                  <a:pt x="98831" y="171850"/>
                  <a:pt x="98983" y="173070"/>
                </a:cubicBezTo>
                <a:cubicBezTo>
                  <a:pt x="98983" y="173984"/>
                  <a:pt x="98717" y="174746"/>
                  <a:pt x="98183" y="175356"/>
                </a:cubicBezTo>
                <a:cubicBezTo>
                  <a:pt x="97650" y="175965"/>
                  <a:pt x="96926" y="176346"/>
                  <a:pt x="96012" y="176499"/>
                </a:cubicBezTo>
                <a:cubicBezTo>
                  <a:pt x="91897" y="176803"/>
                  <a:pt x="84353" y="177032"/>
                  <a:pt x="73380" y="177184"/>
                </a:cubicBezTo>
                <a:cubicBezTo>
                  <a:pt x="67894" y="177337"/>
                  <a:pt x="63398" y="177337"/>
                  <a:pt x="59893" y="177184"/>
                </a:cubicBezTo>
                <a:cubicBezTo>
                  <a:pt x="57912" y="177032"/>
                  <a:pt x="56311" y="176880"/>
                  <a:pt x="55092" y="176727"/>
                </a:cubicBezTo>
                <a:cubicBezTo>
                  <a:pt x="54330" y="176727"/>
                  <a:pt x="53721" y="176651"/>
                  <a:pt x="53263" y="176499"/>
                </a:cubicBezTo>
                <a:cubicBezTo>
                  <a:pt x="52349" y="176194"/>
                  <a:pt x="51587" y="175813"/>
                  <a:pt x="50977" y="175356"/>
                </a:cubicBezTo>
                <a:lnTo>
                  <a:pt x="50292" y="173984"/>
                </a:lnTo>
                <a:cubicBezTo>
                  <a:pt x="50139" y="173832"/>
                  <a:pt x="50063" y="173679"/>
                  <a:pt x="50063" y="173527"/>
                </a:cubicBezTo>
                <a:lnTo>
                  <a:pt x="50063" y="173298"/>
                </a:lnTo>
                <a:lnTo>
                  <a:pt x="50063" y="172841"/>
                </a:lnTo>
                <a:lnTo>
                  <a:pt x="50063" y="171698"/>
                </a:lnTo>
                <a:cubicBezTo>
                  <a:pt x="49911" y="170784"/>
                  <a:pt x="49834" y="169488"/>
                  <a:pt x="49834" y="167812"/>
                </a:cubicBezTo>
                <a:cubicBezTo>
                  <a:pt x="49834" y="165373"/>
                  <a:pt x="49758" y="161563"/>
                  <a:pt x="49606" y="156382"/>
                </a:cubicBezTo>
                <a:cubicBezTo>
                  <a:pt x="49453" y="144647"/>
                  <a:pt x="49377" y="138475"/>
                  <a:pt x="49377" y="137865"/>
                </a:cubicBezTo>
                <a:cubicBezTo>
                  <a:pt x="48920" y="129483"/>
                  <a:pt x="48691" y="112948"/>
                  <a:pt x="48691" y="88259"/>
                </a:cubicBezTo>
                <a:cubicBezTo>
                  <a:pt x="48691" y="66161"/>
                  <a:pt x="48463" y="49854"/>
                  <a:pt x="48006" y="39339"/>
                </a:cubicBezTo>
                <a:cubicBezTo>
                  <a:pt x="48006" y="37967"/>
                  <a:pt x="48539" y="36976"/>
                  <a:pt x="49606" y="36367"/>
                </a:cubicBezTo>
                <a:cubicBezTo>
                  <a:pt x="49758" y="34386"/>
                  <a:pt x="50825" y="33395"/>
                  <a:pt x="52806" y="33395"/>
                </a:cubicBezTo>
                <a:cubicBezTo>
                  <a:pt x="53263" y="33395"/>
                  <a:pt x="54826" y="33357"/>
                  <a:pt x="57493" y="33281"/>
                </a:cubicBezTo>
                <a:cubicBezTo>
                  <a:pt x="60160" y="33204"/>
                  <a:pt x="62712" y="33166"/>
                  <a:pt x="65151" y="33166"/>
                </a:cubicBezTo>
                <a:close/>
                <a:moveTo>
                  <a:pt x="115214" y="8020"/>
                </a:moveTo>
                <a:cubicBezTo>
                  <a:pt x="114909" y="8630"/>
                  <a:pt x="114376" y="9011"/>
                  <a:pt x="113614" y="9163"/>
                </a:cubicBezTo>
                <a:cubicBezTo>
                  <a:pt x="114071" y="9773"/>
                  <a:pt x="114223" y="10459"/>
                  <a:pt x="114071" y="11221"/>
                </a:cubicBezTo>
                <a:cubicBezTo>
                  <a:pt x="112547" y="24937"/>
                  <a:pt x="111709" y="39491"/>
                  <a:pt x="111556" y="54883"/>
                </a:cubicBezTo>
                <a:cubicBezTo>
                  <a:pt x="111404" y="70733"/>
                  <a:pt x="111671" y="84830"/>
                  <a:pt x="112357" y="97174"/>
                </a:cubicBezTo>
                <a:cubicBezTo>
                  <a:pt x="113042" y="109519"/>
                  <a:pt x="114071" y="124225"/>
                  <a:pt x="115443" y="141294"/>
                </a:cubicBezTo>
                <a:cubicBezTo>
                  <a:pt x="116052" y="148609"/>
                  <a:pt x="115900" y="156991"/>
                  <a:pt x="114985" y="166440"/>
                </a:cubicBezTo>
                <a:cubicBezTo>
                  <a:pt x="114985" y="166745"/>
                  <a:pt x="114604" y="168193"/>
                  <a:pt x="113842" y="170784"/>
                </a:cubicBezTo>
                <a:cubicBezTo>
                  <a:pt x="114757" y="170936"/>
                  <a:pt x="116052" y="171088"/>
                  <a:pt x="117729" y="171241"/>
                </a:cubicBezTo>
                <a:cubicBezTo>
                  <a:pt x="121081" y="171546"/>
                  <a:pt x="125349" y="171774"/>
                  <a:pt x="130530" y="171927"/>
                </a:cubicBezTo>
                <a:cubicBezTo>
                  <a:pt x="136931" y="172231"/>
                  <a:pt x="143713" y="172384"/>
                  <a:pt x="150876" y="172384"/>
                </a:cubicBezTo>
                <a:cubicBezTo>
                  <a:pt x="150418" y="171622"/>
                  <a:pt x="150266" y="170860"/>
                  <a:pt x="150418" y="170098"/>
                </a:cubicBezTo>
                <a:cubicBezTo>
                  <a:pt x="151333" y="165831"/>
                  <a:pt x="151828" y="161068"/>
                  <a:pt x="151904" y="155810"/>
                </a:cubicBezTo>
                <a:cubicBezTo>
                  <a:pt x="151981" y="150552"/>
                  <a:pt x="151828" y="145828"/>
                  <a:pt x="151447" y="141637"/>
                </a:cubicBezTo>
                <a:cubicBezTo>
                  <a:pt x="151066" y="137446"/>
                  <a:pt x="150533" y="132341"/>
                  <a:pt x="149847" y="126321"/>
                </a:cubicBezTo>
                <a:cubicBezTo>
                  <a:pt x="149161" y="120301"/>
                  <a:pt x="148742" y="115462"/>
                  <a:pt x="148590" y="111805"/>
                </a:cubicBezTo>
                <a:cubicBezTo>
                  <a:pt x="147828" y="98241"/>
                  <a:pt x="147980" y="73476"/>
                  <a:pt x="149047" y="37510"/>
                </a:cubicBezTo>
                <a:lnTo>
                  <a:pt x="149047" y="20365"/>
                </a:lnTo>
                <a:cubicBezTo>
                  <a:pt x="149047" y="15793"/>
                  <a:pt x="149123" y="11907"/>
                  <a:pt x="149275" y="8706"/>
                </a:cubicBezTo>
                <a:cubicBezTo>
                  <a:pt x="145618" y="8706"/>
                  <a:pt x="139674" y="8554"/>
                  <a:pt x="131445" y="8249"/>
                </a:cubicBezTo>
                <a:cubicBezTo>
                  <a:pt x="124891" y="8097"/>
                  <a:pt x="119481" y="8020"/>
                  <a:pt x="115214" y="8020"/>
                </a:cubicBezTo>
                <a:close/>
                <a:moveTo>
                  <a:pt x="153162" y="19"/>
                </a:moveTo>
                <a:cubicBezTo>
                  <a:pt x="154076" y="172"/>
                  <a:pt x="154838" y="591"/>
                  <a:pt x="155448" y="1277"/>
                </a:cubicBezTo>
                <a:cubicBezTo>
                  <a:pt x="156057" y="1962"/>
                  <a:pt x="156286" y="2686"/>
                  <a:pt x="156133" y="3448"/>
                </a:cubicBezTo>
                <a:cubicBezTo>
                  <a:pt x="155676" y="7868"/>
                  <a:pt x="155448" y="13507"/>
                  <a:pt x="155448" y="20365"/>
                </a:cubicBezTo>
                <a:lnTo>
                  <a:pt x="155448" y="37510"/>
                </a:lnTo>
                <a:cubicBezTo>
                  <a:pt x="154381" y="73324"/>
                  <a:pt x="154228" y="97936"/>
                  <a:pt x="154990" y="111348"/>
                </a:cubicBezTo>
                <a:cubicBezTo>
                  <a:pt x="155143" y="114700"/>
                  <a:pt x="155562" y="119387"/>
                  <a:pt x="156248" y="125406"/>
                </a:cubicBezTo>
                <a:cubicBezTo>
                  <a:pt x="156934" y="131426"/>
                  <a:pt x="157467" y="136646"/>
                  <a:pt x="157848" y="141066"/>
                </a:cubicBezTo>
                <a:cubicBezTo>
                  <a:pt x="158229" y="145485"/>
                  <a:pt x="158381" y="150552"/>
                  <a:pt x="158305" y="156267"/>
                </a:cubicBezTo>
                <a:cubicBezTo>
                  <a:pt x="158229" y="161982"/>
                  <a:pt x="157734" y="167050"/>
                  <a:pt x="156819" y="171469"/>
                </a:cubicBezTo>
                <a:cubicBezTo>
                  <a:pt x="156514" y="172536"/>
                  <a:pt x="155829" y="173298"/>
                  <a:pt x="154762" y="173755"/>
                </a:cubicBezTo>
                <a:cubicBezTo>
                  <a:pt x="155219" y="174365"/>
                  <a:pt x="155448" y="174975"/>
                  <a:pt x="155448" y="175584"/>
                </a:cubicBezTo>
                <a:cubicBezTo>
                  <a:pt x="155448" y="176499"/>
                  <a:pt x="155143" y="177261"/>
                  <a:pt x="154533" y="177870"/>
                </a:cubicBezTo>
                <a:cubicBezTo>
                  <a:pt x="153924" y="178480"/>
                  <a:pt x="153162" y="178785"/>
                  <a:pt x="152247" y="178785"/>
                </a:cubicBezTo>
                <a:cubicBezTo>
                  <a:pt x="145084" y="178785"/>
                  <a:pt x="137769" y="178632"/>
                  <a:pt x="130302" y="178327"/>
                </a:cubicBezTo>
                <a:cubicBezTo>
                  <a:pt x="124815" y="178175"/>
                  <a:pt x="120472" y="177946"/>
                  <a:pt x="117271" y="177642"/>
                </a:cubicBezTo>
                <a:cubicBezTo>
                  <a:pt x="115290" y="177489"/>
                  <a:pt x="113690" y="177337"/>
                  <a:pt x="112471" y="177184"/>
                </a:cubicBezTo>
                <a:lnTo>
                  <a:pt x="110642" y="176727"/>
                </a:lnTo>
                <a:cubicBezTo>
                  <a:pt x="109728" y="176422"/>
                  <a:pt x="109042" y="175889"/>
                  <a:pt x="108585" y="175127"/>
                </a:cubicBezTo>
                <a:cubicBezTo>
                  <a:pt x="107365" y="173603"/>
                  <a:pt x="107061" y="171622"/>
                  <a:pt x="107670" y="169183"/>
                </a:cubicBezTo>
                <a:lnTo>
                  <a:pt x="108127" y="167812"/>
                </a:lnTo>
                <a:cubicBezTo>
                  <a:pt x="108280" y="167355"/>
                  <a:pt x="108394" y="166974"/>
                  <a:pt x="108470" y="166669"/>
                </a:cubicBezTo>
                <a:cubicBezTo>
                  <a:pt x="108547" y="166364"/>
                  <a:pt x="108585" y="166135"/>
                  <a:pt x="108585" y="165983"/>
                </a:cubicBezTo>
                <a:cubicBezTo>
                  <a:pt x="109499" y="156534"/>
                  <a:pt x="109651" y="148457"/>
                  <a:pt x="109042" y="141751"/>
                </a:cubicBezTo>
                <a:cubicBezTo>
                  <a:pt x="107670" y="124683"/>
                  <a:pt x="106642" y="109938"/>
                  <a:pt x="105956" y="97517"/>
                </a:cubicBezTo>
                <a:cubicBezTo>
                  <a:pt x="105270" y="85097"/>
                  <a:pt x="105003" y="70847"/>
                  <a:pt x="105156" y="54769"/>
                </a:cubicBezTo>
                <a:cubicBezTo>
                  <a:pt x="105308" y="38691"/>
                  <a:pt x="106146" y="23870"/>
                  <a:pt x="107670" y="10306"/>
                </a:cubicBezTo>
                <a:cubicBezTo>
                  <a:pt x="107823" y="8935"/>
                  <a:pt x="108432" y="8097"/>
                  <a:pt x="109499" y="7792"/>
                </a:cubicBezTo>
                <a:cubicBezTo>
                  <a:pt x="109347" y="7335"/>
                  <a:pt x="109270" y="6801"/>
                  <a:pt x="109270" y="6192"/>
                </a:cubicBezTo>
                <a:lnTo>
                  <a:pt x="109270" y="5963"/>
                </a:lnTo>
                <a:cubicBezTo>
                  <a:pt x="109118" y="5658"/>
                  <a:pt x="109042" y="5277"/>
                  <a:pt x="109042" y="4820"/>
                </a:cubicBezTo>
                <a:cubicBezTo>
                  <a:pt x="109042" y="2686"/>
                  <a:pt x="110109" y="1620"/>
                  <a:pt x="112242" y="1620"/>
                </a:cubicBezTo>
                <a:cubicBezTo>
                  <a:pt x="116662" y="1620"/>
                  <a:pt x="123063" y="1734"/>
                  <a:pt x="131445" y="1962"/>
                </a:cubicBezTo>
                <a:cubicBezTo>
                  <a:pt x="139827" y="2191"/>
                  <a:pt x="145999" y="2305"/>
                  <a:pt x="149961" y="2305"/>
                </a:cubicBezTo>
                <a:cubicBezTo>
                  <a:pt x="150418" y="629"/>
                  <a:pt x="151485" y="-133"/>
                  <a:pt x="153162" y="1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2" name="Freeform 43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29A5A834-D0C0-476B-A2BF-7D466A754C0B}"/>
              </a:ext>
            </a:extLst>
          </p:cNvPr>
          <p:cNvSpPr/>
          <p:nvPr/>
        </p:nvSpPr>
        <p:spPr>
          <a:xfrm>
            <a:off x="8339825" y="3216283"/>
            <a:ext cx="401277" cy="327179"/>
          </a:xfrm>
          <a:custGeom>
            <a:avLst/>
            <a:gdLst/>
            <a:ahLst/>
            <a:cxnLst/>
            <a:rect l="l" t="t" r="r" b="b"/>
            <a:pathLst>
              <a:path w="193500" h="182985">
                <a:moveTo>
                  <a:pt x="43208" y="122717"/>
                </a:moveTo>
                <a:cubicBezTo>
                  <a:pt x="42599" y="123479"/>
                  <a:pt x="41837" y="123860"/>
                  <a:pt x="40922" y="123860"/>
                </a:cubicBezTo>
                <a:cubicBezTo>
                  <a:pt x="38484" y="124012"/>
                  <a:pt x="36388" y="125231"/>
                  <a:pt x="34636" y="127517"/>
                </a:cubicBezTo>
                <a:cubicBezTo>
                  <a:pt x="32883" y="129803"/>
                  <a:pt x="31931" y="132547"/>
                  <a:pt x="31778" y="135747"/>
                </a:cubicBezTo>
                <a:cubicBezTo>
                  <a:pt x="31778" y="138643"/>
                  <a:pt x="32540" y="140929"/>
                  <a:pt x="34064" y="142605"/>
                </a:cubicBezTo>
                <a:cubicBezTo>
                  <a:pt x="36046" y="144586"/>
                  <a:pt x="39017" y="145424"/>
                  <a:pt x="42980" y="145120"/>
                </a:cubicBezTo>
                <a:cubicBezTo>
                  <a:pt x="47552" y="144662"/>
                  <a:pt x="51057" y="143062"/>
                  <a:pt x="53495" y="140319"/>
                </a:cubicBezTo>
                <a:cubicBezTo>
                  <a:pt x="55934" y="137576"/>
                  <a:pt x="57001" y="134680"/>
                  <a:pt x="56696" y="131632"/>
                </a:cubicBezTo>
                <a:cubicBezTo>
                  <a:pt x="56391" y="128584"/>
                  <a:pt x="54791" y="126222"/>
                  <a:pt x="51895" y="124546"/>
                </a:cubicBezTo>
                <a:cubicBezTo>
                  <a:pt x="49609" y="123326"/>
                  <a:pt x="46714" y="122717"/>
                  <a:pt x="43208" y="122717"/>
                </a:cubicBezTo>
                <a:close/>
                <a:moveTo>
                  <a:pt x="46066" y="115916"/>
                </a:moveTo>
                <a:cubicBezTo>
                  <a:pt x="49495" y="116259"/>
                  <a:pt x="52505" y="117154"/>
                  <a:pt x="55096" y="118602"/>
                </a:cubicBezTo>
                <a:cubicBezTo>
                  <a:pt x="60125" y="121345"/>
                  <a:pt x="62944" y="125460"/>
                  <a:pt x="63554" y="130946"/>
                </a:cubicBezTo>
                <a:cubicBezTo>
                  <a:pt x="64011" y="135976"/>
                  <a:pt x="62373" y="140586"/>
                  <a:pt x="58639" y="144777"/>
                </a:cubicBezTo>
                <a:cubicBezTo>
                  <a:pt x="54905" y="148968"/>
                  <a:pt x="49838" y="151368"/>
                  <a:pt x="43437" y="151978"/>
                </a:cubicBezTo>
                <a:cubicBezTo>
                  <a:pt x="37341" y="152587"/>
                  <a:pt x="32617" y="151063"/>
                  <a:pt x="29264" y="147406"/>
                </a:cubicBezTo>
                <a:cubicBezTo>
                  <a:pt x="26216" y="144358"/>
                  <a:pt x="24768" y="140395"/>
                  <a:pt x="24921" y="135518"/>
                </a:cubicBezTo>
                <a:cubicBezTo>
                  <a:pt x="25225" y="129270"/>
                  <a:pt x="27511" y="124241"/>
                  <a:pt x="31778" y="120431"/>
                </a:cubicBezTo>
                <a:cubicBezTo>
                  <a:pt x="31626" y="119516"/>
                  <a:pt x="31817" y="118678"/>
                  <a:pt x="32350" y="117916"/>
                </a:cubicBezTo>
                <a:cubicBezTo>
                  <a:pt x="32883" y="117154"/>
                  <a:pt x="33607" y="116697"/>
                  <a:pt x="34522" y="116545"/>
                </a:cubicBezTo>
                <a:cubicBezTo>
                  <a:pt x="38789" y="115783"/>
                  <a:pt x="42637" y="115573"/>
                  <a:pt x="46066" y="115916"/>
                </a:cubicBezTo>
                <a:close/>
                <a:moveTo>
                  <a:pt x="111846" y="72025"/>
                </a:moveTo>
                <a:cubicBezTo>
                  <a:pt x="112646" y="72139"/>
                  <a:pt x="113389" y="72653"/>
                  <a:pt x="114074" y="73568"/>
                </a:cubicBezTo>
                <a:cubicBezTo>
                  <a:pt x="115446" y="75397"/>
                  <a:pt x="115217" y="76997"/>
                  <a:pt x="113389" y="78368"/>
                </a:cubicBezTo>
                <a:cubicBezTo>
                  <a:pt x="110798" y="80197"/>
                  <a:pt x="106378" y="83855"/>
                  <a:pt x="100130" y="89341"/>
                </a:cubicBezTo>
                <a:cubicBezTo>
                  <a:pt x="94186" y="94523"/>
                  <a:pt x="89462" y="98257"/>
                  <a:pt x="85957" y="100543"/>
                </a:cubicBezTo>
                <a:cubicBezTo>
                  <a:pt x="83975" y="101762"/>
                  <a:pt x="82375" y="101381"/>
                  <a:pt x="81156" y="99400"/>
                </a:cubicBezTo>
                <a:cubicBezTo>
                  <a:pt x="79937" y="97418"/>
                  <a:pt x="80318" y="95818"/>
                  <a:pt x="82299" y="94599"/>
                </a:cubicBezTo>
                <a:cubicBezTo>
                  <a:pt x="85804" y="92465"/>
                  <a:pt x="90224" y="89036"/>
                  <a:pt x="95558" y="84312"/>
                </a:cubicBezTo>
                <a:cubicBezTo>
                  <a:pt x="101959" y="78673"/>
                  <a:pt x="106531" y="74863"/>
                  <a:pt x="109274" y="72882"/>
                </a:cubicBezTo>
                <a:cubicBezTo>
                  <a:pt x="110188" y="72196"/>
                  <a:pt x="111045" y="71911"/>
                  <a:pt x="111846" y="72025"/>
                </a:cubicBezTo>
                <a:close/>
                <a:moveTo>
                  <a:pt x="186083" y="7274"/>
                </a:moveTo>
                <a:cubicBezTo>
                  <a:pt x="185321" y="7426"/>
                  <a:pt x="184483" y="7731"/>
                  <a:pt x="183569" y="8188"/>
                </a:cubicBezTo>
                <a:cubicBezTo>
                  <a:pt x="180826" y="9407"/>
                  <a:pt x="177244" y="11541"/>
                  <a:pt x="172825" y="14589"/>
                </a:cubicBezTo>
                <a:lnTo>
                  <a:pt x="165281" y="19618"/>
                </a:lnTo>
                <a:lnTo>
                  <a:pt x="157966" y="24647"/>
                </a:lnTo>
                <a:cubicBezTo>
                  <a:pt x="155984" y="26019"/>
                  <a:pt x="154841" y="26781"/>
                  <a:pt x="154537" y="26933"/>
                </a:cubicBezTo>
                <a:cubicBezTo>
                  <a:pt x="154079" y="27391"/>
                  <a:pt x="153546" y="27619"/>
                  <a:pt x="152936" y="27619"/>
                </a:cubicBezTo>
                <a:cubicBezTo>
                  <a:pt x="146993" y="32496"/>
                  <a:pt x="138306" y="39202"/>
                  <a:pt x="126876" y="47736"/>
                </a:cubicBezTo>
                <a:lnTo>
                  <a:pt x="103330" y="65567"/>
                </a:lnTo>
                <a:cubicBezTo>
                  <a:pt x="100739" y="67548"/>
                  <a:pt x="96777" y="71053"/>
                  <a:pt x="91443" y="76082"/>
                </a:cubicBezTo>
                <a:cubicBezTo>
                  <a:pt x="86261" y="81112"/>
                  <a:pt x="82147" y="84769"/>
                  <a:pt x="79099" y="87055"/>
                </a:cubicBezTo>
                <a:cubicBezTo>
                  <a:pt x="77270" y="88427"/>
                  <a:pt x="75670" y="88198"/>
                  <a:pt x="74298" y="86369"/>
                </a:cubicBezTo>
                <a:lnTo>
                  <a:pt x="73841" y="85455"/>
                </a:lnTo>
                <a:cubicBezTo>
                  <a:pt x="73688" y="85455"/>
                  <a:pt x="73460" y="85379"/>
                  <a:pt x="73155" y="85226"/>
                </a:cubicBezTo>
                <a:cubicBezTo>
                  <a:pt x="66449" y="81874"/>
                  <a:pt x="59706" y="80235"/>
                  <a:pt x="52924" y="80312"/>
                </a:cubicBezTo>
                <a:cubicBezTo>
                  <a:pt x="46142" y="80388"/>
                  <a:pt x="40008" y="81797"/>
                  <a:pt x="34522" y="84541"/>
                </a:cubicBezTo>
                <a:cubicBezTo>
                  <a:pt x="29035" y="87284"/>
                  <a:pt x="24159" y="91170"/>
                  <a:pt x="19891" y="96199"/>
                </a:cubicBezTo>
                <a:cubicBezTo>
                  <a:pt x="13338" y="103819"/>
                  <a:pt x="9223" y="112582"/>
                  <a:pt x="7547" y="122488"/>
                </a:cubicBezTo>
                <a:cubicBezTo>
                  <a:pt x="5871" y="132394"/>
                  <a:pt x="7242" y="142300"/>
                  <a:pt x="11662" y="152206"/>
                </a:cubicBezTo>
                <a:cubicBezTo>
                  <a:pt x="13643" y="156473"/>
                  <a:pt x="17186" y="160588"/>
                  <a:pt x="22292" y="164551"/>
                </a:cubicBezTo>
                <a:cubicBezTo>
                  <a:pt x="27397" y="168513"/>
                  <a:pt x="32464" y="171256"/>
                  <a:pt x="37493" y="172780"/>
                </a:cubicBezTo>
                <a:cubicBezTo>
                  <a:pt x="56543" y="178267"/>
                  <a:pt x="71479" y="177047"/>
                  <a:pt x="82299" y="169123"/>
                </a:cubicBezTo>
                <a:cubicBezTo>
                  <a:pt x="92967" y="161350"/>
                  <a:pt x="99063" y="147329"/>
                  <a:pt x="100587" y="127060"/>
                </a:cubicBezTo>
                <a:lnTo>
                  <a:pt x="100587" y="126603"/>
                </a:lnTo>
                <a:cubicBezTo>
                  <a:pt x="99673" y="125993"/>
                  <a:pt x="99139" y="125155"/>
                  <a:pt x="98987" y="124088"/>
                </a:cubicBezTo>
                <a:cubicBezTo>
                  <a:pt x="98682" y="121802"/>
                  <a:pt x="98530" y="120050"/>
                  <a:pt x="98530" y="118831"/>
                </a:cubicBezTo>
                <a:cubicBezTo>
                  <a:pt x="98530" y="117307"/>
                  <a:pt x="98758" y="116087"/>
                  <a:pt x="99215" y="115173"/>
                </a:cubicBezTo>
                <a:cubicBezTo>
                  <a:pt x="99673" y="114259"/>
                  <a:pt x="100282" y="113573"/>
                  <a:pt x="101044" y="113116"/>
                </a:cubicBezTo>
                <a:cubicBezTo>
                  <a:pt x="101806" y="112811"/>
                  <a:pt x="102644" y="112735"/>
                  <a:pt x="103559" y="112887"/>
                </a:cubicBezTo>
                <a:cubicBezTo>
                  <a:pt x="104168" y="112887"/>
                  <a:pt x="104930" y="113116"/>
                  <a:pt x="105845" y="113573"/>
                </a:cubicBezTo>
                <a:lnTo>
                  <a:pt x="106988" y="114030"/>
                </a:lnTo>
                <a:cubicBezTo>
                  <a:pt x="107597" y="113725"/>
                  <a:pt x="108359" y="112506"/>
                  <a:pt x="109274" y="110372"/>
                </a:cubicBezTo>
                <a:cubicBezTo>
                  <a:pt x="109579" y="109763"/>
                  <a:pt x="109502" y="108772"/>
                  <a:pt x="109045" y="107401"/>
                </a:cubicBezTo>
                <a:cubicBezTo>
                  <a:pt x="107674" y="104353"/>
                  <a:pt x="107369" y="101762"/>
                  <a:pt x="108131" y="99628"/>
                </a:cubicBezTo>
                <a:cubicBezTo>
                  <a:pt x="109198" y="96428"/>
                  <a:pt x="112474" y="92999"/>
                  <a:pt x="117961" y="89341"/>
                </a:cubicBezTo>
                <a:cubicBezTo>
                  <a:pt x="122990" y="85988"/>
                  <a:pt x="125962" y="83702"/>
                  <a:pt x="126876" y="82483"/>
                </a:cubicBezTo>
                <a:cubicBezTo>
                  <a:pt x="127028" y="82026"/>
                  <a:pt x="127181" y="81264"/>
                  <a:pt x="127333" y="80197"/>
                </a:cubicBezTo>
                <a:cubicBezTo>
                  <a:pt x="127486" y="79588"/>
                  <a:pt x="127638" y="77987"/>
                  <a:pt x="127790" y="75397"/>
                </a:cubicBezTo>
                <a:cubicBezTo>
                  <a:pt x="127943" y="73263"/>
                  <a:pt x="128171" y="71510"/>
                  <a:pt x="128476" y="70139"/>
                </a:cubicBezTo>
                <a:cubicBezTo>
                  <a:pt x="129086" y="67853"/>
                  <a:pt x="130076" y="66176"/>
                  <a:pt x="131448" y="65110"/>
                </a:cubicBezTo>
                <a:cubicBezTo>
                  <a:pt x="132972" y="63890"/>
                  <a:pt x="134953" y="63509"/>
                  <a:pt x="137392" y="63967"/>
                </a:cubicBezTo>
                <a:cubicBezTo>
                  <a:pt x="138458" y="64119"/>
                  <a:pt x="140059" y="64500"/>
                  <a:pt x="142192" y="65110"/>
                </a:cubicBezTo>
                <a:cubicBezTo>
                  <a:pt x="144173" y="65719"/>
                  <a:pt x="145545" y="66100"/>
                  <a:pt x="146307" y="66253"/>
                </a:cubicBezTo>
                <a:cubicBezTo>
                  <a:pt x="146764" y="66405"/>
                  <a:pt x="147221" y="66405"/>
                  <a:pt x="147679" y="66253"/>
                </a:cubicBezTo>
                <a:cubicBezTo>
                  <a:pt x="147831" y="65795"/>
                  <a:pt x="148060" y="65186"/>
                  <a:pt x="148364" y="64424"/>
                </a:cubicBezTo>
                <a:cubicBezTo>
                  <a:pt x="148669" y="63205"/>
                  <a:pt x="149126" y="61147"/>
                  <a:pt x="149736" y="58252"/>
                </a:cubicBezTo>
                <a:cubicBezTo>
                  <a:pt x="150498" y="55051"/>
                  <a:pt x="151031" y="52880"/>
                  <a:pt x="151336" y="51737"/>
                </a:cubicBezTo>
                <a:cubicBezTo>
                  <a:pt x="151641" y="50594"/>
                  <a:pt x="152022" y="49641"/>
                  <a:pt x="152479" y="48879"/>
                </a:cubicBezTo>
                <a:cubicBezTo>
                  <a:pt x="153241" y="47507"/>
                  <a:pt x="154232" y="46593"/>
                  <a:pt x="155451" y="46136"/>
                </a:cubicBezTo>
                <a:cubicBezTo>
                  <a:pt x="156975" y="45831"/>
                  <a:pt x="158651" y="46136"/>
                  <a:pt x="160480" y="47050"/>
                </a:cubicBezTo>
                <a:cubicBezTo>
                  <a:pt x="161090" y="47203"/>
                  <a:pt x="162309" y="47812"/>
                  <a:pt x="164138" y="48879"/>
                </a:cubicBezTo>
                <a:cubicBezTo>
                  <a:pt x="165509" y="49641"/>
                  <a:pt x="166500" y="50098"/>
                  <a:pt x="167110" y="50251"/>
                </a:cubicBezTo>
                <a:lnTo>
                  <a:pt x="167567" y="50479"/>
                </a:lnTo>
                <a:lnTo>
                  <a:pt x="167567" y="50022"/>
                </a:lnTo>
                <a:cubicBezTo>
                  <a:pt x="167719" y="49108"/>
                  <a:pt x="167719" y="47507"/>
                  <a:pt x="167567" y="45221"/>
                </a:cubicBezTo>
                <a:cubicBezTo>
                  <a:pt x="167414" y="42326"/>
                  <a:pt x="167414" y="40345"/>
                  <a:pt x="167567" y="39278"/>
                </a:cubicBezTo>
                <a:cubicBezTo>
                  <a:pt x="167719" y="36382"/>
                  <a:pt x="168634" y="34249"/>
                  <a:pt x="170310" y="32877"/>
                </a:cubicBezTo>
                <a:cubicBezTo>
                  <a:pt x="170920" y="32420"/>
                  <a:pt x="171834" y="32039"/>
                  <a:pt x="173053" y="31734"/>
                </a:cubicBezTo>
                <a:cubicBezTo>
                  <a:pt x="173815" y="31582"/>
                  <a:pt x="174730" y="31429"/>
                  <a:pt x="175796" y="31277"/>
                </a:cubicBezTo>
                <a:lnTo>
                  <a:pt x="179454" y="31048"/>
                </a:lnTo>
                <a:cubicBezTo>
                  <a:pt x="182350" y="30134"/>
                  <a:pt x="184407" y="27772"/>
                  <a:pt x="185626" y="23962"/>
                </a:cubicBezTo>
                <a:cubicBezTo>
                  <a:pt x="186541" y="20609"/>
                  <a:pt x="186845" y="16494"/>
                  <a:pt x="186541" y="11617"/>
                </a:cubicBezTo>
                <a:cubicBezTo>
                  <a:pt x="186541" y="11160"/>
                  <a:pt x="186388" y="10017"/>
                  <a:pt x="186083" y="8188"/>
                </a:cubicBezTo>
                <a:close/>
                <a:moveTo>
                  <a:pt x="185626" y="187"/>
                </a:moveTo>
                <a:cubicBezTo>
                  <a:pt x="188065" y="-270"/>
                  <a:pt x="189970" y="111"/>
                  <a:pt x="191341" y="1330"/>
                </a:cubicBezTo>
                <a:cubicBezTo>
                  <a:pt x="191646" y="1787"/>
                  <a:pt x="191875" y="2245"/>
                  <a:pt x="192027" y="2702"/>
                </a:cubicBezTo>
                <a:cubicBezTo>
                  <a:pt x="192179" y="3007"/>
                  <a:pt x="192256" y="3235"/>
                  <a:pt x="192256" y="3388"/>
                </a:cubicBezTo>
                <a:cubicBezTo>
                  <a:pt x="192408" y="3692"/>
                  <a:pt x="192484" y="4073"/>
                  <a:pt x="192484" y="4531"/>
                </a:cubicBezTo>
                <a:cubicBezTo>
                  <a:pt x="192637" y="5140"/>
                  <a:pt x="192789" y="6055"/>
                  <a:pt x="192941" y="7274"/>
                </a:cubicBezTo>
                <a:cubicBezTo>
                  <a:pt x="193246" y="9255"/>
                  <a:pt x="193399" y="10550"/>
                  <a:pt x="193399" y="11160"/>
                </a:cubicBezTo>
                <a:cubicBezTo>
                  <a:pt x="193703" y="16951"/>
                  <a:pt x="193322" y="21828"/>
                  <a:pt x="192256" y="25790"/>
                </a:cubicBezTo>
                <a:cubicBezTo>
                  <a:pt x="190274" y="32191"/>
                  <a:pt x="186617" y="36077"/>
                  <a:pt x="181283" y="37449"/>
                </a:cubicBezTo>
                <a:cubicBezTo>
                  <a:pt x="180826" y="37601"/>
                  <a:pt x="179225" y="37830"/>
                  <a:pt x="176482" y="38135"/>
                </a:cubicBezTo>
                <a:cubicBezTo>
                  <a:pt x="175568" y="38287"/>
                  <a:pt x="174882" y="38440"/>
                  <a:pt x="174425" y="38592"/>
                </a:cubicBezTo>
                <a:cubicBezTo>
                  <a:pt x="174425" y="38897"/>
                  <a:pt x="174349" y="39278"/>
                  <a:pt x="174196" y="39735"/>
                </a:cubicBezTo>
                <a:cubicBezTo>
                  <a:pt x="174196" y="40345"/>
                  <a:pt x="174272" y="42021"/>
                  <a:pt x="174425" y="44764"/>
                </a:cubicBezTo>
                <a:cubicBezTo>
                  <a:pt x="174577" y="47507"/>
                  <a:pt x="174577" y="49565"/>
                  <a:pt x="174425" y="50936"/>
                </a:cubicBezTo>
                <a:cubicBezTo>
                  <a:pt x="173968" y="53984"/>
                  <a:pt x="172672" y="55966"/>
                  <a:pt x="170539" y="56880"/>
                </a:cubicBezTo>
                <a:cubicBezTo>
                  <a:pt x="169015" y="57490"/>
                  <a:pt x="167186" y="57490"/>
                  <a:pt x="165052" y="56880"/>
                </a:cubicBezTo>
                <a:cubicBezTo>
                  <a:pt x="163985" y="56423"/>
                  <a:pt x="162614" y="55737"/>
                  <a:pt x="160937" y="54823"/>
                </a:cubicBezTo>
                <a:cubicBezTo>
                  <a:pt x="159261" y="54061"/>
                  <a:pt x="158270" y="53603"/>
                  <a:pt x="157966" y="53451"/>
                </a:cubicBezTo>
                <a:lnTo>
                  <a:pt x="157966" y="53680"/>
                </a:lnTo>
                <a:cubicBezTo>
                  <a:pt x="157661" y="54594"/>
                  <a:pt x="157204" y="56575"/>
                  <a:pt x="156594" y="59623"/>
                </a:cubicBezTo>
                <a:cubicBezTo>
                  <a:pt x="155832" y="62824"/>
                  <a:pt x="155222" y="65110"/>
                  <a:pt x="154765" y="66481"/>
                </a:cubicBezTo>
                <a:cubicBezTo>
                  <a:pt x="154460" y="67700"/>
                  <a:pt x="154079" y="68691"/>
                  <a:pt x="153622" y="69453"/>
                </a:cubicBezTo>
                <a:cubicBezTo>
                  <a:pt x="153013" y="70825"/>
                  <a:pt x="152174" y="71739"/>
                  <a:pt x="151108" y="72196"/>
                </a:cubicBezTo>
                <a:cubicBezTo>
                  <a:pt x="149584" y="73111"/>
                  <a:pt x="147602" y="73415"/>
                  <a:pt x="145164" y="73111"/>
                </a:cubicBezTo>
                <a:lnTo>
                  <a:pt x="140135" y="71739"/>
                </a:lnTo>
                <a:cubicBezTo>
                  <a:pt x="138306" y="71129"/>
                  <a:pt x="137011" y="70748"/>
                  <a:pt x="136249" y="70596"/>
                </a:cubicBezTo>
                <a:lnTo>
                  <a:pt x="135563" y="70596"/>
                </a:lnTo>
                <a:cubicBezTo>
                  <a:pt x="135410" y="70901"/>
                  <a:pt x="135258" y="71358"/>
                  <a:pt x="135106" y="71968"/>
                </a:cubicBezTo>
                <a:cubicBezTo>
                  <a:pt x="134953" y="72730"/>
                  <a:pt x="134801" y="74101"/>
                  <a:pt x="134648" y="76082"/>
                </a:cubicBezTo>
                <a:cubicBezTo>
                  <a:pt x="134496" y="78673"/>
                  <a:pt x="134344" y="80350"/>
                  <a:pt x="134191" y="81112"/>
                </a:cubicBezTo>
                <a:cubicBezTo>
                  <a:pt x="133886" y="83245"/>
                  <a:pt x="133277" y="84922"/>
                  <a:pt x="132362" y="86141"/>
                </a:cubicBezTo>
                <a:cubicBezTo>
                  <a:pt x="130991" y="88274"/>
                  <a:pt x="127486" y="91246"/>
                  <a:pt x="121847" y="95056"/>
                </a:cubicBezTo>
                <a:cubicBezTo>
                  <a:pt x="117580" y="97799"/>
                  <a:pt x="115141" y="100085"/>
                  <a:pt x="114532" y="101914"/>
                </a:cubicBezTo>
                <a:cubicBezTo>
                  <a:pt x="114379" y="102371"/>
                  <a:pt x="114608" y="103286"/>
                  <a:pt x="115217" y="104657"/>
                </a:cubicBezTo>
                <a:cubicBezTo>
                  <a:pt x="116589" y="107858"/>
                  <a:pt x="116741" y="110677"/>
                  <a:pt x="115675" y="113116"/>
                </a:cubicBezTo>
                <a:cubicBezTo>
                  <a:pt x="113846" y="117230"/>
                  <a:pt x="111636" y="119745"/>
                  <a:pt x="109045" y="120659"/>
                </a:cubicBezTo>
                <a:cubicBezTo>
                  <a:pt x="107978" y="120964"/>
                  <a:pt x="106835" y="121040"/>
                  <a:pt x="105616" y="120888"/>
                </a:cubicBezTo>
                <a:cubicBezTo>
                  <a:pt x="105616" y="121498"/>
                  <a:pt x="105692" y="122260"/>
                  <a:pt x="105845" y="123174"/>
                </a:cubicBezTo>
                <a:lnTo>
                  <a:pt x="105845" y="124317"/>
                </a:lnTo>
                <a:cubicBezTo>
                  <a:pt x="107064" y="125079"/>
                  <a:pt x="107597" y="126146"/>
                  <a:pt x="107445" y="127517"/>
                </a:cubicBezTo>
                <a:cubicBezTo>
                  <a:pt x="105769" y="149920"/>
                  <a:pt x="98758" y="165694"/>
                  <a:pt x="86414" y="174838"/>
                </a:cubicBezTo>
                <a:cubicBezTo>
                  <a:pt x="73765" y="183982"/>
                  <a:pt x="56848" y="185429"/>
                  <a:pt x="35665" y="179181"/>
                </a:cubicBezTo>
                <a:cubicBezTo>
                  <a:pt x="29721" y="177505"/>
                  <a:pt x="23816" y="174419"/>
                  <a:pt x="17948" y="169923"/>
                </a:cubicBezTo>
                <a:cubicBezTo>
                  <a:pt x="12081" y="165427"/>
                  <a:pt x="7852" y="160436"/>
                  <a:pt x="5261" y="154949"/>
                </a:cubicBezTo>
                <a:cubicBezTo>
                  <a:pt x="384" y="143672"/>
                  <a:pt x="-1102" y="132432"/>
                  <a:pt x="803" y="121231"/>
                </a:cubicBezTo>
                <a:cubicBezTo>
                  <a:pt x="2708" y="110030"/>
                  <a:pt x="7318" y="100162"/>
                  <a:pt x="14634" y="91627"/>
                </a:cubicBezTo>
                <a:cubicBezTo>
                  <a:pt x="19663" y="85988"/>
                  <a:pt x="25340" y="81569"/>
                  <a:pt x="31664" y="78368"/>
                </a:cubicBezTo>
                <a:cubicBezTo>
                  <a:pt x="37989" y="75168"/>
                  <a:pt x="45037" y="73492"/>
                  <a:pt x="52810" y="73339"/>
                </a:cubicBezTo>
                <a:cubicBezTo>
                  <a:pt x="60277" y="73187"/>
                  <a:pt x="68126" y="75168"/>
                  <a:pt x="76355" y="79283"/>
                </a:cubicBezTo>
                <a:lnTo>
                  <a:pt x="77270" y="79740"/>
                </a:lnTo>
                <a:cubicBezTo>
                  <a:pt x="79556" y="77911"/>
                  <a:pt x="82756" y="75092"/>
                  <a:pt x="86871" y="71282"/>
                </a:cubicBezTo>
                <a:cubicBezTo>
                  <a:pt x="92205" y="66100"/>
                  <a:pt x="96320" y="62366"/>
                  <a:pt x="99215" y="60080"/>
                </a:cubicBezTo>
                <a:lnTo>
                  <a:pt x="123676" y="41564"/>
                </a:lnTo>
                <a:cubicBezTo>
                  <a:pt x="136172" y="32115"/>
                  <a:pt x="145697" y="24647"/>
                  <a:pt x="152251" y="19161"/>
                </a:cubicBezTo>
                <a:cubicBezTo>
                  <a:pt x="153013" y="18704"/>
                  <a:pt x="153851" y="18475"/>
                  <a:pt x="154765" y="18475"/>
                </a:cubicBezTo>
                <a:lnTo>
                  <a:pt x="168938" y="8645"/>
                </a:lnTo>
                <a:cubicBezTo>
                  <a:pt x="173815" y="5597"/>
                  <a:pt x="177778" y="3388"/>
                  <a:pt x="180826" y="2016"/>
                </a:cubicBezTo>
                <a:cubicBezTo>
                  <a:pt x="182654" y="1102"/>
                  <a:pt x="184255" y="492"/>
                  <a:pt x="185626" y="18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5" name="Rectangle 89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05A2A432-834A-4423-84B2-F8868166EFA7}"/>
              </a:ext>
            </a:extLst>
          </p:cNvPr>
          <p:cNvSpPr/>
          <p:nvPr/>
        </p:nvSpPr>
        <p:spPr>
          <a:xfrm>
            <a:off x="8339825" y="4010791"/>
            <a:ext cx="3726791" cy="173893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400" dirty="0">
                <a:solidFill>
                  <a:srgbClr val="023D8F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2010</a:t>
            </a:r>
            <a:r>
              <a:rPr lang="zh-CN" altLang="en-US" sz="2400" b="1" dirty="0">
                <a:solidFill>
                  <a:srgbClr val="023D8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左右</a:t>
            </a:r>
            <a:r>
              <a:rPr lang="en-US" altLang="zh-CN" sz="2400" b="1" dirty="0">
                <a:solidFill>
                  <a:srgbClr val="023D8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-</a:t>
            </a:r>
            <a:r>
              <a:rPr lang="zh-CN" altLang="en-US" sz="2400" b="1" dirty="0">
                <a:solidFill>
                  <a:srgbClr val="023D8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今</a:t>
            </a:r>
            <a:endParaRPr lang="en-US" altLang="zh-CN" sz="2400" dirty="0">
              <a:solidFill>
                <a:srgbClr val="023D8F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图书馆服务平台（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LSP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）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r>
              <a:rPr lang="en-US" altLang="zh-CN" sz="2400" dirty="0">
                <a:latin typeface="+mn-lt"/>
                <a:ea typeface="仿宋" panose="02010609060101010101" pitchFamily="49" charset="-122"/>
              </a:rPr>
              <a:t>- ALMA</a:t>
            </a:r>
            <a:r>
              <a:rPr lang="zh-CN" altLang="en-US" sz="2400" dirty="0">
                <a:latin typeface="+mn-lt"/>
                <a:ea typeface="仿宋" panose="02010609060101010101" pitchFamily="49" charset="-122"/>
              </a:rPr>
              <a:t>、</a:t>
            </a:r>
            <a:r>
              <a:rPr lang="en-US" altLang="zh-CN" sz="2400" dirty="0">
                <a:latin typeface="+mn-lt"/>
                <a:ea typeface="仿宋" panose="02010609060101010101" pitchFamily="49" charset="-122"/>
              </a:rPr>
              <a:t>Sierra</a:t>
            </a:r>
            <a:r>
              <a:rPr lang="zh-CN" altLang="en-US" sz="2400" dirty="0">
                <a:latin typeface="+mn-lt"/>
                <a:ea typeface="仿宋" panose="02010609060101010101" pitchFamily="49" charset="-122"/>
              </a:rPr>
              <a:t>、</a:t>
            </a:r>
            <a:r>
              <a:rPr lang="en-US" altLang="zh-CN" sz="2400" dirty="0">
                <a:latin typeface="+mn-lt"/>
                <a:ea typeface="仿宋" panose="02010609060101010101" pitchFamily="49" charset="-122"/>
              </a:rPr>
              <a:t>WMS</a:t>
            </a:r>
            <a:r>
              <a:rPr lang="zh-CN" altLang="en-US" sz="2400" dirty="0">
                <a:latin typeface="+mn-lt"/>
                <a:ea typeface="仿宋" panose="02010609060101010101" pitchFamily="49" charset="-122"/>
              </a:rPr>
              <a:t>、</a:t>
            </a:r>
            <a:r>
              <a:rPr lang="en-US" altLang="zh-CN" sz="2400" dirty="0">
                <a:latin typeface="+mn-lt"/>
                <a:ea typeface="仿宋" panose="02010609060101010101" pitchFamily="49" charset="-122"/>
              </a:rPr>
              <a:t>OLE</a:t>
            </a:r>
            <a:r>
              <a:rPr lang="zh-CN" altLang="en-US" sz="2400" dirty="0">
                <a:latin typeface="+mn-lt"/>
                <a:ea typeface="仿宋" panose="02010609060101010101" pitchFamily="49" charset="-122"/>
              </a:rPr>
              <a:t>、</a:t>
            </a:r>
            <a:r>
              <a:rPr lang="en-US" altLang="zh-CN" sz="2400" dirty="0" err="1">
                <a:latin typeface="+mn-lt"/>
                <a:ea typeface="仿宋" panose="02010609060101010101" pitchFamily="49" charset="-122"/>
              </a:rPr>
              <a:t>BLUEcloud</a:t>
            </a:r>
            <a:r>
              <a:rPr lang="en-US" altLang="zh-CN" sz="2400" dirty="0">
                <a:latin typeface="+mn-lt"/>
                <a:ea typeface="仿宋" panose="02010609060101010101" pitchFamily="49" charset="-122"/>
              </a:rPr>
              <a:t> Suite</a:t>
            </a:r>
            <a:endParaRPr lang="zh-CN" altLang="en-US" sz="2400" dirty="0">
              <a:latin typeface="+mn-lt"/>
              <a:ea typeface="仿宋" panose="02010609060101010101" pitchFamily="49" charset="-122"/>
            </a:endParaRPr>
          </a:p>
        </p:txBody>
      </p:sp>
      <p:sp>
        <p:nvSpPr>
          <p:cNvPr id="63" name="Rectangle 89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7E0CE89A-9223-407F-A800-E2555A720772}"/>
              </a:ext>
            </a:extLst>
          </p:cNvPr>
          <p:cNvSpPr/>
          <p:nvPr/>
        </p:nvSpPr>
        <p:spPr>
          <a:xfrm>
            <a:off x="3518497" y="2107390"/>
            <a:ext cx="4830647" cy="210826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altLang="zh-CN" sz="2400" dirty="0">
                <a:solidFill>
                  <a:srgbClr val="023D8F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20</a:t>
            </a:r>
            <a:r>
              <a:rPr lang="zh-CN" altLang="en-US" sz="2400" b="1" dirty="0">
                <a:solidFill>
                  <a:srgbClr val="023D8F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世纪</a:t>
            </a:r>
            <a:r>
              <a:rPr lang="en-US" altLang="zh-CN" sz="2400" dirty="0">
                <a:solidFill>
                  <a:srgbClr val="023D8F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70</a:t>
            </a:r>
            <a:r>
              <a:rPr lang="zh-CN" altLang="en-US" sz="2400" b="1" dirty="0">
                <a:solidFill>
                  <a:srgbClr val="023D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年代</a:t>
            </a:r>
            <a:r>
              <a:rPr lang="en-US" altLang="zh-CN" sz="2400" dirty="0">
                <a:solidFill>
                  <a:srgbClr val="023D8F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-</a:t>
            </a:r>
            <a:r>
              <a:rPr lang="zh-CN" altLang="en-US" sz="2400" b="1" dirty="0">
                <a:solidFill>
                  <a:srgbClr val="023D8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今</a:t>
            </a:r>
            <a:endParaRPr lang="en-US" altLang="zh-CN" sz="2400" b="1" dirty="0">
              <a:solidFill>
                <a:srgbClr val="023D8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图书馆集成管理系统（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ILS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）</a:t>
            </a:r>
            <a:endParaRPr lang="en-US" altLang="zh-CN" sz="2000" b="1" dirty="0">
              <a:latin typeface="微软雅黑" panose="020B0503020204020204" pitchFamily="34" charset="-122"/>
              <a:ea typeface="微软雅黑" panose="020B0503020204020204" pitchFamily="34" charset="-122"/>
              <a:cs typeface="Open Sans" pitchFamily="34" charset="0"/>
            </a:endParaRPr>
          </a:p>
          <a:p>
            <a:pPr marL="342900" indent="-342900">
              <a:buFontTx/>
              <a:buChar char="-"/>
            </a:pPr>
            <a:r>
              <a:rPr lang="zh-CN" altLang="en-US" sz="2400" dirty="0">
                <a:latin typeface="+mn-lt"/>
                <a:ea typeface="仿宋" panose="02010609060101010101" pitchFamily="49" charset="-122"/>
              </a:rPr>
              <a:t>汇文、金盘、</a:t>
            </a:r>
            <a:r>
              <a:rPr lang="en-US" altLang="zh-CN" sz="2400" dirty="0">
                <a:latin typeface="+mn-lt"/>
                <a:ea typeface="仿宋" panose="02010609060101010101" pitchFamily="49" charset="-122"/>
              </a:rPr>
              <a:t>ILAS</a:t>
            </a:r>
          </a:p>
          <a:p>
            <a:pPr marL="342900" indent="-342900">
              <a:buFontTx/>
              <a:buChar char="-"/>
            </a:pPr>
            <a:r>
              <a:rPr lang="en-US" altLang="zh-CN" sz="2400" dirty="0">
                <a:latin typeface="+mn-lt"/>
                <a:ea typeface="仿宋" panose="02010609060101010101" pitchFamily="49" charset="-122"/>
              </a:rPr>
              <a:t>ALEPH</a:t>
            </a:r>
            <a:r>
              <a:rPr lang="zh-CN" altLang="en-US" sz="2400" dirty="0">
                <a:latin typeface="+mn-lt"/>
                <a:ea typeface="仿宋" panose="02010609060101010101" pitchFamily="49" charset="-122"/>
              </a:rPr>
              <a:t>、</a:t>
            </a:r>
            <a:r>
              <a:rPr lang="en-US" altLang="zh-CN" sz="2400" dirty="0">
                <a:latin typeface="+mn-lt"/>
                <a:ea typeface="仿宋" panose="02010609060101010101" pitchFamily="49" charset="-122"/>
              </a:rPr>
              <a:t>INNOPAC</a:t>
            </a:r>
            <a:r>
              <a:rPr lang="zh-CN" altLang="en-US" sz="2400" dirty="0">
                <a:latin typeface="+mn-lt"/>
                <a:ea typeface="仿宋" panose="02010609060101010101" pitchFamily="49" charset="-122"/>
              </a:rPr>
              <a:t>、</a:t>
            </a:r>
            <a:r>
              <a:rPr lang="en-US" altLang="zh-CN" sz="2400" dirty="0">
                <a:latin typeface="+mn-lt"/>
                <a:ea typeface="仿宋" panose="02010609060101010101" pitchFamily="49" charset="-122"/>
              </a:rPr>
              <a:t>UNICORN</a:t>
            </a:r>
          </a:p>
          <a:p>
            <a:endParaRPr lang="en-US" altLang="zh-CN" sz="2400" dirty="0">
              <a:latin typeface="+mn-lt"/>
              <a:ea typeface="微软雅黑" panose="020B0503020204020204" pitchFamily="34" charset="-122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150749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图书馆服务平台的特征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第二部分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：图书馆系统发展扫描     </a:t>
            </a: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xmlns="" id="{1D92AA1C-E864-475D-B8C3-A684F605735A}"/>
              </a:ext>
            </a:extLst>
          </p:cNvPr>
          <p:cNvSpPr/>
          <p:nvPr/>
        </p:nvSpPr>
        <p:spPr>
          <a:xfrm>
            <a:off x="1767919" y="3192816"/>
            <a:ext cx="868350" cy="2984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内容占位符 2">
            <a:extLst>
              <a:ext uri="{FF2B5EF4-FFF2-40B4-BE49-F238E27FC236}">
                <a16:creationId xmlns:a16="http://schemas.microsoft.com/office/drawing/2014/main" xmlns="" id="{9A4BF3D4-E244-45A0-8149-1C991787800E}"/>
              </a:ext>
            </a:extLst>
          </p:cNvPr>
          <p:cNvSpPr txBox="1">
            <a:spLocks/>
          </p:cNvSpPr>
          <p:nvPr/>
        </p:nvSpPr>
        <p:spPr bwMode="auto">
          <a:xfrm>
            <a:off x="927765" y="2708920"/>
            <a:ext cx="10693096" cy="24482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r>
              <a:rPr kumimoji="1" lang="en-US" altLang="zh-CN" sz="2200" dirty="0" smtClean="0">
                <a:latin typeface="微软雅黑" pitchFamily="34" charset="-122"/>
                <a:ea typeface="微软雅黑" pitchFamily="34" charset="-122"/>
              </a:rPr>
              <a:t>2012</a:t>
            </a:r>
            <a:r>
              <a:rPr kumimoji="1" lang="zh-CN" altLang="en-US" sz="2200" dirty="0" smtClean="0">
                <a:latin typeface="微软雅黑" pitchFamily="34" charset="-122"/>
                <a:ea typeface="微软雅黑" pitchFamily="34" charset="-122"/>
              </a:rPr>
              <a:t>年，</a:t>
            </a:r>
            <a:r>
              <a:rPr kumimoji="1" lang="en-US" altLang="zh-CN" sz="2200" dirty="0" smtClean="0">
                <a:latin typeface="微软雅黑" pitchFamily="34" charset="-122"/>
                <a:ea typeface="微软雅黑" pitchFamily="34" charset="-122"/>
              </a:rPr>
              <a:t>Marshall Breeding</a:t>
            </a:r>
            <a:r>
              <a:rPr kumimoji="1" lang="zh-CN" altLang="en-US" sz="2200" dirty="0" smtClean="0">
                <a:latin typeface="微软雅黑" pitchFamily="34" charset="-122"/>
                <a:ea typeface="微软雅黑" pitchFamily="34" charset="-122"/>
                <a:sym typeface="Segoe UI" charset="0"/>
              </a:rPr>
              <a:t>的年度“自动化市场报告”对“图书馆服务平台”解释说：“含印刷与电子图书馆资料管理、取代区域性资料库之全球知识库、此基服务导向‘软件即服务’方式透过多租户与整套</a:t>
            </a:r>
            <a:r>
              <a:rPr kumimoji="1" lang="en-US" altLang="zh-CN" sz="2200" dirty="0" smtClean="0">
                <a:latin typeface="微软雅黑" pitchFamily="34" charset="-122"/>
                <a:ea typeface="微软雅黑" pitchFamily="34" charset="-122"/>
                <a:sym typeface="Segoe UI" charset="0"/>
              </a:rPr>
              <a:t>APIs</a:t>
            </a:r>
            <a:r>
              <a:rPr kumimoji="1" lang="zh-CN" altLang="en-US" sz="2200" dirty="0" smtClean="0">
                <a:latin typeface="微软雅黑" pitchFamily="34" charset="-122"/>
                <a:ea typeface="微软雅黑" pitchFamily="34" charset="-122"/>
                <a:sym typeface="Segoe UI" charset="0"/>
              </a:rPr>
              <a:t>提供，使图书馆更互通与可扩展，产品显著不同以往，有相当不同的概念、功能与技术特色，此图书馆服务平台的完成能潜在的替换许多现存产品，含整合自动化系统、电子资源管理工具、</a:t>
            </a:r>
            <a:r>
              <a:rPr kumimoji="1" lang="en-US" altLang="zh-CN" sz="2200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kumimoji="1" lang="en-US" altLang="zh-CN" sz="2200" dirty="0" err="1" smtClean="0">
                <a:latin typeface="微软雅黑" pitchFamily="34" charset="-122"/>
                <a:ea typeface="微软雅黑" pitchFamily="34" charset="-122"/>
              </a:rPr>
              <a:t>OpenURL</a:t>
            </a:r>
            <a:r>
              <a:rPr kumimoji="1" lang="en-US" altLang="zh-CN" sz="2200" dirty="0" smtClean="0">
                <a:latin typeface="微软雅黑" pitchFamily="34" charset="-122"/>
                <a:ea typeface="微软雅黑" pitchFamily="34" charset="-122"/>
              </a:rPr>
              <a:t> link resolver</a:t>
            </a:r>
            <a:r>
              <a:rPr kumimoji="1" lang="zh-CN" altLang="en-US" sz="2200" dirty="0" smtClean="0">
                <a:latin typeface="微软雅黑" pitchFamily="34" charset="-122"/>
                <a:ea typeface="微软雅黑" pitchFamily="34" charset="-122"/>
              </a:rPr>
              <a:t>与数字资产管理系統。</a:t>
            </a:r>
            <a:r>
              <a:rPr kumimoji="1" lang="zh-CN" altLang="en-US" sz="2200" dirty="0" smtClean="0">
                <a:latin typeface="微软雅黑" pitchFamily="34" charset="-122"/>
                <a:ea typeface="微软雅黑" pitchFamily="34" charset="-122"/>
                <a:sym typeface="Segoe UI" charset="0"/>
              </a:rPr>
              <a:t>” 也即：</a:t>
            </a:r>
            <a:r>
              <a:rPr kumimoji="1" lang="zh-CN" altLang="en-US" sz="2200" b="1" dirty="0" smtClean="0">
                <a:solidFill>
                  <a:srgbClr val="CC0066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印刷</a:t>
            </a:r>
            <a:r>
              <a:rPr kumimoji="1" lang="en-US" altLang="zh-CN" sz="2200" b="1" dirty="0" smtClean="0">
                <a:solidFill>
                  <a:srgbClr val="CC0066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+</a:t>
            </a:r>
            <a:r>
              <a:rPr kumimoji="1" lang="zh-CN" altLang="en-US" sz="2200" b="1" dirty="0" smtClean="0">
                <a:solidFill>
                  <a:srgbClr val="CC0066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电子、全球知识库、</a:t>
            </a:r>
            <a:r>
              <a:rPr kumimoji="1" lang="en-US" altLang="zh-CN" sz="2200" b="1" dirty="0" smtClean="0">
                <a:solidFill>
                  <a:srgbClr val="CC0066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SaaS</a:t>
            </a:r>
            <a:r>
              <a:rPr kumimoji="1" lang="zh-CN" altLang="en-US" sz="2200" b="1" dirty="0" smtClean="0">
                <a:solidFill>
                  <a:srgbClr val="CC0066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、</a:t>
            </a:r>
            <a:r>
              <a:rPr kumimoji="1" lang="en-US" altLang="zh-CN" sz="2200" b="1" dirty="0" smtClean="0">
                <a:solidFill>
                  <a:srgbClr val="CC0066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API</a:t>
            </a:r>
            <a:r>
              <a:rPr kumimoji="1" lang="zh-CN" altLang="en-US" sz="2200" b="1" dirty="0" smtClean="0">
                <a:solidFill>
                  <a:srgbClr val="CC0066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为其显著特点</a:t>
            </a:r>
            <a:r>
              <a:rPr kumimoji="1" lang="zh-CN" altLang="en-US" sz="2200" dirty="0" smtClean="0">
                <a:solidFill>
                  <a:srgbClr val="CC0066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。</a:t>
            </a:r>
            <a:endParaRPr kumimoji="1" lang="en-US" altLang="zh-CN" sz="2200" dirty="0">
              <a:solidFill>
                <a:srgbClr val="CC0066"/>
              </a:solidFill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  <p:sp>
        <p:nvSpPr>
          <p:cNvPr id="68" name="矩形: 圆角 67">
            <a:extLst>
              <a:ext uri="{FF2B5EF4-FFF2-40B4-BE49-F238E27FC236}">
                <a16:creationId xmlns:a16="http://schemas.microsoft.com/office/drawing/2014/main" xmlns="" id="{BF3CADA7-8489-43B5-9A3F-E6924CD95A50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69" name="组合 68">
            <a:extLst>
              <a:ext uri="{FF2B5EF4-FFF2-40B4-BE49-F238E27FC236}">
                <a16:creationId xmlns:a16="http://schemas.microsoft.com/office/drawing/2014/main" xmlns="" id="{28E59803-F431-456D-BA9B-72C3037A9537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70" name="箭头: V 形 69">
              <a:extLst>
                <a:ext uri="{FF2B5EF4-FFF2-40B4-BE49-F238E27FC236}">
                  <a16:creationId xmlns:a16="http://schemas.microsoft.com/office/drawing/2014/main" xmlns="" id="{B1F1475E-51BB-4E1B-91BB-467108525638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1" name="箭头: V 形 70">
              <a:extLst>
                <a:ext uri="{FF2B5EF4-FFF2-40B4-BE49-F238E27FC236}">
                  <a16:creationId xmlns:a16="http://schemas.microsoft.com/office/drawing/2014/main" xmlns="" id="{B26C4E37-CFE5-4C75-97C8-E75E2FD9781C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" name="箭头: V 形 71">
              <a:extLst>
                <a:ext uri="{FF2B5EF4-FFF2-40B4-BE49-F238E27FC236}">
                  <a16:creationId xmlns:a16="http://schemas.microsoft.com/office/drawing/2014/main" xmlns="" id="{DD0A0347-466B-4CC4-9C92-56B8367F2FB0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3" name="箭头: V 形 72">
              <a:extLst>
                <a:ext uri="{FF2B5EF4-FFF2-40B4-BE49-F238E27FC236}">
                  <a16:creationId xmlns:a16="http://schemas.microsoft.com/office/drawing/2014/main" xmlns="" id="{F81635D2-0367-456B-BAD9-9816979D31AE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74" name="矩形 73">
            <a:extLst>
              <a:ext uri="{FF2B5EF4-FFF2-40B4-BE49-F238E27FC236}">
                <a16:creationId xmlns:a16="http://schemas.microsoft.com/office/drawing/2014/main" xmlns="" id="{A3FB46F5-C59E-45AE-AF6C-25257A68F977}"/>
              </a:ext>
            </a:extLst>
          </p:cNvPr>
          <p:cNvSpPr/>
          <p:nvPr/>
        </p:nvSpPr>
        <p:spPr>
          <a:xfrm>
            <a:off x="1689904" y="1844195"/>
            <a:ext cx="9866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图书馆服务平台 </a:t>
            </a:r>
            <a:r>
              <a:rPr lang="en-US" altLang="zh-CN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LSP</a:t>
            </a: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（</a:t>
            </a:r>
            <a:r>
              <a:rPr lang="en-US" altLang="zh-CN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Library services platform</a:t>
            </a: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）</a:t>
            </a:r>
            <a:endParaRPr lang="en-US" altLang="zh-CN" sz="28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2CDD1E7F-F437-4D4B-993C-7F01DF005BC8}"/>
              </a:ext>
            </a:extLst>
          </p:cNvPr>
          <p:cNvSpPr/>
          <p:nvPr/>
        </p:nvSpPr>
        <p:spPr>
          <a:xfrm>
            <a:off x="-384720" y="6381328"/>
            <a:ext cx="121132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zh-CN" altLang="en-US" sz="20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编目精灵</a:t>
            </a:r>
            <a:r>
              <a:rPr lang="en-US" altLang="zh-CN" sz="20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.</a:t>
            </a:r>
            <a:r>
              <a:rPr lang="zh-CN" altLang="en-US" sz="20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下一代图书馆服务平台的前世今生</a:t>
            </a:r>
            <a:r>
              <a:rPr lang="en-US" altLang="zh-CN" sz="20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. http://catwizard.net/posts/20140524105239.html</a:t>
            </a:r>
            <a:r>
              <a:rPr lang="zh-CN" altLang="en-US" sz="20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1713971324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: 圆角 10">
            <a:extLst>
              <a:ext uri="{FF2B5EF4-FFF2-40B4-BE49-F238E27FC236}">
                <a16:creationId xmlns:a16="http://schemas.microsoft.com/office/drawing/2014/main" xmlns="" id="{7FB3AFE4-FF65-4A81-B923-F636FC622E02}"/>
              </a:ext>
            </a:extLst>
          </p:cNvPr>
          <p:cNvSpPr/>
          <p:nvPr/>
        </p:nvSpPr>
        <p:spPr bwMode="auto">
          <a:xfrm>
            <a:off x="0" y="1668256"/>
            <a:ext cx="12192000" cy="1664672"/>
          </a:xfrm>
          <a:prstGeom prst="roundRect">
            <a:avLst>
              <a:gd name="adj" fmla="val 0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第二部分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：图书馆系统发展扫描     </a:t>
            </a:r>
          </a:p>
        </p:txBody>
      </p:sp>
      <p:sp>
        <p:nvSpPr>
          <p:cNvPr id="64" name="内容占位符 2">
            <a:extLst>
              <a:ext uri="{FF2B5EF4-FFF2-40B4-BE49-F238E27FC236}">
                <a16:creationId xmlns:a16="http://schemas.microsoft.com/office/drawing/2014/main" xmlns="" id="{9A4BF3D4-E244-45A0-8149-1C991787800E}"/>
              </a:ext>
            </a:extLst>
          </p:cNvPr>
          <p:cNvSpPr txBox="1">
            <a:spLocks/>
          </p:cNvSpPr>
          <p:nvPr/>
        </p:nvSpPr>
        <p:spPr bwMode="auto">
          <a:xfrm>
            <a:off x="623392" y="1672980"/>
            <a:ext cx="11233248" cy="18002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</a:pPr>
            <a:r>
              <a:rPr kumimoji="1" lang="en-US" altLang="zh-CN" sz="2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Marshall Breeding </a:t>
            </a:r>
            <a:r>
              <a:rPr kumimoji="1" lang="en-US" altLang="zh-CN" sz="2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2011</a:t>
            </a:r>
            <a:r>
              <a:rPr kumimoji="1" lang="zh-CN" altLang="en-US" sz="2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年“自动化市场报告” 将图书馆服务平台类产品命名为“新一代自动化”（</a:t>
            </a:r>
            <a:r>
              <a:rPr kumimoji="1" lang="en-US" altLang="zh-CN" sz="2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New-generation automation</a:t>
            </a:r>
            <a:r>
              <a:rPr kumimoji="1" lang="zh-CN" altLang="en-US" sz="2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），但在</a:t>
            </a:r>
            <a:r>
              <a:rPr kumimoji="1" lang="en-US" altLang="zh-CN" sz="2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2014</a:t>
            </a:r>
            <a:r>
              <a:rPr kumimoji="1" lang="zh-CN" altLang="en-US" sz="2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年的报告中改称为“下一代”（</a:t>
            </a:r>
            <a:r>
              <a:rPr kumimoji="1" lang="en-US" altLang="zh-CN" sz="2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The Next Generation</a:t>
            </a:r>
            <a:r>
              <a:rPr kumimoji="1" lang="zh-CN" altLang="en-US" sz="22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Segoe UI" charset="0"/>
              </a:rPr>
              <a:t>）。</a:t>
            </a:r>
            <a:endParaRPr kumimoji="1" lang="en-US" altLang="zh-CN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  <p:sp>
        <p:nvSpPr>
          <p:cNvPr id="75" name="文本框 17">
            <a:extLst>
              <a:ext uri="{FF2B5EF4-FFF2-40B4-BE49-F238E27FC236}">
                <a16:creationId xmlns:a16="http://schemas.microsoft.com/office/drawing/2014/main" xmlns="" id="{54279DC5-0D7E-4990-91F5-ACF0536A54AA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新一代 </a:t>
            </a:r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or 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下一代？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E66C2750-6BD3-4125-9D6F-E617F0C087F1}"/>
              </a:ext>
            </a:extLst>
          </p:cNvPr>
          <p:cNvSpPr/>
          <p:nvPr/>
        </p:nvSpPr>
        <p:spPr>
          <a:xfrm>
            <a:off x="903367" y="3505967"/>
            <a:ext cx="1036915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rgbClr val="CC0066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CALIS</a:t>
            </a:r>
            <a:r>
              <a:rPr lang="zh-CN" altLang="en-US" sz="2800" b="1" dirty="0" smtClean="0">
                <a:solidFill>
                  <a:srgbClr val="CC0066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管理中心</a:t>
            </a:r>
            <a:r>
              <a:rPr lang="en-US" altLang="zh-CN" sz="2800" b="1" dirty="0" smtClean="0">
                <a:solidFill>
                  <a:srgbClr val="CC0066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</a:t>
            </a:r>
            <a:r>
              <a:rPr lang="zh-CN" altLang="en-US" sz="2800" b="1" dirty="0" smtClean="0">
                <a:solidFill>
                  <a:srgbClr val="CC0066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的观点</a:t>
            </a:r>
            <a:r>
              <a:rPr lang="zh-CN" altLang="en-US" sz="2800" b="1" dirty="0">
                <a:solidFill>
                  <a:srgbClr val="CC0066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：</a:t>
            </a:r>
            <a:endParaRPr lang="en-US" altLang="zh-CN" sz="2800" b="1" dirty="0">
              <a:solidFill>
                <a:srgbClr val="CC0066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5F7B0EE3-F377-4BC7-8324-5C74882DBCE4}"/>
              </a:ext>
            </a:extLst>
          </p:cNvPr>
          <p:cNvSpPr/>
          <p:nvPr/>
        </p:nvSpPr>
        <p:spPr>
          <a:xfrm>
            <a:off x="947428" y="4239086"/>
            <a:ext cx="107651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CC0066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下一代</a:t>
            </a:r>
            <a:r>
              <a:rPr lang="zh-CN" altLang="en-US" sz="2400" dirty="0">
                <a:solidFill>
                  <a:srgbClr val="CC0066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：</a:t>
            </a:r>
            <a:r>
              <a:rPr lang="zh-CN" altLang="en-US" sz="2400" dirty="0">
                <a:solidFill>
                  <a:schemeClr val="accent4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图书馆管理系统的</a:t>
            </a:r>
            <a:r>
              <a:rPr lang="zh-CN" altLang="en-US" sz="2400" dirty="0" smtClean="0">
                <a:solidFill>
                  <a:schemeClr val="accent4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延续与升级，</a:t>
            </a:r>
            <a:r>
              <a:rPr lang="zh-CN" altLang="en-US" sz="2400" dirty="0">
                <a:solidFill>
                  <a:schemeClr val="accent4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数字资产管理、财务管理、资产管理、统计评估</a:t>
            </a:r>
            <a:r>
              <a:rPr lang="zh-CN" altLang="zh-CN" sz="2400" dirty="0">
                <a:solidFill>
                  <a:schemeClr val="accent4"/>
                </a:solidFill>
              </a:rPr>
              <a:t>……</a:t>
            </a: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rgbClr val="CC0066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新一代</a:t>
            </a:r>
            <a:r>
              <a:rPr lang="zh-CN" altLang="en-US" sz="2400" dirty="0">
                <a:solidFill>
                  <a:srgbClr val="CC0066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：</a:t>
            </a:r>
            <a:r>
              <a:rPr lang="zh-CN" altLang="en-US" sz="2400" dirty="0">
                <a:solidFill>
                  <a:schemeClr val="accent4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从图书馆理念（理论）、工作场景（环境）、运行模式、服 务内容与方式以及技术架构等各方面，是一个全面的颠覆</a:t>
            </a:r>
            <a:r>
              <a:rPr lang="zh-CN" altLang="zh-CN" sz="2400" dirty="0">
                <a:solidFill>
                  <a:schemeClr val="accent4"/>
                </a:solidFill>
              </a:rPr>
              <a:t>……</a:t>
            </a:r>
          </a:p>
          <a:p>
            <a:pPr>
              <a:lnSpc>
                <a:spcPct val="150000"/>
              </a:lnSpc>
            </a:pP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826916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第二部分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：图书馆系统发展扫描     </a:t>
            </a: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xmlns="" id="{1D92AA1C-E864-475D-B8C3-A684F605735A}"/>
              </a:ext>
            </a:extLst>
          </p:cNvPr>
          <p:cNvSpPr/>
          <p:nvPr/>
        </p:nvSpPr>
        <p:spPr>
          <a:xfrm>
            <a:off x="1767919" y="3192816"/>
            <a:ext cx="868350" cy="2984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内容占位符 2">
            <a:extLst>
              <a:ext uri="{FF2B5EF4-FFF2-40B4-BE49-F238E27FC236}">
                <a16:creationId xmlns:a16="http://schemas.microsoft.com/office/drawing/2014/main" xmlns="" id="{9A4BF3D4-E244-45A0-8149-1C991787800E}"/>
              </a:ext>
            </a:extLst>
          </p:cNvPr>
          <p:cNvSpPr txBox="1">
            <a:spLocks/>
          </p:cNvSpPr>
          <p:nvPr/>
        </p:nvSpPr>
        <p:spPr bwMode="auto">
          <a:xfrm>
            <a:off x="551385" y="2780928"/>
            <a:ext cx="11161239" cy="388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panose="020B0604020202020204" pitchFamily="34" charset="0"/>
              <a:buChar char="•"/>
            </a:pP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前文提到：印刷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+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电子、全球知识库、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SaaS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、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API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是以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ALMA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为代表的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LSP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的显著特点。</a:t>
            </a:r>
            <a:endParaRPr kumimoji="1" lang="en-US" altLang="zh-CN" sz="2200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panose="020B0604020202020204" pitchFamily="34" charset="0"/>
              <a:buChar char="•"/>
            </a:pP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以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ALMA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为例，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ALMA=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自动化系统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Aleph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、电子资源管理系统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Verde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、资源链接系统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SFX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、跨库检索系统</a:t>
            </a:r>
            <a:r>
              <a:rPr kumimoji="1" lang="en-US" altLang="zh-CN" sz="2200" dirty="0" err="1">
                <a:latin typeface="微软雅黑" pitchFamily="34" charset="-122"/>
                <a:ea typeface="微软雅黑" pitchFamily="34" charset="-122"/>
                <a:sym typeface="Segoe UI" charset="0"/>
              </a:rPr>
              <a:t>Metalib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、数字资源管理系统</a:t>
            </a:r>
            <a:r>
              <a:rPr kumimoji="1" lang="en-US" altLang="zh-CN" sz="2200" dirty="0" err="1">
                <a:latin typeface="微软雅黑" pitchFamily="34" charset="-122"/>
                <a:ea typeface="微软雅黑" pitchFamily="34" charset="-122"/>
                <a:sym typeface="Segoe UI" charset="0"/>
              </a:rPr>
              <a:t>Digitool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、数字保存系统</a:t>
            </a:r>
            <a:r>
              <a:rPr kumimoji="1" lang="en-US" altLang="zh-CN" sz="2200" dirty="0" err="1">
                <a:latin typeface="微软雅黑" pitchFamily="34" charset="-122"/>
                <a:ea typeface="微软雅黑" pitchFamily="34" charset="-122"/>
                <a:sym typeface="Segoe UI" charset="0"/>
              </a:rPr>
              <a:t>Rosetteta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+ 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资源发现系统，</a:t>
            </a:r>
            <a:r>
              <a:rPr kumimoji="1" lang="zh-CN" altLang="en-US" sz="2200" b="1" dirty="0">
                <a:latin typeface="微软雅黑" pitchFamily="34" charset="-122"/>
                <a:ea typeface="微软雅黑" pitchFamily="34" charset="-122"/>
                <a:sym typeface="Segoe UI" charset="0"/>
              </a:rPr>
              <a:t>是原有分散解决方案的合并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，形成一套资源整体解决方案。</a:t>
            </a:r>
            <a:endParaRPr kumimoji="1" lang="en-US" altLang="zh-CN" sz="2200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panose="020B0604020202020204" pitchFamily="34" charset="0"/>
              <a:buChar char="•"/>
            </a:pP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所以，我们认为以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ALMA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为代表的图书馆服务平台（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LSP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）是集成图书馆系统（</a:t>
            </a:r>
            <a:r>
              <a:rPr kumimoji="1" lang="en-US" altLang="zh-CN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ILS</a:t>
            </a:r>
            <a:r>
              <a:rPr kumimoji="1" lang="zh-CN" altLang="en-US" sz="2200" dirty="0">
                <a:latin typeface="微软雅黑" pitchFamily="34" charset="-122"/>
                <a:ea typeface="微软雅黑" pitchFamily="34" charset="-122"/>
                <a:sym typeface="Segoe UI" charset="0"/>
              </a:rPr>
              <a:t>）的升级和延续，而非对图书馆系统的颠覆性创新，所以应属“下一代图书馆系统”，而非“新一代图书馆系统”。</a:t>
            </a:r>
            <a:endParaRPr kumimoji="1" lang="en-US" altLang="zh-CN" sz="2200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  <p:sp>
        <p:nvSpPr>
          <p:cNvPr id="75" name="文本框 17">
            <a:extLst>
              <a:ext uri="{FF2B5EF4-FFF2-40B4-BE49-F238E27FC236}">
                <a16:creationId xmlns:a16="http://schemas.microsoft.com/office/drawing/2014/main" xmlns="" id="{54279DC5-0D7E-4990-91F5-ACF0536A54AA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新一代 </a:t>
            </a:r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or 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下一代？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82" name="矩形 81">
            <a:extLst>
              <a:ext uri="{FF2B5EF4-FFF2-40B4-BE49-F238E27FC236}">
                <a16:creationId xmlns:a16="http://schemas.microsoft.com/office/drawing/2014/main" xmlns="" id="{70147D7B-016E-473F-8C54-6F4AA7976744}"/>
              </a:ext>
            </a:extLst>
          </p:cNvPr>
          <p:cNvSpPr/>
          <p:nvPr/>
        </p:nvSpPr>
        <p:spPr>
          <a:xfrm>
            <a:off x="0" y="1844195"/>
            <a:ext cx="12192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  图书馆服务平台 </a:t>
            </a:r>
            <a:r>
              <a:rPr lang="en-US" altLang="zh-CN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= </a:t>
            </a: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新一代图书馆系统？</a:t>
            </a:r>
            <a:endParaRPr lang="zh-CN" altLang="zh-CN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F429D384-D84D-4F55-A955-90D44CFAE109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0E23E556-25E8-40F4-A9D9-C66F000F722B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10" name="箭头: V 形 9">
              <a:extLst>
                <a:ext uri="{FF2B5EF4-FFF2-40B4-BE49-F238E27FC236}">
                  <a16:creationId xmlns:a16="http://schemas.microsoft.com/office/drawing/2014/main" xmlns="" id="{C5A8ADA4-591B-4BBA-8097-0524E6A707D2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D5DC3A85-DCA9-4671-AB24-C16DAA1145D9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068B4DD4-53BB-4AD9-B92C-C482A5A6FBA0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DCE7C5DE-8CC6-485F-B2E4-2A540A435D41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96FA9EE5-C963-4C44-80A6-642551AC52DD}"/>
              </a:ext>
            </a:extLst>
          </p:cNvPr>
          <p:cNvSpPr/>
          <p:nvPr/>
        </p:nvSpPr>
        <p:spPr>
          <a:xfrm>
            <a:off x="1689904" y="1844195"/>
            <a:ext cx="9866226" cy="660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 图书馆服务平台 </a:t>
            </a:r>
            <a:r>
              <a:rPr lang="en-US" altLang="zh-CN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= </a:t>
            </a: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新一代图书馆系统？</a:t>
            </a:r>
            <a:endParaRPr lang="en-US" altLang="zh-CN" sz="28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82305999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第二部分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：图书馆系统发展扫描     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4C916562-73BD-4D0B-B71C-BF67076BA249}"/>
              </a:ext>
            </a:extLst>
          </p:cNvPr>
          <p:cNvSpPr/>
          <p:nvPr/>
        </p:nvSpPr>
        <p:spPr bwMode="auto">
          <a:xfrm>
            <a:off x="1670142" y="1629013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xmlns="" id="{B976C202-85C4-4006-9A0F-DB1BB4CBF6E1}"/>
              </a:ext>
            </a:extLst>
          </p:cNvPr>
          <p:cNvGrpSpPr/>
          <p:nvPr/>
        </p:nvGrpSpPr>
        <p:grpSpPr>
          <a:xfrm>
            <a:off x="479376" y="1845453"/>
            <a:ext cx="882540" cy="273160"/>
            <a:chOff x="4009563" y="5312225"/>
            <a:chExt cx="882540" cy="273160"/>
          </a:xfrm>
        </p:grpSpPr>
        <p:sp>
          <p:nvSpPr>
            <p:cNvPr id="10" name="箭头: V 形 9">
              <a:extLst>
                <a:ext uri="{FF2B5EF4-FFF2-40B4-BE49-F238E27FC236}">
                  <a16:creationId xmlns:a16="http://schemas.microsoft.com/office/drawing/2014/main" xmlns="" id="{218F6A22-217F-4674-A0F2-AA6A2061B28D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611DDC48-3D67-4B75-850D-2F901E9B4282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D00B5BF1-492B-4585-8240-4AB18F9B4887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ABD5199A-D360-4391-AEB1-2A28832C0C51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" name="矩形 13">
            <a:extLst>
              <a:ext uri="{FF2B5EF4-FFF2-40B4-BE49-F238E27FC236}">
                <a16:creationId xmlns:a16="http://schemas.microsoft.com/office/drawing/2014/main" xmlns="" id="{9DF71856-D1F7-4814-B054-68DF356749AE}"/>
              </a:ext>
            </a:extLst>
          </p:cNvPr>
          <p:cNvSpPr/>
          <p:nvPr/>
        </p:nvSpPr>
        <p:spPr>
          <a:xfrm>
            <a:off x="1689904" y="1556792"/>
            <a:ext cx="9866226" cy="660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FOLIO</a:t>
            </a:r>
            <a:r>
              <a:rPr lang="zh-CN" altLang="en-US" sz="28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，新一代 </a:t>
            </a:r>
            <a:r>
              <a:rPr lang="en-US" altLang="zh-CN" sz="28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or</a:t>
            </a:r>
            <a:r>
              <a:rPr lang="zh-CN" altLang="en-US" sz="28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下一代？</a:t>
            </a:r>
            <a:endParaRPr lang="en-US" altLang="zh-CN" sz="28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xmlns="" id="{3E19F90A-677C-4F07-8E4C-7813A6020E33}"/>
              </a:ext>
            </a:extLst>
          </p:cNvPr>
          <p:cNvSpPr txBox="1">
            <a:spLocks/>
          </p:cNvSpPr>
          <p:nvPr/>
        </p:nvSpPr>
        <p:spPr bwMode="auto">
          <a:xfrm>
            <a:off x="453874" y="2349722"/>
            <a:ext cx="11297269" cy="388843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2016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年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3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月，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Index Data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宣布过去一年中在开发一种新的图书馆系统，它是基于云的、多租户的并且可扩展的，基于开放知识库、支持关联开放数据并且支持电子与印本资源管理。该平台被视为</a:t>
            </a:r>
            <a:r>
              <a:rPr kumimoji="1" lang="zh-CN" altLang="en-US" sz="2000" b="1" dirty="0">
                <a:latin typeface="微软雅黑" pitchFamily="34" charset="-122"/>
                <a:ea typeface="微软雅黑" pitchFamily="34" charset="-122"/>
                <a:sym typeface="Segoe UI" charset="0"/>
              </a:rPr>
              <a:t>“</a:t>
            </a:r>
            <a:r>
              <a:rPr kumimoji="1" lang="en-US" altLang="zh-CN" sz="2000" b="1" dirty="0">
                <a:latin typeface="微软雅黑" pitchFamily="34" charset="-122"/>
                <a:ea typeface="微软雅黑" pitchFamily="34" charset="-122"/>
                <a:sym typeface="Segoe UI" charset="0"/>
              </a:rPr>
              <a:t>Android for libraries</a:t>
            </a:r>
            <a:r>
              <a:rPr kumimoji="1" lang="zh-CN" altLang="en-US" sz="2000" b="1" dirty="0">
                <a:latin typeface="微软雅黑" pitchFamily="34" charset="-122"/>
                <a:ea typeface="微软雅黑" pitchFamily="34" charset="-122"/>
                <a:sym typeface="Segoe UI" charset="0"/>
              </a:rPr>
              <a:t>”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。</a:t>
            </a:r>
            <a:endParaRPr kumimoji="1" lang="en-US" altLang="zh-CN" sz="2000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几周之内，该项目有了名字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——</a:t>
            </a:r>
            <a:r>
              <a:rPr kumimoji="1" lang="en-US" altLang="zh-CN" sz="2000" b="1" dirty="0">
                <a:latin typeface="微软雅黑" pitchFamily="34" charset="-122"/>
                <a:ea typeface="微软雅黑" pitchFamily="34" charset="-122"/>
                <a:sym typeface="Segoe UI" charset="0"/>
              </a:rPr>
              <a:t>FOLIO(the Future Of Libraries Is Open)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，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EBSCO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宣布为该项目落地提供持续性的资金支持。。</a:t>
            </a:r>
            <a:endParaRPr kumimoji="1" lang="en-US" altLang="zh-CN" sz="2000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panose="020B0604020202020204" pitchFamily="34" charset="0"/>
              <a:buChar char="•"/>
            </a:pP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2016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年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8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月，发布初始代码库。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9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月，成立非营利性组织“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Open Library Foundation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”，用于支持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FOLIO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及其他开源项目，包括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OLE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与</a:t>
            </a:r>
            <a:r>
              <a:rPr lang="en-US" altLang="zh-CN" dirty="0"/>
              <a:t>Global Open Knowledgebase (</a:t>
            </a:r>
            <a:r>
              <a:rPr lang="en-US" altLang="zh-CN" dirty="0" err="1"/>
              <a:t>GOKb</a:t>
            </a:r>
            <a:r>
              <a:rPr lang="en-US" altLang="zh-CN" dirty="0"/>
              <a:t>)</a:t>
            </a:r>
            <a:endParaRPr kumimoji="1" lang="en-US" altLang="zh-CN" sz="2000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panose="020B0604020202020204" pitchFamily="34" charset="0"/>
              <a:buChar char="•"/>
            </a:pP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其他早期支持者还包括</a:t>
            </a:r>
            <a:r>
              <a:rPr kumimoji="1" lang="en-US" altLang="zh-CN" sz="2000" dirty="0" err="1">
                <a:latin typeface="微软雅黑" pitchFamily="34" charset="-122"/>
                <a:ea typeface="微软雅黑" pitchFamily="34" charset="-122"/>
                <a:sym typeface="Segoe UI" charset="0"/>
              </a:rPr>
              <a:t>SirsiDynix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，</a:t>
            </a:r>
            <a:r>
              <a:rPr kumimoji="1" lang="en-US" altLang="zh-CN" sz="2000" dirty="0" err="1">
                <a:latin typeface="微软雅黑" pitchFamily="34" charset="-122"/>
                <a:ea typeface="微软雅黑" pitchFamily="34" charset="-122"/>
                <a:sym typeface="Segoe UI" charset="0"/>
              </a:rPr>
              <a:t>ByWater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 Solutions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，以及</a:t>
            </a:r>
            <a:r>
              <a:rPr kumimoji="1" lang="en-US" altLang="zh-CN" sz="2000" dirty="0" err="1">
                <a:latin typeface="微软雅黑" pitchFamily="34" charset="-122"/>
                <a:ea typeface="微软雅黑" pitchFamily="34" charset="-122"/>
                <a:sym typeface="Segoe UI" charset="0"/>
              </a:rPr>
              <a:t>BiblioLabs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，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 </a:t>
            </a:r>
            <a:r>
              <a:rPr kumimoji="1" lang="en-US" altLang="zh-CN" sz="2000" dirty="0" err="1">
                <a:latin typeface="微软雅黑" pitchFamily="34" charset="-122"/>
                <a:ea typeface="微软雅黑" pitchFamily="34" charset="-122"/>
                <a:sym typeface="Segoe UI" charset="0"/>
              </a:rPr>
              <a:t>SirsiDynix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还提到可能将为</a:t>
            </a:r>
            <a:r>
              <a:rPr kumimoji="1" lang="en-US" altLang="zh-CN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FOLIO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提供第三方的应用开发，未来与</a:t>
            </a:r>
            <a:r>
              <a:rPr kumimoji="1" lang="en-US" altLang="zh-CN" sz="2000" dirty="0" err="1">
                <a:latin typeface="微软雅黑" pitchFamily="34" charset="-122"/>
                <a:ea typeface="微软雅黑" pitchFamily="34" charset="-122"/>
                <a:sym typeface="Segoe UI" charset="0"/>
              </a:rPr>
              <a:t>BLUEcloud</a:t>
            </a:r>
            <a:r>
              <a:rPr kumimoji="1" lang="zh-CN" altLang="en-US" sz="2000" dirty="0">
                <a:latin typeface="微软雅黑" pitchFamily="34" charset="-122"/>
                <a:ea typeface="微软雅黑" pitchFamily="34" charset="-122"/>
                <a:sym typeface="Segoe UI" charset="0"/>
              </a:rPr>
              <a:t>实现互联也不是不可能。</a:t>
            </a:r>
            <a:endParaRPr kumimoji="1" lang="en-US" altLang="zh-CN" sz="2000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342900" lvl="1" indent="-34290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panose="020B0604020202020204" pitchFamily="34" charset="0"/>
              <a:buChar char="•"/>
            </a:pPr>
            <a:endParaRPr kumimoji="1" lang="en-US" altLang="zh-CN" sz="2200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  <p:sp>
        <p:nvSpPr>
          <p:cNvPr id="16" name="文本框 17">
            <a:extLst>
              <a:ext uri="{FF2B5EF4-FFF2-40B4-BE49-F238E27FC236}">
                <a16:creationId xmlns:a16="http://schemas.microsoft.com/office/drawing/2014/main" xmlns="" id="{19F72972-BD90-42FB-80EE-D178E96879B7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新一代 </a:t>
            </a:r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or 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下一代？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354424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第二部分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：图书馆系统发展扫描     </a:t>
            </a:r>
          </a:p>
        </p:txBody>
      </p:sp>
      <p:sp>
        <p:nvSpPr>
          <p:cNvPr id="75" name="文本框 17">
            <a:extLst>
              <a:ext uri="{FF2B5EF4-FFF2-40B4-BE49-F238E27FC236}">
                <a16:creationId xmlns:a16="http://schemas.microsoft.com/office/drawing/2014/main" xmlns="" id="{54279DC5-0D7E-4990-91F5-ACF0536A54AA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新一代 </a:t>
            </a:r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or 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下一代？优劣势对比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6" name="矩形: 圆角 5">
            <a:extLst>
              <a:ext uri="{FF2B5EF4-FFF2-40B4-BE49-F238E27FC236}">
                <a16:creationId xmlns:a16="http://schemas.microsoft.com/office/drawing/2014/main" xmlns="" id="{C32960AD-4201-4A04-B0ED-3DFF34901010}"/>
              </a:ext>
            </a:extLst>
          </p:cNvPr>
          <p:cNvSpPr/>
          <p:nvPr/>
        </p:nvSpPr>
        <p:spPr bwMode="auto">
          <a:xfrm>
            <a:off x="906130" y="2172747"/>
            <a:ext cx="1540709" cy="608181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C80043F8-0097-4145-967A-67CE4E9657B9}"/>
              </a:ext>
            </a:extLst>
          </p:cNvPr>
          <p:cNvSpPr/>
          <p:nvPr/>
        </p:nvSpPr>
        <p:spPr>
          <a:xfrm>
            <a:off x="497331" y="2129659"/>
            <a:ext cx="2358309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下一代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xmlns="" id="{B39A37FD-1D7A-4B06-BB52-816FF6B383CB}"/>
              </a:ext>
            </a:extLst>
          </p:cNvPr>
          <p:cNvSpPr/>
          <p:nvPr/>
        </p:nvSpPr>
        <p:spPr bwMode="auto">
          <a:xfrm>
            <a:off x="9858371" y="2172074"/>
            <a:ext cx="1540709" cy="608181"/>
          </a:xfrm>
          <a:prstGeom prst="roundRect">
            <a:avLst>
              <a:gd name="adj" fmla="val 8798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3CC7AF8C-CB6D-463C-BA0E-040BDEC0AD7C}"/>
              </a:ext>
            </a:extLst>
          </p:cNvPr>
          <p:cNvSpPr/>
          <p:nvPr/>
        </p:nvSpPr>
        <p:spPr>
          <a:xfrm>
            <a:off x="9642347" y="2140955"/>
            <a:ext cx="1926261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新一代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cxnSp>
        <p:nvCxnSpPr>
          <p:cNvPr id="3" name="直接连接符 2">
            <a:extLst>
              <a:ext uri="{FF2B5EF4-FFF2-40B4-BE49-F238E27FC236}">
                <a16:creationId xmlns:a16="http://schemas.microsoft.com/office/drawing/2014/main" xmlns="" id="{7CD43F1C-00DC-4F41-8DCE-A6C778ACBA72}"/>
              </a:ext>
            </a:extLst>
          </p:cNvPr>
          <p:cNvCxnSpPr/>
          <p:nvPr/>
        </p:nvCxnSpPr>
        <p:spPr bwMode="auto">
          <a:xfrm>
            <a:off x="839416" y="4869160"/>
            <a:ext cx="10441160" cy="0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xmlns="" id="{DBEC8E5D-0545-41F7-9E3A-8407A8E0FDF7}"/>
              </a:ext>
            </a:extLst>
          </p:cNvPr>
          <p:cNvCxnSpPr>
            <a:cxnSpLocks/>
          </p:cNvCxnSpPr>
          <p:nvPr/>
        </p:nvCxnSpPr>
        <p:spPr bwMode="auto">
          <a:xfrm>
            <a:off x="5951984" y="3212976"/>
            <a:ext cx="0" cy="3024336"/>
          </a:xfrm>
          <a:prstGeom prst="line">
            <a:avLst/>
          </a:prstGeom>
          <a:solidFill>
            <a:schemeClr val="accent1"/>
          </a:solidFill>
          <a:ln w="34925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内容占位符 2">
            <a:extLst>
              <a:ext uri="{FF2B5EF4-FFF2-40B4-BE49-F238E27FC236}">
                <a16:creationId xmlns:a16="http://schemas.microsoft.com/office/drawing/2014/main" xmlns="" id="{5FD32EF1-559D-4950-86A4-3EC624F430FC}"/>
              </a:ext>
            </a:extLst>
          </p:cNvPr>
          <p:cNvSpPr txBox="1">
            <a:spLocks/>
          </p:cNvSpPr>
          <p:nvPr/>
        </p:nvSpPr>
        <p:spPr bwMode="auto">
          <a:xfrm>
            <a:off x="906131" y="3062493"/>
            <a:ext cx="5333886" cy="166265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高昂的成本与有限的选择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无法获取底层数据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不能简单地整合其他相关业务系统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  <p:sp>
        <p:nvSpPr>
          <p:cNvPr id="11" name="内容占位符 2">
            <a:extLst>
              <a:ext uri="{FF2B5EF4-FFF2-40B4-BE49-F238E27FC236}">
                <a16:creationId xmlns:a16="http://schemas.microsoft.com/office/drawing/2014/main" xmlns="" id="{A973FFF1-94AC-4826-B980-5BF51B4E9673}"/>
              </a:ext>
            </a:extLst>
          </p:cNvPr>
          <p:cNvSpPr txBox="1">
            <a:spLocks/>
          </p:cNvSpPr>
          <p:nvPr/>
        </p:nvSpPr>
        <p:spPr bwMode="auto">
          <a:xfrm>
            <a:off x="6245310" y="3062493"/>
            <a:ext cx="5832648" cy="166265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功能模块、自由组配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松耦合，数据与应用解绑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热插拔，模块随时增减与更新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  <p:sp>
        <p:nvSpPr>
          <p:cNvPr id="13" name="内容占位符 2">
            <a:extLst>
              <a:ext uri="{FF2B5EF4-FFF2-40B4-BE49-F238E27FC236}">
                <a16:creationId xmlns:a16="http://schemas.microsoft.com/office/drawing/2014/main" xmlns="" id="{27E96639-A826-4B19-88DA-B32CAC651B1F}"/>
              </a:ext>
            </a:extLst>
          </p:cNvPr>
          <p:cNvSpPr txBox="1">
            <a:spLocks/>
          </p:cNvSpPr>
          <p:nvPr/>
        </p:nvSpPr>
        <p:spPr bwMode="auto">
          <a:xfrm>
            <a:off x="906131" y="5078717"/>
            <a:ext cx="5333886" cy="166265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稳定的开发与服务队伍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开发多年，系统已经相对成熟稳定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  <p:sp>
        <p:nvSpPr>
          <p:cNvPr id="14" name="内容占位符 2">
            <a:extLst>
              <a:ext uri="{FF2B5EF4-FFF2-40B4-BE49-F238E27FC236}">
                <a16:creationId xmlns:a16="http://schemas.microsoft.com/office/drawing/2014/main" xmlns="" id="{906C8E4F-6F1F-4414-8ED0-E3F09D78E2FF}"/>
              </a:ext>
            </a:extLst>
          </p:cNvPr>
          <p:cNvSpPr txBox="1">
            <a:spLocks/>
          </p:cNvSpPr>
          <p:nvPr/>
        </p:nvSpPr>
        <p:spPr bwMode="auto">
          <a:xfrm>
            <a:off x="6240016" y="5064151"/>
            <a:ext cx="5616624" cy="1662651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能否形成规模化的开发者队伍尚待观察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Clr>
                <a:srgbClr val="92D050"/>
              </a:buClr>
              <a:buSzPct val="120000"/>
            </a:pPr>
            <a:r>
              <a:rPr kumimoji="1" lang="zh-CN" altLang="en-US" dirty="0">
                <a:latin typeface="微软雅黑" pitchFamily="34" charset="-122"/>
                <a:ea typeface="微软雅黑" pitchFamily="34" charset="-122"/>
                <a:sym typeface="Segoe UI" charset="0"/>
              </a:rPr>
              <a:t>刚刚起步，系统的成熟需要时间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94702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0" b="23616"/>
          <a:stretch>
            <a:fillRect/>
          </a:stretch>
        </p:blipFill>
        <p:spPr bwMode="auto">
          <a:xfrm>
            <a:off x="0" y="0"/>
            <a:ext cx="12517438" cy="712760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文本框 17"/>
          <p:cNvSpPr txBox="1"/>
          <p:nvPr/>
        </p:nvSpPr>
        <p:spPr>
          <a:xfrm>
            <a:off x="0" y="1631576"/>
            <a:ext cx="12517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800" b="1" kern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zh-CN" sz="4800" b="1" kern="0" dirty="0">
                <a:solidFill>
                  <a:schemeClr val="bg1"/>
                </a:solidFill>
                <a:latin typeface="Impact" pitchFamily="34" charset="0"/>
                <a:ea typeface="Verdana" pitchFamily="34" charset="0"/>
                <a:cs typeface="Verdana" pitchFamily="34" charset="0"/>
              </a:rPr>
              <a:t>PART ONE</a:t>
            </a:r>
            <a:endParaRPr lang="zh-CN" altLang="en-US" sz="4800" b="1" kern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Verdana" pitchFamily="34" charset="0"/>
            </a:endParaRPr>
          </a:p>
        </p:txBody>
      </p:sp>
      <p:cxnSp>
        <p:nvCxnSpPr>
          <p:cNvPr id="9" name="直接连接符 8"/>
          <p:cNvCxnSpPr>
            <a:cxnSpLocks/>
          </p:cNvCxnSpPr>
          <p:nvPr/>
        </p:nvCxnSpPr>
        <p:spPr bwMode="auto">
          <a:xfrm>
            <a:off x="2132858" y="2996952"/>
            <a:ext cx="8139606" cy="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文本框 17"/>
          <p:cNvSpPr txBox="1"/>
          <p:nvPr/>
        </p:nvSpPr>
        <p:spPr>
          <a:xfrm>
            <a:off x="2478296" y="3352494"/>
            <a:ext cx="7707558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0" indent="-914400">
              <a:lnSpc>
                <a:spcPct val="90000"/>
              </a:lnSpc>
              <a:defRPr/>
            </a:pPr>
            <a:r>
              <a:rPr lang="zh-CN" altLang="en-US" sz="48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Calibri Light" panose="020F0302020204030204" pitchFamily="34" charset="0"/>
              </a:rPr>
              <a:t>转型与变革中的高校图书馆</a:t>
            </a:r>
            <a:endParaRPr lang="en-US" altLang="zh-CN" sz="48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Calibri Light" panose="020F0302020204030204" pitchFamily="34" charset="0"/>
            </a:endParaRPr>
          </a:p>
        </p:txBody>
      </p:sp>
      <p:cxnSp>
        <p:nvCxnSpPr>
          <p:cNvPr id="15" name="直接连接符 14"/>
          <p:cNvCxnSpPr>
            <a:cxnSpLocks/>
          </p:cNvCxnSpPr>
          <p:nvPr/>
        </p:nvCxnSpPr>
        <p:spPr bwMode="auto">
          <a:xfrm>
            <a:off x="2132858" y="4365104"/>
            <a:ext cx="8139606" cy="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467293741"/>
      </p:ext>
    </p:extLst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0" b="23616"/>
          <a:stretch>
            <a:fillRect/>
          </a:stretch>
        </p:blipFill>
        <p:spPr bwMode="auto">
          <a:xfrm>
            <a:off x="0" y="45813"/>
            <a:ext cx="12517438" cy="7127603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文本框 17"/>
          <p:cNvSpPr txBox="1"/>
          <p:nvPr/>
        </p:nvSpPr>
        <p:spPr>
          <a:xfrm>
            <a:off x="0" y="1631576"/>
            <a:ext cx="12517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4800" b="1" kern="0" dirty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zh-CN" sz="4800" b="1" kern="0" dirty="0">
                <a:solidFill>
                  <a:schemeClr val="bg1"/>
                </a:solidFill>
                <a:latin typeface="Impact" pitchFamily="34" charset="0"/>
                <a:ea typeface="Verdana" pitchFamily="34" charset="0"/>
                <a:cs typeface="Verdana" pitchFamily="34" charset="0"/>
              </a:rPr>
              <a:t>PART </a:t>
            </a:r>
            <a:r>
              <a:rPr lang="en-US" altLang="zh-CN" sz="4800" b="1" kern="0" dirty="0" smtClean="0">
                <a:solidFill>
                  <a:schemeClr val="bg1"/>
                </a:solidFill>
                <a:latin typeface="Impact" pitchFamily="34" charset="0"/>
                <a:ea typeface="Verdana" pitchFamily="34" charset="0"/>
                <a:cs typeface="Verdana" pitchFamily="34" charset="0"/>
              </a:rPr>
              <a:t>THREE</a:t>
            </a:r>
            <a:endParaRPr lang="zh-CN" altLang="en-US" sz="4800" b="1" kern="0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cs typeface="Verdana" pitchFamily="34" charset="0"/>
            </a:endParaRPr>
          </a:p>
        </p:txBody>
      </p:sp>
      <p:cxnSp>
        <p:nvCxnSpPr>
          <p:cNvPr id="9" name="直接连接符 8"/>
          <p:cNvCxnSpPr>
            <a:cxnSpLocks/>
          </p:cNvCxnSpPr>
          <p:nvPr/>
        </p:nvCxnSpPr>
        <p:spPr bwMode="auto">
          <a:xfrm>
            <a:off x="2132858" y="2996952"/>
            <a:ext cx="8139606" cy="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文本框 17"/>
          <p:cNvSpPr txBox="1"/>
          <p:nvPr/>
        </p:nvSpPr>
        <p:spPr>
          <a:xfrm>
            <a:off x="2060850" y="3408025"/>
            <a:ext cx="82836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0" indent="-914400" algn="ctr">
              <a:defRPr/>
            </a:pPr>
            <a:r>
              <a:rPr lang="en-US" altLang="zh-CN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Calibri Light" panose="020F0302020204030204" pitchFamily="34" charset="0"/>
              </a:rPr>
              <a:t>CALIS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Calibri Light" panose="020F0302020204030204" pitchFamily="34" charset="0"/>
              </a:rPr>
              <a:t>的新</a:t>
            </a:r>
            <a:r>
              <a:rPr lang="zh-CN" altLang="en-US" sz="4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Calibri Light" panose="020F0302020204030204" pitchFamily="34" charset="0"/>
              </a:rPr>
              <a:t>一代图书馆</a:t>
            </a:r>
            <a:r>
              <a:rPr lang="zh-CN" altLang="en-US" sz="4000" b="1" dirty="0" smtClean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  <a:sym typeface="Calibri Light" panose="020F0302020204030204" pitchFamily="34" charset="0"/>
              </a:rPr>
              <a:t>系统发展规划</a:t>
            </a:r>
            <a:endParaRPr lang="en-US" altLang="zh-CN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  <a:sym typeface="Calibri Light" panose="020F0302020204030204" pitchFamily="34" charset="0"/>
            </a:endParaRPr>
          </a:p>
        </p:txBody>
      </p:sp>
      <p:cxnSp>
        <p:nvCxnSpPr>
          <p:cNvPr id="15" name="直接连接符 14"/>
          <p:cNvCxnSpPr>
            <a:cxnSpLocks/>
          </p:cNvCxnSpPr>
          <p:nvPr/>
        </p:nvCxnSpPr>
        <p:spPr bwMode="auto">
          <a:xfrm>
            <a:off x="2132858" y="4797152"/>
            <a:ext cx="8139606" cy="0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59780407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xmlns="" id="{F37E7B51-1A51-4FB5-99A0-3EE75BE4A296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第三部分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：</a:t>
            </a:r>
            <a:r>
              <a:rPr lang="en-US" altLang="zh-CN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CALIS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的新一代图书馆</a:t>
            </a:r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系统发展规划     </a:t>
            </a:r>
            <a:endParaRPr lang="zh-CN" altLang="en-US" sz="2400" kern="0" dirty="0">
              <a:solidFill>
                <a:schemeClr val="accent4"/>
              </a:solidFill>
              <a:latin typeface="楷体" panose="02010609060101010101" pitchFamily="49" charset="-122"/>
              <a:ea typeface="楷体" panose="02010609060101010101" pitchFamily="49" charset="-122"/>
              <a:cs typeface="Verdana" pitchFamily="34" charset="0"/>
            </a:endParaRPr>
          </a:p>
        </p:txBody>
      </p:sp>
      <p:sp>
        <p:nvSpPr>
          <p:cNvPr id="30" name="Rectangle 89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>
            <a:extLst>
              <a:ext uri="{FF2B5EF4-FFF2-40B4-BE49-F238E27FC236}">
                <a16:creationId xmlns:a16="http://schemas.microsoft.com/office/drawing/2014/main" xmlns="" id="{B68834B2-13DE-4C02-A8D2-B6A3D366D990}"/>
              </a:ext>
            </a:extLst>
          </p:cNvPr>
          <p:cNvSpPr/>
          <p:nvPr/>
        </p:nvSpPr>
        <p:spPr>
          <a:xfrm>
            <a:off x="695400" y="1772816"/>
            <a:ext cx="113290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高校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图书馆的业务与服务正在走向多元化与个性化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，向信息时代的新一代图书馆转型，新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一代的图书馆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系统是这个转型的具体体现与支撑。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文本框 17">
            <a:extLst>
              <a:ext uri="{FF2B5EF4-FFF2-40B4-BE49-F238E27FC236}">
                <a16:creationId xmlns:a16="http://schemas.microsoft.com/office/drawing/2014/main" xmlns="" id="{7280BDB6-2D19-4C16-A534-3F1EE465AEE4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CALIS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对新一代图书馆系统的认知和定位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27AE6D0E-3987-4A9B-AF56-B18B2C8DE0AA}"/>
              </a:ext>
            </a:extLst>
          </p:cNvPr>
          <p:cNvSpPr/>
          <p:nvPr/>
        </p:nvSpPr>
        <p:spPr>
          <a:xfrm>
            <a:off x="876328" y="3654057"/>
            <a:ext cx="307611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视听与影音创作空间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信息共享空间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学习空间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会议空间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创客空间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……</a:t>
            </a: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xmlns="" id="{EEB37A7E-362E-40F2-A9AF-6DC9C9FF90E0}"/>
              </a:ext>
            </a:extLst>
          </p:cNvPr>
          <p:cNvSpPr/>
          <p:nvPr/>
        </p:nvSpPr>
        <p:spPr bwMode="auto">
          <a:xfrm>
            <a:off x="839416" y="3097162"/>
            <a:ext cx="2880320" cy="3419217"/>
          </a:xfrm>
          <a:prstGeom prst="roundRect">
            <a:avLst>
              <a:gd name="adj" fmla="val 3641"/>
            </a:avLst>
          </a:prstGeom>
          <a:noFill/>
          <a:ln w="19050" cap="flat" cmpd="sng" algn="ctr">
            <a:solidFill>
              <a:srgbClr val="CC0066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文本框 17">
            <a:extLst>
              <a:ext uri="{FF2B5EF4-FFF2-40B4-BE49-F238E27FC236}">
                <a16:creationId xmlns:a16="http://schemas.microsoft.com/office/drawing/2014/main" xmlns="" id="{B783F75C-B78B-4450-82E6-E4903F30FCEF}"/>
              </a:ext>
            </a:extLst>
          </p:cNvPr>
          <p:cNvSpPr txBox="1"/>
          <p:nvPr/>
        </p:nvSpPr>
        <p:spPr>
          <a:xfrm>
            <a:off x="893009" y="3243307"/>
            <a:ext cx="3059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kern="0" dirty="0">
                <a:solidFill>
                  <a:srgbClr val="CC0066"/>
                </a:solidFill>
                <a:latin typeface="+mn-lt"/>
                <a:ea typeface="微软雅黑" pitchFamily="34" charset="-122"/>
                <a:cs typeface="Verdana" pitchFamily="34" charset="0"/>
              </a:rPr>
              <a:t>空间服务</a:t>
            </a:r>
            <a:endParaRPr lang="en-US" altLang="zh-CN" sz="2400" b="1" kern="0" dirty="0">
              <a:solidFill>
                <a:srgbClr val="CC0066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xmlns="" id="{DC49D648-04BA-4D30-BE80-AB4FA5E6FF2B}"/>
              </a:ext>
            </a:extLst>
          </p:cNvPr>
          <p:cNvSpPr/>
          <p:nvPr/>
        </p:nvSpPr>
        <p:spPr bwMode="auto">
          <a:xfrm>
            <a:off x="3863752" y="3106127"/>
            <a:ext cx="5616624" cy="3419217"/>
          </a:xfrm>
          <a:prstGeom prst="roundRect">
            <a:avLst>
              <a:gd name="adj" fmla="val 3641"/>
            </a:avLst>
          </a:prstGeom>
          <a:noFill/>
          <a:ln w="19050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文本框 17">
            <a:extLst>
              <a:ext uri="{FF2B5EF4-FFF2-40B4-BE49-F238E27FC236}">
                <a16:creationId xmlns:a16="http://schemas.microsoft.com/office/drawing/2014/main" xmlns="" id="{6345FDFE-6115-481C-B35D-AF0439B65383}"/>
              </a:ext>
            </a:extLst>
          </p:cNvPr>
          <p:cNvSpPr txBox="1"/>
          <p:nvPr/>
        </p:nvSpPr>
        <p:spPr>
          <a:xfrm>
            <a:off x="3917344" y="3243308"/>
            <a:ext cx="5563031" cy="470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kern="0" dirty="0">
                <a:solidFill>
                  <a:srgbClr val="00B050"/>
                </a:solidFill>
                <a:latin typeface="+mn-lt"/>
                <a:ea typeface="微软雅黑" pitchFamily="34" charset="-122"/>
                <a:cs typeface="Verdana" pitchFamily="34" charset="0"/>
              </a:rPr>
              <a:t>知识服务</a:t>
            </a:r>
            <a:endParaRPr lang="en-US" altLang="zh-CN" sz="2400" b="1" kern="0" dirty="0">
              <a:solidFill>
                <a:srgbClr val="00B050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907F7735-52AF-4E2B-9D7D-613A7F53450F}"/>
              </a:ext>
            </a:extLst>
          </p:cNvPr>
          <p:cNvSpPr/>
          <p:nvPr/>
        </p:nvSpPr>
        <p:spPr>
          <a:xfrm>
            <a:off x="3883983" y="3675412"/>
            <a:ext cx="3076113" cy="28079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学科竞争力分析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学科热点、前沿分析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人才评估评价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知识产权服务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专利侵权风险评估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……</a:t>
            </a: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3C103730-F81A-4B05-A29D-9B334F3046D7}"/>
              </a:ext>
            </a:extLst>
          </p:cNvPr>
          <p:cNvSpPr/>
          <p:nvPr/>
        </p:nvSpPr>
        <p:spPr>
          <a:xfrm>
            <a:off x="6744073" y="3658954"/>
            <a:ext cx="276966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科研数据管理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数字人文与数字学术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信息</a:t>
            </a:r>
            <a:r>
              <a:rPr lang="en-US" altLang="zh-CN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/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数字素养教育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数据馆员与数据服务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行业信息服务平台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5281234F-A109-4FB1-8278-A8D6DA680CAE}"/>
              </a:ext>
            </a:extLst>
          </p:cNvPr>
          <p:cNvSpPr/>
          <p:nvPr/>
        </p:nvSpPr>
        <p:spPr>
          <a:xfrm>
            <a:off x="9661304" y="3729806"/>
            <a:ext cx="205132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自我保障走向联合保障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多联盟业务与多元对外合作合作的管理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19" name="矩形: 圆角 18">
            <a:extLst>
              <a:ext uri="{FF2B5EF4-FFF2-40B4-BE49-F238E27FC236}">
                <a16:creationId xmlns:a16="http://schemas.microsoft.com/office/drawing/2014/main" xmlns="" id="{E8665A96-A349-4B65-9346-22B0DD9D69EF}"/>
              </a:ext>
            </a:extLst>
          </p:cNvPr>
          <p:cNvSpPr/>
          <p:nvPr/>
        </p:nvSpPr>
        <p:spPr bwMode="auto">
          <a:xfrm>
            <a:off x="9624392" y="3106127"/>
            <a:ext cx="2160240" cy="3419217"/>
          </a:xfrm>
          <a:prstGeom prst="roundRect">
            <a:avLst>
              <a:gd name="adj" fmla="val 3641"/>
            </a:avLst>
          </a:prstGeom>
          <a:noFill/>
          <a:ln w="19050" cap="flat" cmpd="sng" algn="ctr">
            <a:solidFill>
              <a:srgbClr val="CC0066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" name="文本框 17">
            <a:extLst>
              <a:ext uri="{FF2B5EF4-FFF2-40B4-BE49-F238E27FC236}">
                <a16:creationId xmlns:a16="http://schemas.microsoft.com/office/drawing/2014/main" xmlns="" id="{56A885E0-BBFA-452E-9E25-73EB62FAD299}"/>
              </a:ext>
            </a:extLst>
          </p:cNvPr>
          <p:cNvSpPr txBox="1"/>
          <p:nvPr/>
        </p:nvSpPr>
        <p:spPr>
          <a:xfrm>
            <a:off x="9677985" y="3280474"/>
            <a:ext cx="2106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kern="0" dirty="0">
                <a:solidFill>
                  <a:srgbClr val="CC0066"/>
                </a:solidFill>
                <a:latin typeface="+mn-lt"/>
                <a:ea typeface="微软雅黑" pitchFamily="34" charset="-122"/>
                <a:cs typeface="Verdana" pitchFamily="34" charset="0"/>
              </a:rPr>
              <a:t>运行管理模式</a:t>
            </a:r>
            <a:endParaRPr lang="en-US" altLang="zh-CN" sz="2400" b="1" kern="0" dirty="0">
              <a:solidFill>
                <a:srgbClr val="CC0066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622005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xmlns="" id="{44437E8F-F610-4F32-9410-6D00568C34DD}"/>
              </a:ext>
            </a:extLst>
          </p:cNvPr>
          <p:cNvSpPr/>
          <p:nvPr/>
        </p:nvSpPr>
        <p:spPr bwMode="auto">
          <a:xfrm>
            <a:off x="2203903" y="6013585"/>
            <a:ext cx="1944216" cy="621085"/>
          </a:xfrm>
          <a:prstGeom prst="rect">
            <a:avLst/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r>
              <a:rPr kumimoji="0" lang="zh-CN" alt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朱 强</a:t>
            </a: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第三部分：</a:t>
            </a:r>
            <a:r>
              <a:rPr lang="en-US" altLang="zh-CN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 CALIS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的新一代图书馆系统发展规划</a:t>
            </a:r>
            <a:endParaRPr lang="zh-CN" altLang="en-US" sz="2400" kern="0" dirty="0">
              <a:solidFill>
                <a:schemeClr val="accent4"/>
              </a:solidFill>
              <a:latin typeface="楷体" panose="02010609060101010101" pitchFamily="49" charset="-122"/>
              <a:ea typeface="楷体" panose="02010609060101010101" pitchFamily="49" charset="-122"/>
              <a:cs typeface="Verdana" pitchFamily="34" charset="0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xmlns="" id="{1D92AA1C-E864-475D-B8C3-A684F605735A}"/>
              </a:ext>
            </a:extLst>
          </p:cNvPr>
          <p:cNvSpPr/>
          <p:nvPr/>
        </p:nvSpPr>
        <p:spPr>
          <a:xfrm>
            <a:off x="1767919" y="3192816"/>
            <a:ext cx="868350" cy="2984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4" name="内容占位符 2">
            <a:extLst>
              <a:ext uri="{FF2B5EF4-FFF2-40B4-BE49-F238E27FC236}">
                <a16:creationId xmlns:a16="http://schemas.microsoft.com/office/drawing/2014/main" xmlns="" id="{9A4BF3D4-E244-45A0-8149-1C991787800E}"/>
              </a:ext>
            </a:extLst>
          </p:cNvPr>
          <p:cNvSpPr txBox="1">
            <a:spLocks/>
          </p:cNvSpPr>
          <p:nvPr/>
        </p:nvSpPr>
        <p:spPr bwMode="auto">
          <a:xfrm>
            <a:off x="555334" y="1916832"/>
            <a:ext cx="10968990" cy="244827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latin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开放架构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：从线性化耦合到多维功能模块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(APP) ,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根据发展需要随时增减和更新</a:t>
            </a:r>
          </a:p>
          <a:p>
            <a:pPr latin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关联数据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：资源内容关联：与校内其他数据关联；与校外其他数据关联</a:t>
            </a:r>
          </a:p>
          <a:p>
            <a:pPr latin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强化安全：系统健壮性，长期获得性，数据安全，隐私保护</a:t>
            </a:r>
          </a:p>
          <a:p>
            <a:pPr latinLnBrk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增强体验：相应快速、无缝顺畅、增强现实、智能感知，个性化定制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latinLnBrk="0">
              <a:lnSpc>
                <a:spcPct val="150000"/>
              </a:lnSpc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atinLnBrk="0">
              <a:lnSpc>
                <a:spcPct val="150000"/>
              </a:lnSpc>
            </a:pP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  <p:sp>
        <p:nvSpPr>
          <p:cNvPr id="16" name="文本框 17">
            <a:extLst>
              <a:ext uri="{FF2B5EF4-FFF2-40B4-BE49-F238E27FC236}">
                <a16:creationId xmlns:a16="http://schemas.microsoft.com/office/drawing/2014/main" xmlns="" id="{DF7FF4FA-EFA1-4E73-BA0F-185450B21EAD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CALIS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对新一代图书馆系统的认知和定位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xmlns="" id="{A0A8AC93-DD66-409E-ACF4-1F3218CC400A}"/>
              </a:ext>
            </a:extLst>
          </p:cNvPr>
          <p:cNvSpPr txBox="1">
            <a:spLocks/>
          </p:cNvSpPr>
          <p:nvPr/>
        </p:nvSpPr>
        <p:spPr bwMode="auto">
          <a:xfrm>
            <a:off x="555334" y="4293096"/>
            <a:ext cx="11320541" cy="172819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>
              <a:defRPr sz="2400">
                <a:solidFill>
                  <a:schemeClr val="tx1"/>
                </a:solidFill>
                <a:latin typeface="Arial" charset="0"/>
                <a:ea typeface="宋体" charset="0"/>
                <a:cs typeface="宋体" charset="0"/>
              </a:defRPr>
            </a:lvl1pPr>
            <a:lvl2pPr marL="460375" indent="-460375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5pPr>
            <a:lvl6pPr marL="25146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6pPr>
            <a:lvl7pPr marL="29718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7pPr>
            <a:lvl8pPr marL="34290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8pPr>
            <a:lvl9pPr marL="3886200" indent="-228600" defTabSz="1219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宋体" charset="0"/>
              </a:defRPr>
            </a:lvl9pPr>
          </a:lstStyle>
          <a:p>
            <a:pPr marL="0" indent="0">
              <a:lnSpc>
                <a:spcPct val="150000"/>
              </a:lnSpc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“当前图书馆对其管理系统的发展无话语权，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系统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与</a:t>
            </a: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数据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开发商对数据库和系统的垄断极大地限制了我国图书馆的发展，因此高校图书馆应该组成联盟，自主研发服务系统，加大自主权和议价权，从根本上改变图书馆管理系统的发展现状。”                   </a:t>
            </a: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  <a:p>
            <a:pPr marL="0" lvl="1" indent="0">
              <a:lnSpc>
                <a:spcPct val="150000"/>
              </a:lnSpc>
              <a:spcBef>
                <a:spcPct val="20000"/>
              </a:spcBef>
              <a:buClr>
                <a:srgbClr val="92D050"/>
              </a:buClr>
              <a:buSzPct val="120000"/>
              <a:buFont typeface="Arial" charset="0"/>
              <a:buNone/>
            </a:pPr>
            <a:endParaRPr kumimoji="1" lang="en-US" altLang="zh-CN" dirty="0">
              <a:latin typeface="微软雅黑" pitchFamily="34" charset="-122"/>
              <a:ea typeface="微软雅黑" pitchFamily="34" charset="-122"/>
              <a:sym typeface="Segoe UI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xmlns="" id="{7E6A9C79-0DA7-4D42-923D-C2555F6379CE}"/>
              </a:ext>
            </a:extLst>
          </p:cNvPr>
          <p:cNvSpPr/>
          <p:nvPr/>
        </p:nvSpPr>
        <p:spPr>
          <a:xfrm>
            <a:off x="4303589" y="6093296"/>
            <a:ext cx="7263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r"/>
            <a:r>
              <a:rPr lang="en-US" altLang="zh-CN" sz="2400" dirty="0">
                <a:latin typeface="楷体" panose="02010609060101010101" pitchFamily="49" charset="-122"/>
                <a:ea typeface="楷体" panose="02010609060101010101" pitchFamily="49" charset="-122"/>
              </a:rPr>
              <a:t>——2016</a:t>
            </a:r>
            <a:r>
              <a:rPr lang="zh-CN" altLang="en-US" sz="2400" dirty="0">
                <a:latin typeface="楷体" panose="02010609060101010101" pitchFamily="49" charset="-122"/>
                <a:ea typeface="楷体" panose="02010609060101010101" pitchFamily="49" charset="-122"/>
              </a:rPr>
              <a:t>年教育部高校图工委信息技术应用工作年会</a:t>
            </a:r>
          </a:p>
        </p:txBody>
      </p:sp>
    </p:spTree>
    <p:extLst>
      <p:ext uri="{BB962C8B-B14F-4D97-AF65-F5344CB8AC3E}">
        <p14:creationId xmlns:p14="http://schemas.microsoft.com/office/powerpoint/2010/main" val="1063113425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矩形 95">
            <a:extLst>
              <a:ext uri="{FF2B5EF4-FFF2-40B4-BE49-F238E27FC236}">
                <a16:creationId xmlns="" xmlns:a16="http://schemas.microsoft.com/office/drawing/2014/main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Arial Narrow" panose="020B0606020202030204" pitchFamily="34" charset="0"/>
                <a:ea typeface="楷体" panose="02010609060101010101" pitchFamily="49" charset="-122"/>
                <a:cs typeface="Verdana" pitchFamily="34" charset="0"/>
              </a:rPr>
              <a:t>第三部分：</a:t>
            </a:r>
            <a:r>
              <a:rPr lang="en-US" altLang="zh-CN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 CALIS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的新一代图书馆系统发展</a:t>
            </a:r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规划</a:t>
            </a:r>
            <a:endParaRPr lang="zh-CN" altLang="en-US" sz="2400" kern="0" dirty="0">
              <a:solidFill>
                <a:schemeClr val="accent4"/>
              </a:solidFill>
              <a:latin typeface="楷体" panose="02010609060101010101" pitchFamily="49" charset="-122"/>
              <a:ea typeface="楷体" panose="02010609060101010101" pitchFamily="49" charset="-122"/>
              <a:cs typeface="Verdana" pitchFamily="34" charset="0"/>
            </a:endParaRPr>
          </a:p>
        </p:txBody>
      </p:sp>
      <p:sp>
        <p:nvSpPr>
          <p:cNvPr id="42" name="文本框 17">
            <a:extLst>
              <a:ext uri="{FF2B5EF4-FFF2-40B4-BE49-F238E27FC236}">
                <a16:creationId xmlns="" xmlns:a16="http://schemas.microsoft.com/office/drawing/2014/main" id="{7179A450-C5B4-490F-945B-53882477FA1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kern="0" dirty="0" smtClean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CALIS</a:t>
            </a:r>
            <a:r>
              <a:rPr lang="zh-CN" altLang="en-US" sz="2800" b="1" kern="0" dirty="0" smtClean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“十三五”工作的总纲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22" name="矩形: 圆角 21">
            <a:extLst>
              <a:ext uri="{FF2B5EF4-FFF2-40B4-BE49-F238E27FC236}">
                <a16:creationId xmlns="" xmlns:a16="http://schemas.microsoft.com/office/drawing/2014/main" id="{E2CBB8F0-3947-43BE-A480-FC23E0273532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3" name="组合 22">
            <a:extLst>
              <a:ext uri="{FF2B5EF4-FFF2-40B4-BE49-F238E27FC236}">
                <a16:creationId xmlns="" xmlns:a16="http://schemas.microsoft.com/office/drawing/2014/main" id="{1149B097-B666-4CA7-A5AF-22DC07ECBFC5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26" name="箭头: V 形 25">
              <a:extLst>
                <a:ext uri="{FF2B5EF4-FFF2-40B4-BE49-F238E27FC236}">
                  <a16:creationId xmlns="" xmlns:a16="http://schemas.microsoft.com/office/drawing/2014/main" id="{FF3C946C-CCA0-46AD-A6FF-E2008827A134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" name="箭头: V 形 26">
              <a:extLst>
                <a:ext uri="{FF2B5EF4-FFF2-40B4-BE49-F238E27FC236}">
                  <a16:creationId xmlns="" xmlns:a16="http://schemas.microsoft.com/office/drawing/2014/main" id="{D15624C4-3F41-4F5F-811F-3BB7F833A171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9" name="箭头: V 形 28">
              <a:extLst>
                <a:ext uri="{FF2B5EF4-FFF2-40B4-BE49-F238E27FC236}">
                  <a16:creationId xmlns="" xmlns:a16="http://schemas.microsoft.com/office/drawing/2014/main" id="{F4893DCF-6ADA-40C8-A9FA-A592F867CD95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4" name="箭头: V 形 33">
              <a:extLst>
                <a:ext uri="{FF2B5EF4-FFF2-40B4-BE49-F238E27FC236}">
                  <a16:creationId xmlns="" xmlns:a16="http://schemas.microsoft.com/office/drawing/2014/main" id="{C71B9876-278E-48AD-9F0D-F8E9D1B3A2EF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37" name="矩形 36">
            <a:extLst>
              <a:ext uri="{FF2B5EF4-FFF2-40B4-BE49-F238E27FC236}">
                <a16:creationId xmlns="" xmlns:a16="http://schemas.microsoft.com/office/drawing/2014/main" id="{4CF52F60-6D11-45C9-8997-561B559DC022}"/>
              </a:ext>
            </a:extLst>
          </p:cNvPr>
          <p:cNvSpPr/>
          <p:nvPr/>
        </p:nvSpPr>
        <p:spPr>
          <a:xfrm>
            <a:off x="1689904" y="1844195"/>
            <a:ext cx="9866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 </a:t>
            </a:r>
            <a:r>
              <a:rPr lang="zh-CN" altLang="en-US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以“构造信息时代新一代高校图书馆解决方案为中心” ，具体包括：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="" xmlns:a16="http://schemas.microsoft.com/office/drawing/2014/main" id="{B2BB30A7-59D1-4503-B924-20DFAE860C7C}"/>
              </a:ext>
            </a:extLst>
          </p:cNvPr>
          <p:cNvSpPr/>
          <p:nvPr/>
        </p:nvSpPr>
        <p:spPr>
          <a:xfrm>
            <a:off x="1602968" y="2739692"/>
            <a:ext cx="44210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新一代高校图书馆运行模式研究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-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识别图书馆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类型</a:t>
            </a:r>
            <a:endParaRPr lang="en-US" altLang="zh-CN" sz="2000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</a:t>
            </a:r>
            <a:r>
              <a:rPr lang="zh-CN" altLang="en-US" sz="2000" dirty="0" smtClean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确定业务边界</a:t>
            </a:r>
            <a:endParaRPr lang="en-US" altLang="zh-CN" sz="2000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重构业务逻辑</a:t>
            </a:r>
            <a:endParaRPr lang="en-US" altLang="zh-CN" sz="2000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新一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代高校图书馆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系统研发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选择技术架构</a:t>
            </a:r>
            <a:endParaRPr lang="en-US" altLang="zh-CN" sz="2000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培育开发团队</a:t>
            </a:r>
            <a:endParaRPr lang="en-US" altLang="zh-CN" sz="2000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研制应用系统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="" xmlns:a16="http://schemas.microsoft.com/office/drawing/2014/main" id="{32F5860F-378F-45E1-B98D-FEA03FFBD151}"/>
              </a:ext>
            </a:extLst>
          </p:cNvPr>
          <p:cNvSpPr/>
          <p:nvPr/>
        </p:nvSpPr>
        <p:spPr>
          <a:xfrm>
            <a:off x="7003568" y="2708920"/>
            <a:ext cx="4421024" cy="1884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新一代高校图书馆支撑环境建设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-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整合业界服务</a:t>
            </a:r>
            <a:endParaRPr lang="en-US" altLang="zh-CN" sz="2000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搭建运行环境</a:t>
            </a:r>
            <a:endParaRPr lang="en-US" altLang="zh-CN" sz="2000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建立持续机制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  <p:sp>
        <p:nvSpPr>
          <p:cNvPr id="41" name="矩形: 圆角 40">
            <a:extLst>
              <a:ext uri="{FF2B5EF4-FFF2-40B4-BE49-F238E27FC236}">
                <a16:creationId xmlns="" xmlns:a16="http://schemas.microsoft.com/office/drawing/2014/main" id="{D1C7C770-58C1-45AD-85EC-E821332D0682}"/>
              </a:ext>
            </a:extLst>
          </p:cNvPr>
          <p:cNvSpPr/>
          <p:nvPr/>
        </p:nvSpPr>
        <p:spPr bwMode="auto">
          <a:xfrm>
            <a:off x="5970593" y="5085184"/>
            <a:ext cx="5453999" cy="1124283"/>
          </a:xfrm>
          <a:prstGeom prst="roundRect">
            <a:avLst>
              <a:gd name="adj" fmla="val 6448"/>
            </a:avLst>
          </a:prstGeom>
          <a:noFill/>
          <a:ln w="19050" cap="flat" cmpd="sng" algn="ctr">
            <a:solidFill>
              <a:schemeClr val="accent2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3" name="TextBox 43">
            <a:extLst>
              <a:ext uri="{FF2B5EF4-FFF2-40B4-BE49-F238E27FC236}">
                <a16:creationId xmlns="" xmlns:a16="http://schemas.microsoft.com/office/drawing/2014/main" id="{F21CB337-FEE2-4EC1-9EA3-4C9AFC729DB9}"/>
              </a:ext>
            </a:extLst>
          </p:cNvPr>
          <p:cNvSpPr txBox="1"/>
          <p:nvPr/>
        </p:nvSpPr>
        <p:spPr>
          <a:xfrm>
            <a:off x="6409473" y="5085184"/>
            <a:ext cx="4866919" cy="969496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CALIS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所有的具体工作都围绕着 “</a:t>
            </a:r>
            <a:r>
              <a:rPr lang="zh-CN" alt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构造新</a:t>
            </a: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itchFamily="34" charset="-122"/>
                <a:ea typeface="微软雅黑" pitchFamily="34" charset="-122"/>
                <a:cs typeface="Calibri"/>
              </a:rPr>
              <a:t>一代高校图书馆解决方案”这个中心来展开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  <a:latin typeface="微软雅黑" pitchFamily="34" charset="-122"/>
              <a:ea typeface="微软雅黑" pitchFamily="34" charset="-122"/>
              <a:cs typeface="Calibri"/>
            </a:endParaRPr>
          </a:p>
        </p:txBody>
      </p:sp>
      <p:pic>
        <p:nvPicPr>
          <p:cNvPr id="44" name="图片 43">
            <a:extLst>
              <a:ext uri="{FF2B5EF4-FFF2-40B4-BE49-F238E27FC236}">
                <a16:creationId xmlns="" xmlns:a16="http://schemas.microsoft.com/office/drawing/2014/main" id="{958FC525-B141-42BE-ACC7-A72B211F958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992" y="5229200"/>
            <a:ext cx="257881" cy="257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974667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第三部分：</a:t>
            </a:r>
            <a:r>
              <a:rPr lang="en-US" altLang="zh-CN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 CALIS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的新一代图书馆系统发展规划</a:t>
            </a:r>
            <a:endParaRPr lang="zh-CN" altLang="en-US" sz="2400" kern="0" dirty="0">
              <a:solidFill>
                <a:schemeClr val="accent4"/>
              </a:solidFill>
              <a:latin typeface="楷体" panose="02010609060101010101" pitchFamily="49" charset="-122"/>
              <a:ea typeface="楷体" panose="02010609060101010101" pitchFamily="49" charset="-122"/>
              <a:cs typeface="Verdana" pitchFamily="34" charset="0"/>
            </a:endParaRPr>
          </a:p>
        </p:txBody>
      </p:sp>
      <p:sp>
        <p:nvSpPr>
          <p:cNvPr id="16" name="文本框 17">
            <a:extLst>
              <a:ext uri="{FF2B5EF4-FFF2-40B4-BE49-F238E27FC236}">
                <a16:creationId xmlns:a16="http://schemas.microsoft.com/office/drawing/2014/main" xmlns="" id="{DF7FF4FA-EFA1-4E73-BA0F-185450B21EAD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CALIS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对新一代图书馆系统的规划与实践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0729487F-A96A-46E4-BC07-5BA11B5940D4}"/>
              </a:ext>
            </a:extLst>
          </p:cNvPr>
          <p:cNvGrpSpPr/>
          <p:nvPr/>
        </p:nvGrpSpPr>
        <p:grpSpPr>
          <a:xfrm>
            <a:off x="1343472" y="2276872"/>
            <a:ext cx="9649072" cy="3600400"/>
            <a:chOff x="1343472" y="2276872"/>
            <a:chExt cx="9649072" cy="3600400"/>
          </a:xfrm>
        </p:grpSpPr>
        <p:grpSp>
          <p:nvGrpSpPr>
            <p:cNvPr id="4" name="组合 3">
              <a:extLst>
                <a:ext uri="{FF2B5EF4-FFF2-40B4-BE49-F238E27FC236}">
                  <a16:creationId xmlns:a16="http://schemas.microsoft.com/office/drawing/2014/main" xmlns="" id="{4CCAC183-F255-466C-8078-26ECB4AE51C5}"/>
                </a:ext>
              </a:extLst>
            </p:cNvPr>
            <p:cNvGrpSpPr/>
            <p:nvPr/>
          </p:nvGrpSpPr>
          <p:grpSpPr>
            <a:xfrm>
              <a:off x="10141152" y="2530501"/>
              <a:ext cx="851392" cy="3083327"/>
              <a:chOff x="10141152" y="2530501"/>
              <a:chExt cx="851392" cy="3083327"/>
            </a:xfrm>
          </p:grpSpPr>
          <p:grpSp>
            <p:nvGrpSpPr>
              <p:cNvPr id="443" name="组合 442">
                <a:extLst>
                  <a:ext uri="{FF2B5EF4-FFF2-40B4-BE49-F238E27FC236}">
                    <a16:creationId xmlns:a16="http://schemas.microsoft.com/office/drawing/2014/main" xmlns="" id="{567843EE-5610-4D6B-AE3D-871AD8836AE4}"/>
                  </a:ext>
                </a:extLst>
              </p:cNvPr>
              <p:cNvGrpSpPr/>
              <p:nvPr/>
            </p:nvGrpSpPr>
            <p:grpSpPr>
              <a:xfrm>
                <a:off x="10141152" y="4824322"/>
                <a:ext cx="851392" cy="789506"/>
                <a:chOff x="1287506" y="3621910"/>
                <a:chExt cx="432093" cy="2183354"/>
              </a:xfrm>
              <a:solidFill>
                <a:srgbClr val="00B050"/>
              </a:solidFill>
              <a:scene3d>
                <a:camera prst="orthographicFront">
                  <a:rot lat="0" lon="10800000" rev="0"/>
                </a:camera>
                <a:lightRig rig="threePt" dir="t"/>
              </a:scene3d>
            </p:grpSpPr>
            <p:cxnSp>
              <p:nvCxnSpPr>
                <p:cNvPr id="448" name="直接连接符 447">
                  <a:extLst>
                    <a:ext uri="{FF2B5EF4-FFF2-40B4-BE49-F238E27FC236}">
                      <a16:creationId xmlns:a16="http://schemas.microsoft.com/office/drawing/2014/main" xmlns="" id="{29C931F7-6B89-4529-B7BD-FF9C56113D74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99758" y="3621910"/>
                  <a:ext cx="0" cy="2183354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49" name="直接连接符 448">
                  <a:extLst>
                    <a:ext uri="{FF2B5EF4-FFF2-40B4-BE49-F238E27FC236}">
                      <a16:creationId xmlns:a16="http://schemas.microsoft.com/office/drawing/2014/main" xmlns="" id="{F702ADE1-B827-469E-A2DB-24B8F355121D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99758" y="5789222"/>
                  <a:ext cx="419841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50" name="直接连接符 449">
                  <a:extLst>
                    <a:ext uri="{FF2B5EF4-FFF2-40B4-BE49-F238E27FC236}">
                      <a16:creationId xmlns:a16="http://schemas.microsoft.com/office/drawing/2014/main" xmlns="" id="{D3F1106F-5143-4359-ABAB-09935CD2153B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87506" y="3637952"/>
                  <a:ext cx="419841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444" name="直接连接符 443">
                <a:extLst>
                  <a:ext uri="{FF2B5EF4-FFF2-40B4-BE49-F238E27FC236}">
                    <a16:creationId xmlns:a16="http://schemas.microsoft.com/office/drawing/2014/main" xmlns="" id="{35252381-AF30-4103-8462-A81B1E4FC84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992544" y="2530501"/>
                <a:ext cx="0" cy="3083327"/>
              </a:xfrm>
              <a:prstGeom prst="line">
                <a:avLst/>
              </a:prstGeom>
              <a:solidFill>
                <a:srgbClr val="00B050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10800000" rev="0"/>
                </a:camera>
                <a:lightRig rig="threePt" dir="t"/>
              </a:scene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45" name="直接连接符 444">
                <a:extLst>
                  <a:ext uri="{FF2B5EF4-FFF2-40B4-BE49-F238E27FC236}">
                    <a16:creationId xmlns:a16="http://schemas.microsoft.com/office/drawing/2014/main" xmlns="" id="{A7DDEE47-B65A-48C6-AC0A-77449ABA7A9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165293" y="2536302"/>
                <a:ext cx="827251" cy="0"/>
              </a:xfrm>
              <a:prstGeom prst="line">
                <a:avLst/>
              </a:prstGeom>
              <a:solidFill>
                <a:srgbClr val="00B050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10800000" rev="0"/>
                </a:camera>
                <a:lightRig rig="threePt" dir="t"/>
              </a:scene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46" name="直接连接符 445">
                <a:extLst>
                  <a:ext uri="{FF2B5EF4-FFF2-40B4-BE49-F238E27FC236}">
                    <a16:creationId xmlns:a16="http://schemas.microsoft.com/office/drawing/2014/main" xmlns="" id="{93BDE177-62FB-4E24-B42F-712F9505B92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0165293" y="3320007"/>
                <a:ext cx="827251" cy="0"/>
              </a:xfrm>
              <a:prstGeom prst="line">
                <a:avLst/>
              </a:prstGeom>
              <a:solidFill>
                <a:srgbClr val="00B050"/>
              </a:solidFill>
              <a:ln w="349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47" name="直接连接符 446">
                <a:extLst>
                  <a:ext uri="{FF2B5EF4-FFF2-40B4-BE49-F238E27FC236}">
                    <a16:creationId xmlns:a16="http://schemas.microsoft.com/office/drawing/2014/main" xmlns="" id="{B3C0B5F4-837F-424B-9655-3A4CDE7996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10165293" y="4046161"/>
                <a:ext cx="827251" cy="0"/>
              </a:xfrm>
              <a:prstGeom prst="line">
                <a:avLst/>
              </a:prstGeom>
              <a:solidFill>
                <a:srgbClr val="00B050"/>
              </a:solidFill>
              <a:ln w="349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27" name="矩形 426">
              <a:extLst>
                <a:ext uri="{FF2B5EF4-FFF2-40B4-BE49-F238E27FC236}">
                  <a16:creationId xmlns:a16="http://schemas.microsoft.com/office/drawing/2014/main" xmlns="" id="{798D0071-E588-4619-A37E-FB7338C5B908}"/>
                </a:ext>
              </a:extLst>
            </p:cNvPr>
            <p:cNvSpPr/>
            <p:nvPr/>
          </p:nvSpPr>
          <p:spPr bwMode="auto">
            <a:xfrm>
              <a:off x="2204873" y="4599177"/>
              <a:ext cx="8030146" cy="52688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28" name="TextBox 9">
              <a:extLst>
                <a:ext uri="{FF2B5EF4-FFF2-40B4-BE49-F238E27FC236}">
                  <a16:creationId xmlns:a16="http://schemas.microsoft.com/office/drawing/2014/main" xmlns="" id="{C1E2D91D-75A9-4A8D-BDFC-B5B13E218C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9888" y="4601431"/>
              <a:ext cx="7981953" cy="524633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24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一套引领新一代系统研究的机制</a:t>
              </a:r>
              <a:endParaRPr lang="en-US" altLang="zh-CN" sz="24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429" name="组合 428">
              <a:extLst>
                <a:ext uri="{FF2B5EF4-FFF2-40B4-BE49-F238E27FC236}">
                  <a16:creationId xmlns:a16="http://schemas.microsoft.com/office/drawing/2014/main" xmlns="" id="{C8EDC158-A661-41A5-BCB7-A50597BF0B9A}"/>
                </a:ext>
              </a:extLst>
            </p:cNvPr>
            <p:cNvGrpSpPr/>
            <p:nvPr/>
          </p:nvGrpSpPr>
          <p:grpSpPr>
            <a:xfrm>
              <a:off x="1344443" y="4854399"/>
              <a:ext cx="851392" cy="789506"/>
              <a:chOff x="1287506" y="3621910"/>
              <a:chExt cx="432093" cy="2183354"/>
            </a:xfrm>
            <a:solidFill>
              <a:srgbClr val="00B050"/>
            </a:solidFill>
          </p:grpSpPr>
          <p:cxnSp>
            <p:nvCxnSpPr>
              <p:cNvPr id="451" name="直接连接符 450">
                <a:extLst>
                  <a:ext uri="{FF2B5EF4-FFF2-40B4-BE49-F238E27FC236}">
                    <a16:creationId xmlns:a16="http://schemas.microsoft.com/office/drawing/2014/main" xmlns="" id="{FB62384C-8E93-4768-8781-D241D4EF11C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99758" y="3621910"/>
                <a:ext cx="0" cy="2183354"/>
              </a:xfrm>
              <a:prstGeom prst="line">
                <a:avLst/>
              </a:prstGeom>
              <a:grp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2" name="直接连接符 451">
                <a:extLst>
                  <a:ext uri="{FF2B5EF4-FFF2-40B4-BE49-F238E27FC236}">
                    <a16:creationId xmlns:a16="http://schemas.microsoft.com/office/drawing/2014/main" xmlns="" id="{77EAB8E6-0D1B-4CAD-BAD6-4351098650F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99758" y="5789222"/>
                <a:ext cx="419841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3" name="直接连接符 452">
                <a:extLst>
                  <a:ext uri="{FF2B5EF4-FFF2-40B4-BE49-F238E27FC236}">
                    <a16:creationId xmlns:a16="http://schemas.microsoft.com/office/drawing/2014/main" xmlns="" id="{43F5200D-7AD0-4B8D-BC89-D01A90DD5843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87506" y="3637952"/>
                <a:ext cx="419841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430" name="矩形 429">
              <a:extLst>
                <a:ext uri="{FF2B5EF4-FFF2-40B4-BE49-F238E27FC236}">
                  <a16:creationId xmlns:a16="http://schemas.microsoft.com/office/drawing/2014/main" xmlns="" id="{03D8C5CF-C14F-45C0-ABE9-14E65E2AE7A0}"/>
                </a:ext>
              </a:extLst>
            </p:cNvPr>
            <p:cNvSpPr/>
            <p:nvPr/>
          </p:nvSpPr>
          <p:spPr bwMode="auto">
            <a:xfrm>
              <a:off x="2204873" y="5350384"/>
              <a:ext cx="8030146" cy="52688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1" name="TextBox 9">
              <a:extLst>
                <a:ext uri="{FF2B5EF4-FFF2-40B4-BE49-F238E27FC236}">
                  <a16:creationId xmlns:a16="http://schemas.microsoft.com/office/drawing/2014/main" xmlns="" id="{BC852615-9636-4761-8CFF-092951DD0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4911" y="5350384"/>
              <a:ext cx="7914695" cy="51346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24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一套提供托管服务的云服务平台</a:t>
              </a:r>
              <a:endParaRPr lang="en-US" altLang="zh-CN" sz="24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32" name="矩形 431">
              <a:extLst>
                <a:ext uri="{FF2B5EF4-FFF2-40B4-BE49-F238E27FC236}">
                  <a16:creationId xmlns:a16="http://schemas.microsoft.com/office/drawing/2014/main" xmlns="" id="{ED97D7C3-C70C-4EB7-AEB1-32302EC4F03A}"/>
                </a:ext>
              </a:extLst>
            </p:cNvPr>
            <p:cNvSpPr/>
            <p:nvPr/>
          </p:nvSpPr>
          <p:spPr bwMode="auto">
            <a:xfrm>
              <a:off x="2180821" y="3809873"/>
              <a:ext cx="8030146" cy="52688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3" name="TextBox 9">
              <a:extLst>
                <a:ext uri="{FF2B5EF4-FFF2-40B4-BE49-F238E27FC236}">
                  <a16:creationId xmlns:a16="http://schemas.microsoft.com/office/drawing/2014/main" xmlns="" id="{52DC7892-8B40-4896-BA9F-5AA4EBA55A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45883" y="3812127"/>
              <a:ext cx="7981953" cy="524633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24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一个多元化的开发者联盟</a:t>
              </a:r>
              <a:endParaRPr lang="en-US" altLang="zh-CN" sz="24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434" name="直接连接符 433">
              <a:extLst>
                <a:ext uri="{FF2B5EF4-FFF2-40B4-BE49-F238E27FC236}">
                  <a16:creationId xmlns:a16="http://schemas.microsoft.com/office/drawing/2014/main" xmlns="" id="{91510079-9D49-45C3-ADFA-E5D93A3A7D1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92548" y="4033165"/>
              <a:ext cx="82725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35" name="矩形 434">
              <a:extLst>
                <a:ext uri="{FF2B5EF4-FFF2-40B4-BE49-F238E27FC236}">
                  <a16:creationId xmlns:a16="http://schemas.microsoft.com/office/drawing/2014/main" xmlns="" id="{23B5A4B1-7C1E-47EE-993D-119B1C9EAF85}"/>
                </a:ext>
              </a:extLst>
            </p:cNvPr>
            <p:cNvSpPr/>
            <p:nvPr/>
          </p:nvSpPr>
          <p:spPr bwMode="auto">
            <a:xfrm>
              <a:off x="2203902" y="2276872"/>
              <a:ext cx="8030146" cy="52688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36" name="TextBox 9">
              <a:extLst>
                <a:ext uri="{FF2B5EF4-FFF2-40B4-BE49-F238E27FC236}">
                  <a16:creationId xmlns:a16="http://schemas.microsoft.com/office/drawing/2014/main" xmlns="" id="{0E5FE882-9CF8-4B87-B852-B462537B6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8916" y="2279126"/>
              <a:ext cx="7981953" cy="524633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24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一个</a:t>
              </a:r>
              <a:r>
                <a:rPr lang="zh-CN" altLang="en-US" sz="24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开放互联、</a:t>
              </a:r>
              <a:r>
                <a:rPr lang="zh-CN" altLang="en-US" sz="24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可扩充</a:t>
              </a:r>
              <a:r>
                <a:rPr lang="zh-CN" altLang="en-US" sz="24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的系统平台</a:t>
              </a:r>
              <a:endParaRPr lang="en-US" altLang="zh-CN" sz="24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437" name="直接连接符 436">
              <a:extLst>
                <a:ext uri="{FF2B5EF4-FFF2-40B4-BE49-F238E27FC236}">
                  <a16:creationId xmlns:a16="http://schemas.microsoft.com/office/drawing/2014/main" xmlns="" id="{F2EDC63C-B32D-4EAF-BEB0-D87B4FFEA5F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67613" y="2532094"/>
              <a:ext cx="0" cy="251349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8" name="直接连接符 437">
              <a:extLst>
                <a:ext uri="{FF2B5EF4-FFF2-40B4-BE49-F238E27FC236}">
                  <a16:creationId xmlns:a16="http://schemas.microsoft.com/office/drawing/2014/main" xmlns="" id="{E7D3A53F-E3DD-4366-AF7C-DFD24AE2198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67613" y="3315799"/>
              <a:ext cx="82725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9" name="直接连接符 438">
              <a:extLst>
                <a:ext uri="{FF2B5EF4-FFF2-40B4-BE49-F238E27FC236}">
                  <a16:creationId xmlns:a16="http://schemas.microsoft.com/office/drawing/2014/main" xmlns="" id="{6F135824-1420-41C5-A322-5FBEF5BCFF7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43472" y="2537895"/>
              <a:ext cx="82725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0" name="矩形 439">
              <a:extLst>
                <a:ext uri="{FF2B5EF4-FFF2-40B4-BE49-F238E27FC236}">
                  <a16:creationId xmlns:a16="http://schemas.microsoft.com/office/drawing/2014/main" xmlns="" id="{B53D3671-A4C3-4ECC-8514-26378979D124}"/>
                </a:ext>
              </a:extLst>
            </p:cNvPr>
            <p:cNvSpPr/>
            <p:nvPr/>
          </p:nvSpPr>
          <p:spPr bwMode="auto">
            <a:xfrm>
              <a:off x="2203902" y="3028079"/>
              <a:ext cx="8030146" cy="52688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41" name="TextBox 9">
              <a:extLst>
                <a:ext uri="{FF2B5EF4-FFF2-40B4-BE49-F238E27FC236}">
                  <a16:creationId xmlns:a16="http://schemas.microsoft.com/office/drawing/2014/main" xmlns="" id="{FFFAF636-A45D-4AFE-AEB9-BAB7AB859B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3940" y="3028079"/>
              <a:ext cx="7914695" cy="513466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sz="2400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一</a:t>
              </a:r>
              <a:r>
                <a:rPr lang="zh-CN" altLang="en-US" sz="2400" b="1" dirty="0" smtClean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个丰富的、活跃的应用产品市场</a:t>
              </a:r>
              <a:endParaRPr lang="en-US" altLang="zh-CN" sz="2400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4384015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第三部分：</a:t>
            </a:r>
            <a:r>
              <a:rPr lang="en-US" altLang="zh-CN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 CALIS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的新一代图书馆系统发展规划</a:t>
            </a:r>
            <a:endParaRPr lang="zh-CN" altLang="en-US" sz="2400" kern="0" dirty="0">
              <a:solidFill>
                <a:schemeClr val="accent4"/>
              </a:solidFill>
              <a:latin typeface="楷体" panose="02010609060101010101" pitchFamily="49" charset="-122"/>
              <a:ea typeface="楷体" panose="02010609060101010101" pitchFamily="49" charset="-122"/>
              <a:cs typeface="Verdana" pitchFamily="34" charset="0"/>
            </a:endParaRPr>
          </a:p>
        </p:txBody>
      </p:sp>
      <p:sp>
        <p:nvSpPr>
          <p:cNvPr id="16" name="文本框 17">
            <a:extLst>
              <a:ext uri="{FF2B5EF4-FFF2-40B4-BE49-F238E27FC236}">
                <a16:creationId xmlns:a16="http://schemas.microsoft.com/office/drawing/2014/main" xmlns="" id="{DF7FF4FA-EFA1-4E73-BA0F-185450B21EAD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CALIS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对新一代图书馆系统的实践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34" name="文本框 17">
            <a:extLst>
              <a:ext uri="{FF2B5EF4-FFF2-40B4-BE49-F238E27FC236}">
                <a16:creationId xmlns:a16="http://schemas.microsoft.com/office/drawing/2014/main" xmlns="" id="{5CAAC7A2-D88F-40C7-929F-07247E4FBFB3}"/>
              </a:ext>
            </a:extLst>
          </p:cNvPr>
          <p:cNvSpPr txBox="1"/>
          <p:nvPr/>
        </p:nvSpPr>
        <p:spPr>
          <a:xfrm>
            <a:off x="479376" y="1556792"/>
            <a:ext cx="2664296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zh-CN" altLang="en-US" sz="2400" b="1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一个</a:t>
            </a:r>
            <a:r>
              <a:rPr lang="zh-CN" altLang="en-US" sz="2400" b="1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开放互联、</a:t>
            </a:r>
            <a:r>
              <a:rPr lang="zh-CN" altLang="en-US" sz="2400" b="1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可扩充</a:t>
            </a:r>
            <a:r>
              <a:rPr lang="zh-CN" altLang="en-US" sz="2400" b="1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的系统平台</a:t>
            </a:r>
            <a:endParaRPr lang="en-US" altLang="zh-CN" sz="2400" b="1" kern="0" dirty="0">
              <a:solidFill>
                <a:schemeClr val="accent4"/>
              </a:solidFill>
              <a:latin typeface="+mn-lt"/>
              <a:ea typeface="微软雅黑" pitchFamily="34" charset="-122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使传统的封闭的图书馆系统走向开放、多元与个性化的图书馆服务平台</a:t>
            </a:r>
            <a:endParaRPr lang="en-US" altLang="zh-CN" sz="2400" kern="0" dirty="0">
              <a:solidFill>
                <a:schemeClr val="accent4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AF0A4B01-79E8-4AEB-A53D-717E167EDB3F}"/>
              </a:ext>
            </a:extLst>
          </p:cNvPr>
          <p:cNvGrpSpPr/>
          <p:nvPr/>
        </p:nvGrpSpPr>
        <p:grpSpPr>
          <a:xfrm>
            <a:off x="335360" y="5273167"/>
            <a:ext cx="2749579" cy="1369338"/>
            <a:chOff x="8842213" y="294873"/>
            <a:chExt cx="2907133" cy="1369338"/>
          </a:xfrm>
        </p:grpSpPr>
        <p:sp>
          <p:nvSpPr>
            <p:cNvPr id="2" name="波形 1">
              <a:extLst>
                <a:ext uri="{FF2B5EF4-FFF2-40B4-BE49-F238E27FC236}">
                  <a16:creationId xmlns:a16="http://schemas.microsoft.com/office/drawing/2014/main" xmlns="" id="{F6F31D88-3682-48DD-A19C-5939526ED316}"/>
                </a:ext>
              </a:extLst>
            </p:cNvPr>
            <p:cNvSpPr/>
            <p:nvPr/>
          </p:nvSpPr>
          <p:spPr bwMode="auto">
            <a:xfrm>
              <a:off x="8924811" y="294873"/>
              <a:ext cx="2808312" cy="1369338"/>
            </a:xfrm>
            <a:prstGeom prst="wave">
              <a:avLst/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2DBBF7FD-733A-41D0-B2F4-7D2CB0C79D19}"/>
                </a:ext>
              </a:extLst>
            </p:cNvPr>
            <p:cNvSpPr/>
            <p:nvPr/>
          </p:nvSpPr>
          <p:spPr>
            <a:xfrm>
              <a:off x="8842213" y="500029"/>
              <a:ext cx="290713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3600" b="1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Open Sans" pitchFamily="34" charset="0"/>
                </a:rPr>
                <a:t>  </a:t>
              </a:r>
              <a:r>
                <a:rPr lang="en-US" altLang="zh-CN" sz="3600" b="1" dirty="0">
                  <a:solidFill>
                    <a:schemeClr val="bg1"/>
                  </a:solidFill>
                  <a:latin typeface="Impact" panose="020B0806030902050204" pitchFamily="34" charset="0"/>
                  <a:ea typeface="微软雅黑" panose="020B0503020204020204" pitchFamily="34" charset="-122"/>
                  <a:cs typeface="Open Sans" pitchFamily="34" charset="0"/>
                </a:rPr>
                <a:t>FOLIO-based</a:t>
              </a:r>
              <a:endParaRPr lang="en-US" altLang="zh-CN" sz="36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</a:endParaRPr>
            </a:p>
          </p:txBody>
        </p:sp>
      </p:grpSp>
      <p:pic>
        <p:nvPicPr>
          <p:cNvPr id="4" name="图片 3">
            <a:extLst>
              <a:ext uri="{FF2B5EF4-FFF2-40B4-BE49-F238E27FC236}">
                <a16:creationId xmlns:a16="http://schemas.microsoft.com/office/drawing/2014/main" xmlns="" id="{7711039F-1A1F-487C-929C-A957C06B78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8781" y="1711776"/>
            <a:ext cx="8511435" cy="493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004254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xmlns="" id="{F37E7B51-1A51-4FB5-99A0-3EE75BE4A296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第三部分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：</a:t>
            </a:r>
            <a:r>
              <a:rPr lang="en-US" altLang="zh-CN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CALIS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的新一代图书馆</a:t>
            </a:r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系统发展规划     </a:t>
            </a:r>
            <a:endParaRPr lang="zh-CN" altLang="en-US" sz="2400" kern="0" dirty="0">
              <a:solidFill>
                <a:schemeClr val="accent4"/>
              </a:solidFill>
              <a:latin typeface="楷体" panose="02010609060101010101" pitchFamily="49" charset="-122"/>
              <a:ea typeface="楷体" panose="02010609060101010101" pitchFamily="49" charset="-122"/>
              <a:cs typeface="Verdana" pitchFamily="34" charset="0"/>
            </a:endParaRPr>
          </a:p>
        </p:txBody>
      </p:sp>
      <p:pic>
        <p:nvPicPr>
          <p:cNvPr id="22" name="图片 21">
            <a:extLst>
              <a:ext uri="{FF2B5EF4-FFF2-40B4-BE49-F238E27FC236}">
                <a16:creationId xmlns:a16="http://schemas.microsoft.com/office/drawing/2014/main" xmlns="" id="{2C9141D9-04C1-47FB-9658-73A9AC50CE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736" y="1700808"/>
            <a:ext cx="8208911" cy="4945335"/>
          </a:xfrm>
          <a:prstGeom prst="rect">
            <a:avLst/>
          </a:prstGeom>
        </p:spPr>
      </p:pic>
      <p:sp>
        <p:nvSpPr>
          <p:cNvPr id="23" name="文本框 17">
            <a:extLst>
              <a:ext uri="{FF2B5EF4-FFF2-40B4-BE49-F238E27FC236}">
                <a16:creationId xmlns:a16="http://schemas.microsoft.com/office/drawing/2014/main" xmlns="" id="{5BAB06F9-0722-43F0-875E-7CF5F31263CB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CALIS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对新一代图书馆系统的规划与实践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24" name="文本框 17">
            <a:extLst>
              <a:ext uri="{FF2B5EF4-FFF2-40B4-BE49-F238E27FC236}">
                <a16:creationId xmlns:a16="http://schemas.microsoft.com/office/drawing/2014/main" xmlns="" id="{582B0BEE-20B1-4389-A953-30038884F339}"/>
              </a:ext>
            </a:extLst>
          </p:cNvPr>
          <p:cNvSpPr txBox="1"/>
          <p:nvPr/>
        </p:nvSpPr>
        <p:spPr>
          <a:xfrm>
            <a:off x="551384" y="1872069"/>
            <a:ext cx="29523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一</a:t>
            </a:r>
            <a:r>
              <a:rPr lang="zh-CN" altLang="en-US" sz="2400" b="1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个丰富、活跃的应用产品市场</a:t>
            </a:r>
            <a:r>
              <a:rPr lang="zh-CN" altLang="en-US" sz="2400" b="1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：</a:t>
            </a:r>
            <a:r>
              <a:rPr lang="en-US" altLang="zh-CN" sz="2400" b="1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/>
            </a:r>
            <a:br>
              <a:rPr lang="en-US" altLang="zh-CN" sz="2400" b="1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</a:br>
            <a:r>
              <a:rPr lang="zh-CN" altLang="en-US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形成活跃、开放的图书馆应用市场，为高校图书馆提供丰富、多元的</a:t>
            </a:r>
            <a:r>
              <a:rPr lang="en-US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APP</a:t>
            </a:r>
            <a:r>
              <a:rPr lang="zh-CN" altLang="en-US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服务以及准确、灵活的数据服务。</a:t>
            </a:r>
            <a:endParaRPr lang="en-US" altLang="zh-CN" sz="2800" kern="0" dirty="0">
              <a:solidFill>
                <a:schemeClr val="accent4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14537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 smtClean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第三部分：</a:t>
            </a:r>
            <a:r>
              <a:rPr lang="en-US" altLang="zh-CN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 CALIS</a:t>
            </a:r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的新一代图书馆系统发展规划</a:t>
            </a:r>
            <a:endParaRPr lang="zh-CN" altLang="en-US" sz="2400" kern="0" dirty="0">
              <a:solidFill>
                <a:schemeClr val="accent4"/>
              </a:solidFill>
              <a:latin typeface="楷体" panose="02010609060101010101" pitchFamily="49" charset="-122"/>
              <a:ea typeface="楷体" panose="02010609060101010101" pitchFamily="49" charset="-122"/>
              <a:cs typeface="Verdana" pitchFamily="34" charset="0"/>
            </a:endParaRPr>
          </a:p>
        </p:txBody>
      </p:sp>
      <p:sp>
        <p:nvSpPr>
          <p:cNvPr id="16" name="文本框 17">
            <a:extLst>
              <a:ext uri="{FF2B5EF4-FFF2-40B4-BE49-F238E27FC236}">
                <a16:creationId xmlns:a16="http://schemas.microsoft.com/office/drawing/2014/main" xmlns="" id="{DF7FF4FA-EFA1-4E73-BA0F-185450B21EAD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CALIS</a:t>
            </a:r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对新一代图书馆系统的规划与实践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34" name="文本框 17">
            <a:extLst>
              <a:ext uri="{FF2B5EF4-FFF2-40B4-BE49-F238E27FC236}">
                <a16:creationId xmlns:a16="http://schemas.microsoft.com/office/drawing/2014/main" xmlns="" id="{5CAAC7A2-D88F-40C7-929F-07247E4FBFB3}"/>
              </a:ext>
            </a:extLst>
          </p:cNvPr>
          <p:cNvSpPr txBox="1"/>
          <p:nvPr/>
        </p:nvSpPr>
        <p:spPr>
          <a:xfrm>
            <a:off x="911424" y="1900724"/>
            <a:ext cx="106571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一个多元化的开发者</a:t>
            </a:r>
            <a:r>
              <a:rPr lang="zh-CN" altLang="en-US" sz="2400" b="1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联盟（平台）：</a:t>
            </a:r>
            <a:endParaRPr lang="en-US" altLang="zh-CN" sz="2400" b="1" kern="0" dirty="0">
              <a:solidFill>
                <a:schemeClr val="accent4"/>
              </a:solidFill>
              <a:latin typeface="+mn-lt"/>
              <a:ea typeface="微软雅黑" pitchFamily="34" charset="-122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         为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图书馆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、</a:t>
            </a:r>
            <a:r>
              <a:rPr lang="zh-CN" altLang="en-US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系统商、平台商</a:t>
            </a:r>
            <a:r>
              <a:rPr lang="zh-CN" altLang="en-US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、数据与资源商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及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开发爱好者</a:t>
            </a:r>
            <a:r>
              <a:rPr lang="zh-CN" altLang="en-US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提供开发培训以及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交流交互的环境与平台，</a:t>
            </a:r>
            <a:r>
              <a:rPr lang="zh-CN" altLang="en-US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培育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活跃的图书馆</a:t>
            </a:r>
            <a:r>
              <a:rPr lang="zh-CN" altLang="en-US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应用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开发社群</a:t>
            </a:r>
            <a:endParaRPr lang="en-US" altLang="zh-CN" sz="2400" kern="0" dirty="0">
              <a:solidFill>
                <a:schemeClr val="accent4"/>
              </a:solidFill>
              <a:latin typeface="+mn-lt"/>
              <a:ea typeface="微软雅黑" pitchFamily="34" charset="-122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一套引领新一代系统研究的机制：</a:t>
            </a:r>
            <a:endParaRPr lang="en-US" altLang="zh-CN" sz="2400" b="1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         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组织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图书馆行业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专家</a:t>
            </a:r>
            <a:r>
              <a:rPr lang="zh-CN" altLang="en-US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持续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开展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新一代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图书馆</a:t>
            </a:r>
            <a:r>
              <a:rPr lang="zh-CN" altLang="en-US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及其系统的发展研究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，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不断面向社会公开发布研究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成果</a:t>
            </a:r>
            <a:r>
              <a:rPr lang="zh-CN" altLang="en-US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，掌握图书馆及其系统发展的话语权</a:t>
            </a:r>
            <a:endParaRPr lang="en-US" altLang="zh-CN" sz="2400" kern="0" dirty="0">
              <a:solidFill>
                <a:schemeClr val="accent4"/>
              </a:solidFill>
              <a:latin typeface="+mn-lt"/>
              <a:ea typeface="微软雅黑" pitchFamily="34" charset="-122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itchFamily="34" charset="-122"/>
                <a:ea typeface="微软雅黑" pitchFamily="34" charset="-122"/>
              </a:rPr>
              <a:t>一套提供托管服务的云服务平台：</a:t>
            </a:r>
            <a:endParaRPr lang="en-US" altLang="zh-CN" sz="2400" kern="0" dirty="0">
              <a:solidFill>
                <a:schemeClr val="accent4"/>
              </a:solidFill>
              <a:latin typeface="+mn-lt"/>
              <a:ea typeface="微软雅黑" pitchFamily="34" charset="-122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        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建设</a:t>
            </a:r>
            <a:r>
              <a:rPr lang="en-US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CALIS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云服务平台，为图书馆提供云端的设备、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系统</a:t>
            </a:r>
            <a:r>
              <a:rPr lang="zh-CN" altLang="en-US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、人力</a:t>
            </a:r>
            <a:r>
              <a:rPr lang="zh-CN" altLang="zh-CN" sz="2400" kern="0" dirty="0" smtClean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与</a:t>
            </a:r>
            <a:r>
              <a:rPr lang="zh-CN" altLang="zh-CN" sz="2400" kern="0" dirty="0">
                <a:solidFill>
                  <a:schemeClr val="accent4"/>
                </a:solidFill>
                <a:latin typeface="+mn-lt"/>
                <a:ea typeface="微软雅黑" pitchFamily="34" charset="-122"/>
                <a:cs typeface="Verdana" pitchFamily="34" charset="0"/>
              </a:rPr>
              <a:t>运维服务</a:t>
            </a:r>
            <a:endParaRPr lang="en-US" altLang="zh-CN" sz="2400" kern="0" dirty="0">
              <a:solidFill>
                <a:schemeClr val="accent4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573026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图片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080" b="23616"/>
          <a:stretch>
            <a:fillRect/>
          </a:stretch>
        </p:blipFill>
        <p:spPr bwMode="auto">
          <a:xfrm>
            <a:off x="-22225" y="-22225"/>
            <a:ext cx="12517438" cy="6938963"/>
          </a:xfrm>
          <a:prstGeom prst="rect">
            <a:avLst/>
          </a:prstGeom>
          <a:solidFill>
            <a:srgbClr val="0073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任意多边形 14"/>
          <p:cNvSpPr/>
          <p:nvPr>
            <p:custDataLst>
              <p:tags r:id="rId1"/>
            </p:custDataLst>
          </p:nvPr>
        </p:nvSpPr>
        <p:spPr>
          <a:xfrm>
            <a:off x="1362523" y="1964900"/>
            <a:ext cx="9886364" cy="2483811"/>
          </a:xfrm>
          <a:custGeom>
            <a:avLst/>
            <a:gdLst>
              <a:gd name="connsiteX0" fmla="*/ 0 w 4819896"/>
              <a:gd name="connsiteY0" fmla="*/ 2147074 h 2483811"/>
              <a:gd name="connsiteX1" fmla="*/ 44567 w 4819896"/>
              <a:gd name="connsiteY1" fmla="*/ 2147074 h 2483811"/>
              <a:gd name="connsiteX2" fmla="*/ 44567 w 4819896"/>
              <a:gd name="connsiteY2" fmla="*/ 2438492 h 2483811"/>
              <a:gd name="connsiteX3" fmla="*/ 4775329 w 4819896"/>
              <a:gd name="connsiteY3" fmla="*/ 2438492 h 2483811"/>
              <a:gd name="connsiteX4" fmla="*/ 4775329 w 4819896"/>
              <a:gd name="connsiteY4" fmla="*/ 2147074 h 2483811"/>
              <a:gd name="connsiteX5" fmla="*/ 4819896 w 4819896"/>
              <a:gd name="connsiteY5" fmla="*/ 2147074 h 2483811"/>
              <a:gd name="connsiteX6" fmla="*/ 4819896 w 4819896"/>
              <a:gd name="connsiteY6" fmla="*/ 2399627 h 2483811"/>
              <a:gd name="connsiteX7" fmla="*/ 4819896 w 4819896"/>
              <a:gd name="connsiteY7" fmla="*/ 2483811 h 2483811"/>
              <a:gd name="connsiteX8" fmla="*/ 4699399 w 4819896"/>
              <a:gd name="connsiteY8" fmla="*/ 2483811 h 2483811"/>
              <a:gd name="connsiteX9" fmla="*/ 120498 w 4819896"/>
              <a:gd name="connsiteY9" fmla="*/ 2483811 h 2483811"/>
              <a:gd name="connsiteX10" fmla="*/ 0 w 4819896"/>
              <a:gd name="connsiteY10" fmla="*/ 2483811 h 2483811"/>
              <a:gd name="connsiteX11" fmla="*/ 0 w 4819896"/>
              <a:gd name="connsiteY11" fmla="*/ 2399627 h 2483811"/>
              <a:gd name="connsiteX12" fmla="*/ 4016580 w 4819896"/>
              <a:gd name="connsiteY12" fmla="*/ 0 h 2483811"/>
              <a:gd name="connsiteX13" fmla="*/ 4699399 w 4819896"/>
              <a:gd name="connsiteY13" fmla="*/ 0 h 2483811"/>
              <a:gd name="connsiteX14" fmla="*/ 4819896 w 4819896"/>
              <a:gd name="connsiteY14" fmla="*/ 0 h 2483811"/>
              <a:gd name="connsiteX15" fmla="*/ 4819896 w 4819896"/>
              <a:gd name="connsiteY15" fmla="*/ 84184 h 2483811"/>
              <a:gd name="connsiteX16" fmla="*/ 4819896 w 4819896"/>
              <a:gd name="connsiteY16" fmla="*/ 336737 h 2483811"/>
              <a:gd name="connsiteX17" fmla="*/ 4775329 w 4819896"/>
              <a:gd name="connsiteY17" fmla="*/ 336737 h 2483811"/>
              <a:gd name="connsiteX18" fmla="*/ 4775329 w 4819896"/>
              <a:gd name="connsiteY18" fmla="*/ 45318 h 2483811"/>
              <a:gd name="connsiteX19" fmla="*/ 4016580 w 4819896"/>
              <a:gd name="connsiteY19" fmla="*/ 45318 h 2483811"/>
              <a:gd name="connsiteX20" fmla="*/ 0 w 4819896"/>
              <a:gd name="connsiteY20" fmla="*/ 0 h 2483811"/>
              <a:gd name="connsiteX21" fmla="*/ 120498 w 4819896"/>
              <a:gd name="connsiteY21" fmla="*/ 0 h 2483811"/>
              <a:gd name="connsiteX22" fmla="*/ 803316 w 4819896"/>
              <a:gd name="connsiteY22" fmla="*/ 0 h 2483811"/>
              <a:gd name="connsiteX23" fmla="*/ 803316 w 4819896"/>
              <a:gd name="connsiteY23" fmla="*/ 45318 h 2483811"/>
              <a:gd name="connsiteX24" fmla="*/ 44567 w 4819896"/>
              <a:gd name="connsiteY24" fmla="*/ 45318 h 2483811"/>
              <a:gd name="connsiteX25" fmla="*/ 44567 w 4819896"/>
              <a:gd name="connsiteY25" fmla="*/ 336737 h 2483811"/>
              <a:gd name="connsiteX26" fmla="*/ 0 w 4819896"/>
              <a:gd name="connsiteY26" fmla="*/ 336737 h 2483811"/>
              <a:gd name="connsiteX27" fmla="*/ 0 w 4819896"/>
              <a:gd name="connsiteY27" fmla="*/ 84184 h 2483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819896" h="2483811">
                <a:moveTo>
                  <a:pt x="0" y="2147074"/>
                </a:moveTo>
                <a:lnTo>
                  <a:pt x="44567" y="2147074"/>
                </a:lnTo>
                <a:lnTo>
                  <a:pt x="44567" y="2438492"/>
                </a:lnTo>
                <a:lnTo>
                  <a:pt x="4775329" y="2438492"/>
                </a:lnTo>
                <a:lnTo>
                  <a:pt x="4775329" y="2147074"/>
                </a:lnTo>
                <a:lnTo>
                  <a:pt x="4819896" y="2147074"/>
                </a:lnTo>
                <a:lnTo>
                  <a:pt x="4819896" y="2399627"/>
                </a:lnTo>
                <a:lnTo>
                  <a:pt x="4819896" y="2483811"/>
                </a:lnTo>
                <a:lnTo>
                  <a:pt x="4699399" y="2483811"/>
                </a:lnTo>
                <a:lnTo>
                  <a:pt x="120498" y="2483811"/>
                </a:lnTo>
                <a:lnTo>
                  <a:pt x="0" y="2483811"/>
                </a:lnTo>
                <a:lnTo>
                  <a:pt x="0" y="2399627"/>
                </a:lnTo>
                <a:close/>
                <a:moveTo>
                  <a:pt x="4016580" y="0"/>
                </a:moveTo>
                <a:lnTo>
                  <a:pt x="4699399" y="0"/>
                </a:lnTo>
                <a:lnTo>
                  <a:pt x="4819896" y="0"/>
                </a:lnTo>
                <a:lnTo>
                  <a:pt x="4819896" y="84184"/>
                </a:lnTo>
                <a:lnTo>
                  <a:pt x="4819896" y="336737"/>
                </a:lnTo>
                <a:lnTo>
                  <a:pt x="4775329" y="336737"/>
                </a:lnTo>
                <a:lnTo>
                  <a:pt x="4775329" y="45318"/>
                </a:lnTo>
                <a:lnTo>
                  <a:pt x="4016580" y="45318"/>
                </a:lnTo>
                <a:close/>
                <a:moveTo>
                  <a:pt x="0" y="0"/>
                </a:moveTo>
                <a:lnTo>
                  <a:pt x="120498" y="0"/>
                </a:lnTo>
                <a:lnTo>
                  <a:pt x="803316" y="0"/>
                </a:lnTo>
                <a:lnTo>
                  <a:pt x="803316" y="45318"/>
                </a:lnTo>
                <a:lnTo>
                  <a:pt x="44567" y="45318"/>
                </a:lnTo>
                <a:lnTo>
                  <a:pt x="44567" y="336737"/>
                </a:lnTo>
                <a:lnTo>
                  <a:pt x="0" y="336737"/>
                </a:lnTo>
                <a:lnTo>
                  <a:pt x="0" y="841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/>
            <a:endParaRPr lang="zh-CN" altLang="en-US" b="1" dirty="0" err="1">
              <a:solidFill>
                <a:srgbClr val="F2EBE3"/>
              </a:solidFill>
              <a:latin typeface="思源黑体 CN ExtraLight" panose="020B0200000000000000" pitchFamily="34" charset="-122"/>
            </a:endParaRPr>
          </a:p>
        </p:txBody>
      </p:sp>
      <p:sp>
        <p:nvSpPr>
          <p:cNvPr id="16" name="标题 1"/>
          <p:cNvSpPr txBox="1">
            <a:spLocks/>
          </p:cNvSpPr>
          <p:nvPr/>
        </p:nvSpPr>
        <p:spPr>
          <a:xfrm>
            <a:off x="1458501" y="2438609"/>
            <a:ext cx="2013522" cy="12784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endParaRPr lang="en-US" altLang="zh-CN" sz="4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文本框 17"/>
          <p:cNvSpPr txBox="1"/>
          <p:nvPr/>
        </p:nvSpPr>
        <p:spPr>
          <a:xfrm>
            <a:off x="3258711" y="2616604"/>
            <a:ext cx="5955566" cy="92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000" b="1" dirty="0">
                <a:solidFill>
                  <a:srgbClr val="FFFF00"/>
                </a:solidFill>
                <a:latin typeface="Impact" panose="020B0806030902050204" pitchFamily="34" charset="0"/>
                <a:ea typeface="微软雅黑" pitchFamily="34" charset="-122"/>
                <a:cs typeface="+mj-cs"/>
              </a:rPr>
              <a:t>谢谢倾听，敬请指正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3397796" y="1628800"/>
            <a:ext cx="5904656" cy="7478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zh-CN" sz="2400" dirty="0">
                <a:solidFill>
                  <a:schemeClr val="bg1"/>
                </a:solidFill>
                <a:latin typeface="Impact" pitchFamily="34" charset="0"/>
                <a:ea typeface="A-OTF Gothic MB101 Pro H" pitchFamily="34" charset="-128"/>
                <a:cs typeface="+mj-cs"/>
              </a:rPr>
              <a:t>China Academic Library &amp; Information System</a:t>
            </a:r>
            <a:endParaRPr lang="en-US" sz="2400" dirty="0">
              <a:solidFill>
                <a:schemeClr val="bg1"/>
              </a:solidFill>
              <a:latin typeface="Impact" pitchFamily="34" charset="0"/>
              <a:ea typeface="A-OTF Gothic MB101 Pro H" pitchFamily="34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688199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89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/>
          <p:cNvSpPr/>
          <p:nvPr/>
        </p:nvSpPr>
        <p:spPr>
          <a:xfrm>
            <a:off x="695400" y="1772816"/>
            <a:ext cx="109452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zh-CN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今天</a:t>
            </a:r>
            <a:r>
              <a:rPr lang="zh-CN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，高校图书馆业正在经历一场深刻的、剧烈的变革过程，其变化之深刻不亚于</a:t>
            </a: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从</a:t>
            </a:r>
            <a:r>
              <a:rPr lang="zh-CN" altLang="zh-CN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藏书楼向现代图书馆的演变。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9" name="矩形: 圆角 68">
            <a:extLst>
              <a:ext uri="{FF2B5EF4-FFF2-40B4-BE49-F238E27FC236}">
                <a16:creationId xmlns:a16="http://schemas.microsoft.com/office/drawing/2014/main" xmlns="" id="{B598DDCB-2A32-4436-BE64-3AB83089011B}"/>
              </a:ext>
            </a:extLst>
          </p:cNvPr>
          <p:cNvSpPr/>
          <p:nvPr/>
        </p:nvSpPr>
        <p:spPr bwMode="auto">
          <a:xfrm>
            <a:off x="882884" y="5505896"/>
            <a:ext cx="2403277" cy="7920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1" name="矩形 70">
            <a:extLst>
              <a:ext uri="{FF2B5EF4-FFF2-40B4-BE49-F238E27FC236}">
                <a16:creationId xmlns:a16="http://schemas.microsoft.com/office/drawing/2014/main" xmlns="" id="{28E7D6FF-0FCB-4420-B5DA-E99C1099822C}"/>
              </a:ext>
            </a:extLst>
          </p:cNvPr>
          <p:cNvSpPr/>
          <p:nvPr/>
        </p:nvSpPr>
        <p:spPr>
          <a:xfrm>
            <a:off x="911425" y="5555332"/>
            <a:ext cx="2358309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农业社会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grpSp>
        <p:nvGrpSpPr>
          <p:cNvPr id="72" name="组合 71">
            <a:extLst>
              <a:ext uri="{FF2B5EF4-FFF2-40B4-BE49-F238E27FC236}">
                <a16:creationId xmlns:a16="http://schemas.microsoft.com/office/drawing/2014/main" xmlns="" id="{C9C419BB-B60E-40B5-AD4E-4FE294722A22}"/>
              </a:ext>
            </a:extLst>
          </p:cNvPr>
          <p:cNvGrpSpPr/>
          <p:nvPr/>
        </p:nvGrpSpPr>
        <p:grpSpPr>
          <a:xfrm>
            <a:off x="3647728" y="5768285"/>
            <a:ext cx="882540" cy="273160"/>
            <a:chOff x="4009563" y="5312225"/>
            <a:chExt cx="882540" cy="273160"/>
          </a:xfrm>
        </p:grpSpPr>
        <p:sp>
          <p:nvSpPr>
            <p:cNvPr id="73" name="箭头: V 形 72">
              <a:extLst>
                <a:ext uri="{FF2B5EF4-FFF2-40B4-BE49-F238E27FC236}">
                  <a16:creationId xmlns:a16="http://schemas.microsoft.com/office/drawing/2014/main" xmlns="" id="{8286BC95-C0AE-4297-9856-E7DE5A93F867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4" name="箭头: V 形 73">
              <a:extLst>
                <a:ext uri="{FF2B5EF4-FFF2-40B4-BE49-F238E27FC236}">
                  <a16:creationId xmlns:a16="http://schemas.microsoft.com/office/drawing/2014/main" xmlns="" id="{105CB0B8-A519-43DA-96A4-015343D462A2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5" name="箭头: V 形 74">
              <a:extLst>
                <a:ext uri="{FF2B5EF4-FFF2-40B4-BE49-F238E27FC236}">
                  <a16:creationId xmlns:a16="http://schemas.microsoft.com/office/drawing/2014/main" xmlns="" id="{9E5B76EB-494A-46A4-B31E-245B5FB4B0A6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6" name="箭头: V 形 75">
              <a:extLst>
                <a:ext uri="{FF2B5EF4-FFF2-40B4-BE49-F238E27FC236}">
                  <a16:creationId xmlns:a16="http://schemas.microsoft.com/office/drawing/2014/main" xmlns="" id="{566E67FF-9E5A-4DEB-A45A-1A43F20D56EA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grpSp>
        <p:nvGrpSpPr>
          <p:cNvPr id="78" name="组合 77">
            <a:extLst>
              <a:ext uri="{FF2B5EF4-FFF2-40B4-BE49-F238E27FC236}">
                <a16:creationId xmlns:a16="http://schemas.microsoft.com/office/drawing/2014/main" xmlns="" id="{9A065787-A3C5-43CD-8F71-C58A91280C50}"/>
              </a:ext>
            </a:extLst>
          </p:cNvPr>
          <p:cNvGrpSpPr/>
          <p:nvPr/>
        </p:nvGrpSpPr>
        <p:grpSpPr>
          <a:xfrm>
            <a:off x="7718276" y="5755284"/>
            <a:ext cx="882540" cy="273160"/>
            <a:chOff x="4009563" y="5312225"/>
            <a:chExt cx="882540" cy="273160"/>
          </a:xfrm>
        </p:grpSpPr>
        <p:sp>
          <p:nvSpPr>
            <p:cNvPr id="79" name="箭头: V 形 78">
              <a:extLst>
                <a:ext uri="{FF2B5EF4-FFF2-40B4-BE49-F238E27FC236}">
                  <a16:creationId xmlns:a16="http://schemas.microsoft.com/office/drawing/2014/main" xmlns="" id="{1D49F121-F7D7-43F9-963F-916D4C802B57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0" name="箭头: V 形 79">
              <a:extLst>
                <a:ext uri="{FF2B5EF4-FFF2-40B4-BE49-F238E27FC236}">
                  <a16:creationId xmlns:a16="http://schemas.microsoft.com/office/drawing/2014/main" xmlns="" id="{C5BF0ABC-ED81-45B0-BEDE-C083A3D96AEF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1" name="箭头: V 形 80">
              <a:extLst>
                <a:ext uri="{FF2B5EF4-FFF2-40B4-BE49-F238E27FC236}">
                  <a16:creationId xmlns:a16="http://schemas.microsoft.com/office/drawing/2014/main" xmlns="" id="{E59ACA42-B464-4488-92B4-B373823B5DB3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2" name="箭头: V 形 81">
              <a:extLst>
                <a:ext uri="{FF2B5EF4-FFF2-40B4-BE49-F238E27FC236}">
                  <a16:creationId xmlns:a16="http://schemas.microsoft.com/office/drawing/2014/main" xmlns="" id="{24A4B628-6268-4D9E-97F7-0FC5A1799D40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83" name="矩形: 圆角 82">
            <a:extLst>
              <a:ext uri="{FF2B5EF4-FFF2-40B4-BE49-F238E27FC236}">
                <a16:creationId xmlns:a16="http://schemas.microsoft.com/office/drawing/2014/main" xmlns="" id="{0F3BF27D-F464-46B7-819B-615AFF508614}"/>
              </a:ext>
            </a:extLst>
          </p:cNvPr>
          <p:cNvSpPr/>
          <p:nvPr/>
        </p:nvSpPr>
        <p:spPr bwMode="auto">
          <a:xfrm>
            <a:off x="4943872" y="5505896"/>
            <a:ext cx="2403277" cy="792088"/>
          </a:xfrm>
          <a:prstGeom prst="roundRect">
            <a:avLst>
              <a:gd name="adj" fmla="val 8798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4" name="矩形 83">
            <a:extLst>
              <a:ext uri="{FF2B5EF4-FFF2-40B4-BE49-F238E27FC236}">
                <a16:creationId xmlns:a16="http://schemas.microsoft.com/office/drawing/2014/main" xmlns="" id="{295AE1D8-6B5B-46C4-A2B3-A61753A50825}"/>
              </a:ext>
            </a:extLst>
          </p:cNvPr>
          <p:cNvSpPr/>
          <p:nvPr/>
        </p:nvSpPr>
        <p:spPr>
          <a:xfrm>
            <a:off x="4972413" y="5555332"/>
            <a:ext cx="2358309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工业社会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87" name="矩形: 圆角 86">
            <a:extLst>
              <a:ext uri="{FF2B5EF4-FFF2-40B4-BE49-F238E27FC236}">
                <a16:creationId xmlns:a16="http://schemas.microsoft.com/office/drawing/2014/main" xmlns="" id="{5E749BF9-0D48-419F-8254-26CB27C5CB80}"/>
              </a:ext>
            </a:extLst>
          </p:cNvPr>
          <p:cNvSpPr/>
          <p:nvPr/>
        </p:nvSpPr>
        <p:spPr bwMode="auto">
          <a:xfrm>
            <a:off x="8995704" y="5517232"/>
            <a:ext cx="2403277" cy="792088"/>
          </a:xfrm>
          <a:prstGeom prst="roundRect">
            <a:avLst>
              <a:gd name="adj" fmla="val 8798"/>
            </a:avLst>
          </a:prstGeom>
          <a:solidFill>
            <a:srgbClr val="023D8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8" name="矩形 87">
            <a:extLst>
              <a:ext uri="{FF2B5EF4-FFF2-40B4-BE49-F238E27FC236}">
                <a16:creationId xmlns:a16="http://schemas.microsoft.com/office/drawing/2014/main" xmlns="" id="{4F64198B-BB48-420C-97F0-82DB45CB5275}"/>
              </a:ext>
            </a:extLst>
          </p:cNvPr>
          <p:cNvSpPr/>
          <p:nvPr/>
        </p:nvSpPr>
        <p:spPr>
          <a:xfrm>
            <a:off x="9024245" y="5566668"/>
            <a:ext cx="2358309" cy="5792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信息社会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89" name="矩形 88">
            <a:extLst>
              <a:ext uri="{FF2B5EF4-FFF2-40B4-BE49-F238E27FC236}">
                <a16:creationId xmlns:a16="http://schemas.microsoft.com/office/drawing/2014/main" xmlns="" id="{B32257BF-2EA2-4178-9179-7144E52E4449}"/>
              </a:ext>
            </a:extLst>
          </p:cNvPr>
          <p:cNvSpPr/>
          <p:nvPr/>
        </p:nvSpPr>
        <p:spPr bwMode="auto">
          <a:xfrm>
            <a:off x="911425" y="3429000"/>
            <a:ext cx="2358309" cy="207689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0" name="矩形 89">
            <a:extLst>
              <a:ext uri="{FF2B5EF4-FFF2-40B4-BE49-F238E27FC236}">
                <a16:creationId xmlns:a16="http://schemas.microsoft.com/office/drawing/2014/main" xmlns="" id="{39B754B8-C1B5-4D9B-BE40-DC34E1DAAEBF}"/>
              </a:ext>
            </a:extLst>
          </p:cNvPr>
          <p:cNvSpPr/>
          <p:nvPr/>
        </p:nvSpPr>
        <p:spPr bwMode="auto">
          <a:xfrm>
            <a:off x="4956573" y="3429000"/>
            <a:ext cx="2386850" cy="2119847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" name="矩形 90">
            <a:extLst>
              <a:ext uri="{FF2B5EF4-FFF2-40B4-BE49-F238E27FC236}">
                <a16:creationId xmlns:a16="http://schemas.microsoft.com/office/drawing/2014/main" xmlns="" id="{689A084E-FAD0-4FBC-82CC-7AA9B3D15BAF}"/>
              </a:ext>
            </a:extLst>
          </p:cNvPr>
          <p:cNvSpPr/>
          <p:nvPr/>
        </p:nvSpPr>
        <p:spPr bwMode="auto">
          <a:xfrm>
            <a:off x="8995704" y="3386049"/>
            <a:ext cx="2386850" cy="2119847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xmlns="" id="{8C3BB22D-A500-4240-BC4C-2F04A7A7A118}"/>
              </a:ext>
            </a:extLst>
          </p:cNvPr>
          <p:cNvSpPr/>
          <p:nvPr/>
        </p:nvSpPr>
        <p:spPr>
          <a:xfrm>
            <a:off x="10188235" y="339090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zh-CN" altLang="en-US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rgbClr val="00206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图书馆的历史演变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</p:spTree>
    <p:extLst>
      <p:ext uri="{BB962C8B-B14F-4D97-AF65-F5344CB8AC3E}">
        <p14:creationId xmlns:p14="http://schemas.microsoft.com/office/powerpoint/2010/main" val="1734227373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angle 89" descr="e7d195523061f1c0205959036996ad55c215b892a7aac5c0B9ADEF7896FB48F2EF97163A2DE1401E1875DEDC438B7864AD24CA23553DBBBD975DAF4CAD4A2592689FFB6CEE59FFA55B2702D0E5EE29CD68966111EAB943D38F63C2C408B016CD541B84AFF9445B02901C823A0C5EBF644729C472A5C5392F4267439DB77BA60E49463BF44B1CC980"/>
          <p:cNvSpPr/>
          <p:nvPr/>
        </p:nvSpPr>
        <p:spPr>
          <a:xfrm>
            <a:off x="1312676" y="2852936"/>
            <a:ext cx="9461318" cy="5810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大学图书馆的职责</a:t>
            </a:r>
            <a:endParaRPr lang="en-US" altLang="zh-CN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高校图书馆的变革扫描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xmlns="" id="{2E877A30-6982-4514-B83A-1CEC81D38E1E}"/>
              </a:ext>
            </a:extLst>
          </p:cNvPr>
          <p:cNvSpPr/>
          <p:nvPr/>
        </p:nvSpPr>
        <p:spPr>
          <a:xfrm>
            <a:off x="1315525" y="3541072"/>
            <a:ext cx="557003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满足教职员工、研究人员、学生、学校的信息需求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有吸引力的工作、会议及社交空间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大学信息的管理者（研究数据、研究产出、电子学习资源）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教学与研究数字信息专家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993366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993366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solidFill>
                <a:srgbClr val="99336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1FED494B-D0E2-40AE-8A02-DF8F06B3D76E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141D629-4A29-4BFA-8D3A-4FA48924FD98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D1CCF5F5-C0BF-4750-B6DE-491873402D9C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003C04F4-4DD5-4AD3-978D-540E3A52F591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E096D938-D72F-4009-A010-CE6E3C66A858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xmlns="" id="{3B2D71A2-D6A0-4489-967E-0DD6EC8A3004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F9AA5230-0BB8-444F-8A00-87518FD12A16}"/>
              </a:ext>
            </a:extLst>
          </p:cNvPr>
          <p:cNvSpPr/>
          <p:nvPr/>
        </p:nvSpPr>
        <p:spPr>
          <a:xfrm>
            <a:off x="1689904" y="1844195"/>
            <a:ext cx="9866226" cy="660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 理念的变革</a:t>
            </a:r>
            <a:r>
              <a:rPr lang="zh-CN" altLang="en-US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：    书本位    →    人本位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E2F719FB-1A2E-45C2-81F0-20D54D22E7C4}"/>
              </a:ext>
            </a:extLst>
          </p:cNvPr>
          <p:cNvSpPr/>
          <p:nvPr/>
        </p:nvSpPr>
        <p:spPr>
          <a:xfrm>
            <a:off x="7366723" y="3541072"/>
            <a:ext cx="614610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教学与研究工作流的组成部分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支持知识创造与传播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将信息素养教育嵌入常规课程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将信息与工具嵌入用户环境</a:t>
            </a:r>
            <a:endParaRPr lang="en-US" altLang="zh-CN" dirty="0">
              <a:latin typeface="微软雅黑" pitchFamily="34" charset="-122"/>
              <a:ea typeface="微软雅黑" pitchFamily="34" charset="-122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dirty="0">
                <a:latin typeface="微软雅黑" pitchFamily="34" charset="-122"/>
                <a:ea typeface="微软雅黑" pitchFamily="34" charset="-122"/>
              </a:rPr>
              <a:t>支持</a:t>
            </a:r>
            <a:r>
              <a:rPr lang="en-US" altLang="zh-CN" dirty="0">
                <a:latin typeface="微软雅黑" pitchFamily="34" charset="-122"/>
                <a:ea typeface="微软雅黑" pitchFamily="34" charset="-122"/>
              </a:rPr>
              <a:t>e-research</a:t>
            </a: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993366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993366"/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dirty="0">
              <a:solidFill>
                <a:srgbClr val="993366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10A4E542-1F9F-43BA-A978-813E662EF9E1}"/>
              </a:ext>
            </a:extLst>
          </p:cNvPr>
          <p:cNvSpPr/>
          <p:nvPr/>
        </p:nvSpPr>
        <p:spPr>
          <a:xfrm>
            <a:off x="1172214" y="6124396"/>
            <a:ext cx="10105836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400" b="1" dirty="0">
                <a:solidFill>
                  <a:srgbClr val="2A687E"/>
                </a:solidFill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Source</a:t>
            </a:r>
            <a:r>
              <a:rPr lang="zh-CN" altLang="en-US" sz="1400" b="1" dirty="0">
                <a:solidFill>
                  <a:srgbClr val="2A687E"/>
                </a:solidFill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：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Kurt De </a:t>
            </a:r>
            <a:r>
              <a:rPr lang="en-US" altLang="zh-CN" sz="1400" dirty="0" err="1" smtClean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Belder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（</a:t>
            </a:r>
            <a:r>
              <a:rPr lang="zh-CN" altLang="en-US" sz="1400" dirty="0"/>
              <a:t>莱顿大学图书馆馆长柯尔特</a:t>
            </a:r>
            <a:r>
              <a:rPr lang="en-US" altLang="zh-CN" sz="1400" dirty="0"/>
              <a:t>·</a:t>
            </a:r>
            <a:r>
              <a:rPr lang="zh-CN" altLang="en-US" sz="1400" dirty="0"/>
              <a:t>德</a:t>
            </a:r>
            <a:r>
              <a:rPr lang="en-US" altLang="zh-CN" sz="1400" dirty="0"/>
              <a:t>·</a:t>
            </a:r>
            <a:r>
              <a:rPr lang="zh-CN" altLang="en-US" sz="1400" dirty="0" smtClean="0"/>
              <a:t>贝尔德）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. 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Transformation of the Academic Library[PPT]. </a:t>
            </a:r>
            <a:r>
              <a:rPr lang="zh-CN" altLang="en-US" sz="1400" dirty="0" smtClean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 </a:t>
            </a:r>
            <a:r>
              <a:rPr lang="en-US" altLang="zh-CN" sz="1400" dirty="0" smtClean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http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://www.slideshare.net/kurtdebelder/transformation-of-the-academic-library-oclc/</a:t>
            </a:r>
            <a:endParaRPr lang="en-US" altLang="zh-CN" sz="1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4133823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高校图书馆的变革扫描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1FED494B-D0E2-40AE-8A02-DF8F06B3D76E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141D629-4A29-4BFA-8D3A-4FA48924FD98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D1CCF5F5-C0BF-4750-B6DE-491873402D9C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003C04F4-4DD5-4AD3-978D-540E3A52F591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E096D938-D72F-4009-A010-CE6E3C66A858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xmlns="" id="{3B2D71A2-D6A0-4489-967E-0DD6EC8A3004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F9AA5230-0BB8-444F-8A00-87518FD12A16}"/>
              </a:ext>
            </a:extLst>
          </p:cNvPr>
          <p:cNvSpPr/>
          <p:nvPr/>
        </p:nvSpPr>
        <p:spPr>
          <a:xfrm>
            <a:off x="1689904" y="1844195"/>
            <a:ext cx="9866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 资源建设的变革：</a:t>
            </a:r>
            <a:r>
              <a:rPr lang="zh-CN" altLang="en-US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购买  →  获得</a:t>
            </a:r>
            <a:r>
              <a:rPr lang="zh-CN" altLang="en-US" sz="24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与</a:t>
            </a:r>
            <a:r>
              <a:rPr lang="zh-CN" altLang="en-US" sz="24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自建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92AEA37C-5EB3-41C3-9766-87A712121F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3785" y="2852936"/>
            <a:ext cx="5076110" cy="3235469"/>
          </a:xfrm>
          <a:prstGeom prst="rect">
            <a:avLst/>
          </a:prstGeom>
        </p:spPr>
      </p:pic>
      <p:sp>
        <p:nvSpPr>
          <p:cNvPr id="72" name="矩形 71">
            <a:extLst>
              <a:ext uri="{FF2B5EF4-FFF2-40B4-BE49-F238E27FC236}">
                <a16:creationId xmlns:a16="http://schemas.microsoft.com/office/drawing/2014/main" xmlns="" id="{1C645967-C0DF-4531-B650-092EC36843D8}"/>
              </a:ext>
            </a:extLst>
          </p:cNvPr>
          <p:cNvSpPr/>
          <p:nvPr/>
        </p:nvSpPr>
        <p:spPr>
          <a:xfrm>
            <a:off x="6521511" y="6197248"/>
            <a:ext cx="54006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OCLC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研究：高校图书馆资源建设发展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2015vs2020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3" name="矩形 72">
            <a:extLst>
              <a:ext uri="{FF2B5EF4-FFF2-40B4-BE49-F238E27FC236}">
                <a16:creationId xmlns:a16="http://schemas.microsoft.com/office/drawing/2014/main" xmlns="" id="{FE6C7BE4-E990-4C55-9252-1F01768A4B14}"/>
              </a:ext>
            </a:extLst>
          </p:cNvPr>
          <p:cNvSpPr/>
          <p:nvPr/>
        </p:nvSpPr>
        <p:spPr>
          <a:xfrm>
            <a:off x="531789" y="2811700"/>
            <a:ext cx="592425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正式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出版物为主</a:t>
            </a:r>
            <a:r>
              <a:rPr lang="zh-CN" altLang="en-US" sz="2000" b="1" dirty="0" smtClean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→正式出版物</a:t>
            </a:r>
            <a:r>
              <a:rPr lang="en-US" altLang="zh-CN" sz="2000" b="1" dirty="0" smtClean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+</a:t>
            </a:r>
            <a:r>
              <a:rPr lang="zh-CN" altLang="en-US" sz="2000" b="1" dirty="0" smtClean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特色</a:t>
            </a:r>
            <a:r>
              <a:rPr lang="zh-CN" altLang="en-US" sz="2000" b="1" dirty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数字馆藏</a:t>
            </a:r>
            <a:r>
              <a:rPr lang="en-US" altLang="zh-CN" sz="2000" b="1" dirty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+</a:t>
            </a:r>
            <a:r>
              <a:rPr lang="zh-CN" altLang="en-US" sz="2000" b="1" dirty="0" smtClean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原生</a:t>
            </a:r>
            <a:r>
              <a:rPr lang="zh-CN" altLang="en-US" sz="2000" b="1" dirty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数字</a:t>
            </a:r>
            <a:r>
              <a:rPr lang="zh-CN" altLang="en-US" sz="2000" b="1" dirty="0" smtClean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资源</a:t>
            </a:r>
            <a:r>
              <a:rPr lang="en-US" altLang="zh-CN" sz="2000" b="1" dirty="0" smtClean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+</a:t>
            </a:r>
            <a:r>
              <a:rPr lang="zh-CN" altLang="en-US" sz="2000" b="1" dirty="0" smtClean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网络资源</a:t>
            </a:r>
            <a:r>
              <a:rPr lang="en-US" altLang="zh-CN" sz="2000" b="1" dirty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+</a:t>
            </a:r>
            <a:r>
              <a:rPr lang="zh-CN" altLang="en-US" sz="2000" b="1" dirty="0" smtClean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数据资源</a:t>
            </a:r>
            <a:r>
              <a:rPr lang="en-US" altLang="zh-CN" sz="2000" b="1" dirty="0" smtClean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……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zh-CN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馆藏的数量急剧变得无关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紧要，馆藏建设“保证获取，而非必须拥有”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268288" indent="-268288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“内向型</a:t>
            </a:r>
            <a:r>
              <a:rPr lang="en-US" altLang="zh-CN" sz="2000" b="1" dirty="0" smtClean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</a:t>
            </a: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”</a:t>
            </a:r>
            <a:r>
              <a:rPr lang="zh-CN" altLang="en-US" sz="2000" b="1" dirty="0"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→</a:t>
            </a:r>
            <a:r>
              <a:rPr lang="zh-CN" altLang="en-US" sz="2000" b="1" dirty="0" smtClean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“外向型”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关注大学任务：关注成果→关注工作流</a:t>
            </a:r>
            <a:endParaRPr lang="en-US" altLang="zh-CN" sz="2000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关注大学盛誉</a:t>
            </a:r>
            <a:endParaRPr lang="en-US" altLang="zh-CN" sz="2000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 marL="342900" indent="-34290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zh-CN" altLang="en-US" sz="2000" b="1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使用新的知识组织和管理方式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  <a:defRPr/>
            </a:pP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    - RDA</a:t>
            </a:r>
            <a:r>
              <a:rPr lang="zh-CN" altLang="en-US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、</a:t>
            </a:r>
            <a:r>
              <a:rPr lang="en-US" altLang="zh-CN" sz="2000" dirty="0">
                <a:latin typeface="微软雅黑" pitchFamily="34" charset="-122"/>
                <a:ea typeface="微软雅黑" pitchFamily="34" charset="-122"/>
                <a:sym typeface="Calibri" pitchFamily="34" charset="0"/>
              </a:rPr>
              <a:t>Link Data</a:t>
            </a:r>
            <a:endParaRPr lang="en-US" altLang="zh-CN" sz="2000" b="1" dirty="0">
              <a:latin typeface="微软雅黑" pitchFamily="34" charset="-122"/>
              <a:ea typeface="微软雅黑" pitchFamily="34" charset="-122"/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70239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高校图书馆的变革扫描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1FED494B-D0E2-40AE-8A02-DF8F06B3D76E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141D629-4A29-4BFA-8D3A-4FA48924FD98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D1CCF5F5-C0BF-4750-B6DE-491873402D9C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003C04F4-4DD5-4AD3-978D-540E3A52F591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E096D938-D72F-4009-A010-CE6E3C66A858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xmlns="" id="{3B2D71A2-D6A0-4489-967E-0DD6EC8A3004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F9AA5230-0BB8-444F-8A00-87518FD12A16}"/>
              </a:ext>
            </a:extLst>
          </p:cNvPr>
          <p:cNvSpPr/>
          <p:nvPr/>
        </p:nvSpPr>
        <p:spPr>
          <a:xfrm>
            <a:off x="1689904" y="1844195"/>
            <a:ext cx="9866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 服务的变革</a:t>
            </a:r>
            <a:r>
              <a:rPr lang="zh-CN" altLang="en-US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：    文献服务    →    用户服务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3286F2D0-6CDC-446C-B96A-269F9A5A3401}"/>
              </a:ext>
            </a:extLst>
          </p:cNvPr>
          <p:cNvSpPr/>
          <p:nvPr/>
        </p:nvSpPr>
        <p:spPr>
          <a:xfrm>
            <a:off x="1055440" y="2780928"/>
            <a:ext cx="36004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研究支持的新领域</a:t>
            </a:r>
            <a:endParaRPr lang="en-US" altLang="zh-CN" sz="20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虚拟研究环境（产品）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数据管理与监护（试验）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文本与数据挖掘（探索）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版权（产品）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GIS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（探索）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出版支持（探索）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通过关注以及与研究者的讨论进一步明确的领域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2E19CB46-D021-44D9-B656-15DA4C892A0E}"/>
              </a:ext>
            </a:extLst>
          </p:cNvPr>
          <p:cNvSpPr/>
          <p:nvPr/>
        </p:nvSpPr>
        <p:spPr>
          <a:xfrm>
            <a:off x="5157473" y="2785310"/>
            <a:ext cx="511256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</a:pPr>
            <a:r>
              <a:rPr lang="zh-CN" altLang="en-US" sz="2000" b="1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教学支持的新发展</a:t>
            </a:r>
            <a:endParaRPr lang="en-US" altLang="zh-CN" sz="20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教育的虚拟研究环境（试验）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论文数据库（文学学士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硕士）（产品）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课程中的数字信息技能（产品）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支持开放课程（试验）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支持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MOOCS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（试验）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图书馆学习中心（空间）（产品）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xmlns="" id="{905D1AF8-06D1-4FA9-BDC3-5375B4B75818}"/>
              </a:ext>
            </a:extLst>
          </p:cNvPr>
          <p:cNvSpPr/>
          <p:nvPr/>
        </p:nvSpPr>
        <p:spPr>
          <a:xfrm>
            <a:off x="9133932" y="6093296"/>
            <a:ext cx="1714596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创 业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xmlns="" id="{519F8E1F-51AC-4774-8465-66D47A7A3D97}"/>
              </a:ext>
            </a:extLst>
          </p:cNvPr>
          <p:cNvSpPr/>
          <p:nvPr/>
        </p:nvSpPr>
        <p:spPr bwMode="auto">
          <a:xfrm>
            <a:off x="10200456" y="3447982"/>
            <a:ext cx="1368152" cy="485793"/>
          </a:xfrm>
          <a:prstGeom prst="roundRect">
            <a:avLst>
              <a:gd name="adj" fmla="val 8798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78D445A6-4A18-4ACD-85CE-42A1D8F86063}"/>
              </a:ext>
            </a:extLst>
          </p:cNvPr>
          <p:cNvSpPr/>
          <p:nvPr/>
        </p:nvSpPr>
        <p:spPr>
          <a:xfrm>
            <a:off x="10214052" y="3343112"/>
            <a:ext cx="1269097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科 研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23" name="矩形: 圆角 22">
            <a:extLst>
              <a:ext uri="{FF2B5EF4-FFF2-40B4-BE49-F238E27FC236}">
                <a16:creationId xmlns:a16="http://schemas.microsoft.com/office/drawing/2014/main" xmlns="" id="{BC6CC2EE-DB37-467A-B136-20667BD0449A}"/>
              </a:ext>
            </a:extLst>
          </p:cNvPr>
          <p:cNvSpPr/>
          <p:nvPr/>
        </p:nvSpPr>
        <p:spPr bwMode="auto">
          <a:xfrm>
            <a:off x="10191588" y="2843892"/>
            <a:ext cx="1368152" cy="485793"/>
          </a:xfrm>
          <a:prstGeom prst="roundRect">
            <a:avLst>
              <a:gd name="adj" fmla="val 8798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xmlns="" id="{BC414295-9639-4BBF-8CFB-E06F2BFA867C}"/>
              </a:ext>
            </a:extLst>
          </p:cNvPr>
          <p:cNvSpPr/>
          <p:nvPr/>
        </p:nvSpPr>
        <p:spPr>
          <a:xfrm>
            <a:off x="10035530" y="2780928"/>
            <a:ext cx="1680267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教 学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xmlns="" id="{738E65D6-1010-43F8-ACDC-96502868BAE5}"/>
              </a:ext>
            </a:extLst>
          </p:cNvPr>
          <p:cNvSpPr/>
          <p:nvPr/>
        </p:nvSpPr>
        <p:spPr bwMode="auto">
          <a:xfrm>
            <a:off x="10214052" y="4036746"/>
            <a:ext cx="1368152" cy="485793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xmlns="" id="{777FD989-D9A1-4A2E-BC41-FB952AD8E88F}"/>
              </a:ext>
            </a:extLst>
          </p:cNvPr>
          <p:cNvSpPr/>
          <p:nvPr/>
        </p:nvSpPr>
        <p:spPr>
          <a:xfrm>
            <a:off x="10016677" y="3931129"/>
            <a:ext cx="1714596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管 理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xmlns="" id="{C2AEB0E3-4FCE-430E-832C-DB1D2D94CF06}"/>
              </a:ext>
            </a:extLst>
          </p:cNvPr>
          <p:cNvSpPr/>
          <p:nvPr/>
        </p:nvSpPr>
        <p:spPr bwMode="auto">
          <a:xfrm>
            <a:off x="10207301" y="4625510"/>
            <a:ext cx="1368152" cy="485793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xmlns="" id="{717F1165-49DA-4C2C-93BA-2BC6C99D9901}"/>
              </a:ext>
            </a:extLst>
          </p:cNvPr>
          <p:cNvSpPr/>
          <p:nvPr/>
        </p:nvSpPr>
        <p:spPr>
          <a:xfrm>
            <a:off x="10016677" y="4520640"/>
            <a:ext cx="1714596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决 策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xmlns="" id="{834A1E4A-6BAF-434E-B4CA-D95835E8BB61}"/>
              </a:ext>
            </a:extLst>
          </p:cNvPr>
          <p:cNvSpPr/>
          <p:nvPr/>
        </p:nvSpPr>
        <p:spPr bwMode="auto">
          <a:xfrm>
            <a:off x="10209860" y="5222712"/>
            <a:ext cx="1368152" cy="485793"/>
          </a:xfrm>
          <a:prstGeom prst="roundRect">
            <a:avLst>
              <a:gd name="adj" fmla="val 8798"/>
            </a:avLst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xmlns="" id="{EDC6667D-61C6-40EF-83A2-470A900B73F4}"/>
              </a:ext>
            </a:extLst>
          </p:cNvPr>
          <p:cNvSpPr/>
          <p:nvPr/>
        </p:nvSpPr>
        <p:spPr>
          <a:xfrm>
            <a:off x="10019236" y="5117842"/>
            <a:ext cx="1714596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创 新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31" name="矩形: 圆角 30">
            <a:extLst>
              <a:ext uri="{FF2B5EF4-FFF2-40B4-BE49-F238E27FC236}">
                <a16:creationId xmlns:a16="http://schemas.microsoft.com/office/drawing/2014/main" xmlns="" id="{90172220-F58E-4D6F-8DE7-5FBAFE8CF522}"/>
              </a:ext>
            </a:extLst>
          </p:cNvPr>
          <p:cNvSpPr/>
          <p:nvPr/>
        </p:nvSpPr>
        <p:spPr bwMode="auto">
          <a:xfrm>
            <a:off x="10222560" y="5809647"/>
            <a:ext cx="1368152" cy="485793"/>
          </a:xfrm>
          <a:prstGeom prst="roundRect">
            <a:avLst>
              <a:gd name="adj" fmla="val 8798"/>
            </a:avLst>
          </a:prstGeom>
          <a:solidFill>
            <a:srgbClr val="00206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B70ECE0D-CE0C-4787-A8C3-77B1274DAD51}"/>
              </a:ext>
            </a:extLst>
          </p:cNvPr>
          <p:cNvSpPr/>
          <p:nvPr/>
        </p:nvSpPr>
        <p:spPr>
          <a:xfrm>
            <a:off x="10031936" y="5704777"/>
            <a:ext cx="1714596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创 业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xmlns="" id="{02C324A2-4102-4C14-82BB-64340F087B30}"/>
              </a:ext>
            </a:extLst>
          </p:cNvPr>
          <p:cNvSpPr/>
          <p:nvPr/>
        </p:nvSpPr>
        <p:spPr>
          <a:xfrm>
            <a:off x="4439816" y="6239852"/>
            <a:ext cx="7752184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5000"/>
              </a:lnSpc>
            </a:pPr>
            <a:r>
              <a:rPr lang="en-US" altLang="zh-CN" sz="1400" b="1" dirty="0">
                <a:solidFill>
                  <a:srgbClr val="2A687E"/>
                </a:solidFill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Source</a:t>
            </a:r>
            <a:r>
              <a:rPr lang="zh-CN" altLang="en-US" sz="1400" b="1" dirty="0">
                <a:solidFill>
                  <a:srgbClr val="2A687E"/>
                </a:solidFill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：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Kurt De </a:t>
            </a:r>
            <a:r>
              <a:rPr lang="en-US" altLang="zh-CN" sz="1400" dirty="0" err="1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Belder</a:t>
            </a:r>
            <a:r>
              <a:rPr lang="en-US" altLang="zh-CN" sz="1400" dirty="0">
                <a:latin typeface="微软雅黑" pitchFamily="34" charset="-122"/>
                <a:ea typeface="微软雅黑" pitchFamily="34" charset="-122"/>
                <a:cs typeface="+mj-cs"/>
                <a:sym typeface="Calibri Light" panose="020F0302020204030204" pitchFamily="34" charset="0"/>
              </a:rPr>
              <a:t>. Transformation of the Academic Library[PPT]. http://www.slideshare.net/kurtdebelder/transformation-of-the-academic-library-oclc/</a:t>
            </a:r>
            <a:endParaRPr lang="en-US" altLang="zh-CN" sz="1400" dirty="0"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6005716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高校图书馆的变革扫描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1FED494B-D0E2-40AE-8A02-DF8F06B3D76E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141D629-4A29-4BFA-8D3A-4FA48924FD98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D1CCF5F5-C0BF-4750-B6DE-491873402D9C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003C04F4-4DD5-4AD3-978D-540E3A52F591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E096D938-D72F-4009-A010-CE6E3C66A858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xmlns="" id="{3B2D71A2-D6A0-4489-967E-0DD6EC8A3004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F9AA5230-0BB8-444F-8A00-87518FD12A16}"/>
              </a:ext>
            </a:extLst>
          </p:cNvPr>
          <p:cNvSpPr/>
          <p:nvPr/>
        </p:nvSpPr>
        <p:spPr>
          <a:xfrm>
            <a:off x="1689904" y="1844195"/>
            <a:ext cx="9866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 服务的变革</a:t>
            </a:r>
            <a:r>
              <a:rPr lang="zh-CN" altLang="en-US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：    文献服务    →    用户服务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2E19CB46-D021-44D9-B656-15DA4C892A0E}"/>
              </a:ext>
            </a:extLst>
          </p:cNvPr>
          <p:cNvSpPr/>
          <p:nvPr/>
        </p:nvSpPr>
        <p:spPr>
          <a:xfrm>
            <a:off x="5807968" y="2830448"/>
            <a:ext cx="5112568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</a:pPr>
            <a:r>
              <a:rPr lang="zh-CN" altLang="en-US" sz="2000" b="1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创新创业与企业信息服务的新探索</a:t>
            </a:r>
            <a:endParaRPr lang="en-US" altLang="zh-CN" sz="20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创客空间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出口侵权风险评估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专利诉讼风险评估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投资项目比较分析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行业信息服务平台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xmlns="" id="{CF826E8F-7115-41E4-9FC2-FE8CB7ECD94D}"/>
              </a:ext>
            </a:extLst>
          </p:cNvPr>
          <p:cNvGrpSpPr/>
          <p:nvPr/>
        </p:nvGrpSpPr>
        <p:grpSpPr>
          <a:xfrm>
            <a:off x="10016677" y="2780928"/>
            <a:ext cx="1729855" cy="3514512"/>
            <a:chOff x="10016677" y="2780928"/>
            <a:chExt cx="1729855" cy="3514512"/>
          </a:xfrm>
        </p:grpSpPr>
        <p:sp>
          <p:nvSpPr>
            <p:cNvPr id="28" name="矩形: 圆角 27">
              <a:extLst>
                <a:ext uri="{FF2B5EF4-FFF2-40B4-BE49-F238E27FC236}">
                  <a16:creationId xmlns:a16="http://schemas.microsoft.com/office/drawing/2014/main" xmlns="" id="{519F8E1F-51AC-4774-8465-66D47A7A3D97}"/>
                </a:ext>
              </a:extLst>
            </p:cNvPr>
            <p:cNvSpPr/>
            <p:nvPr/>
          </p:nvSpPr>
          <p:spPr bwMode="auto">
            <a:xfrm>
              <a:off x="10200456" y="3447982"/>
              <a:ext cx="1368152" cy="485793"/>
            </a:xfrm>
            <a:prstGeom prst="roundRect">
              <a:avLst>
                <a:gd name="adj" fmla="val 8798"/>
              </a:avLst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xmlns="" id="{78D445A6-4A18-4ACD-85CE-42A1D8F86063}"/>
                </a:ext>
              </a:extLst>
            </p:cNvPr>
            <p:cNvSpPr/>
            <p:nvPr/>
          </p:nvSpPr>
          <p:spPr>
            <a:xfrm>
              <a:off x="10214052" y="3343112"/>
              <a:ext cx="1269097" cy="5792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科 研</a:t>
              </a:r>
              <a:endParaRPr lang="en-US" altLang="zh-CN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  <p:sp>
          <p:nvSpPr>
            <p:cNvPr id="23" name="矩形: 圆角 22">
              <a:extLst>
                <a:ext uri="{FF2B5EF4-FFF2-40B4-BE49-F238E27FC236}">
                  <a16:creationId xmlns:a16="http://schemas.microsoft.com/office/drawing/2014/main" xmlns="" id="{BC6CC2EE-DB37-467A-B136-20667BD0449A}"/>
                </a:ext>
              </a:extLst>
            </p:cNvPr>
            <p:cNvSpPr/>
            <p:nvPr/>
          </p:nvSpPr>
          <p:spPr bwMode="auto">
            <a:xfrm>
              <a:off x="10191588" y="2843892"/>
              <a:ext cx="1368152" cy="485793"/>
            </a:xfrm>
            <a:prstGeom prst="roundRect">
              <a:avLst>
                <a:gd name="adj" fmla="val 8798"/>
              </a:avLst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4" name="矩形 23">
              <a:extLst>
                <a:ext uri="{FF2B5EF4-FFF2-40B4-BE49-F238E27FC236}">
                  <a16:creationId xmlns:a16="http://schemas.microsoft.com/office/drawing/2014/main" xmlns="" id="{BC414295-9639-4BBF-8CFB-E06F2BFA867C}"/>
                </a:ext>
              </a:extLst>
            </p:cNvPr>
            <p:cNvSpPr/>
            <p:nvPr/>
          </p:nvSpPr>
          <p:spPr>
            <a:xfrm>
              <a:off x="10035530" y="2780928"/>
              <a:ext cx="1680267" cy="5792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教 学</a:t>
              </a:r>
              <a:endParaRPr lang="en-US" altLang="zh-CN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  <p:sp>
          <p:nvSpPr>
            <p:cNvPr id="29" name="矩形: 圆角 28">
              <a:extLst>
                <a:ext uri="{FF2B5EF4-FFF2-40B4-BE49-F238E27FC236}">
                  <a16:creationId xmlns:a16="http://schemas.microsoft.com/office/drawing/2014/main" xmlns="" id="{738E65D6-1010-43F8-ACDC-96502868BAE5}"/>
                </a:ext>
              </a:extLst>
            </p:cNvPr>
            <p:cNvSpPr/>
            <p:nvPr/>
          </p:nvSpPr>
          <p:spPr bwMode="auto">
            <a:xfrm>
              <a:off x="10214052" y="4036746"/>
              <a:ext cx="1368152" cy="485793"/>
            </a:xfrm>
            <a:prstGeom prst="roundRect">
              <a:avLst>
                <a:gd name="adj" fmla="val 8798"/>
              </a:avLst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0" name="矩形 29">
              <a:extLst>
                <a:ext uri="{FF2B5EF4-FFF2-40B4-BE49-F238E27FC236}">
                  <a16:creationId xmlns:a16="http://schemas.microsoft.com/office/drawing/2014/main" xmlns="" id="{777FD989-D9A1-4A2E-BC41-FB952AD8E88F}"/>
                </a:ext>
              </a:extLst>
            </p:cNvPr>
            <p:cNvSpPr/>
            <p:nvPr/>
          </p:nvSpPr>
          <p:spPr>
            <a:xfrm>
              <a:off x="10031936" y="3932575"/>
              <a:ext cx="164576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管 理</a:t>
              </a:r>
              <a:endParaRPr lang="en-US" altLang="zh-CN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  <p:sp>
          <p:nvSpPr>
            <p:cNvPr id="21" name="矩形: 圆角 20">
              <a:extLst>
                <a:ext uri="{FF2B5EF4-FFF2-40B4-BE49-F238E27FC236}">
                  <a16:creationId xmlns:a16="http://schemas.microsoft.com/office/drawing/2014/main" xmlns="" id="{C2AEB0E3-4FCE-430E-832C-DB1D2D94CF06}"/>
                </a:ext>
              </a:extLst>
            </p:cNvPr>
            <p:cNvSpPr/>
            <p:nvPr/>
          </p:nvSpPr>
          <p:spPr bwMode="auto">
            <a:xfrm>
              <a:off x="10207301" y="4625510"/>
              <a:ext cx="1368152" cy="485793"/>
            </a:xfrm>
            <a:prstGeom prst="roundRect">
              <a:avLst>
                <a:gd name="adj" fmla="val 8798"/>
              </a:avLst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5" name="矩形 24">
              <a:extLst>
                <a:ext uri="{FF2B5EF4-FFF2-40B4-BE49-F238E27FC236}">
                  <a16:creationId xmlns:a16="http://schemas.microsoft.com/office/drawing/2014/main" xmlns="" id="{717F1165-49DA-4C2C-93BA-2BC6C99D9901}"/>
                </a:ext>
              </a:extLst>
            </p:cNvPr>
            <p:cNvSpPr/>
            <p:nvPr/>
          </p:nvSpPr>
          <p:spPr>
            <a:xfrm>
              <a:off x="10016677" y="4520640"/>
              <a:ext cx="1714596" cy="5792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决 策</a:t>
              </a:r>
              <a:endParaRPr lang="en-US" altLang="zh-CN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  <p:sp>
          <p:nvSpPr>
            <p:cNvPr id="26" name="矩形: 圆角 25">
              <a:extLst>
                <a:ext uri="{FF2B5EF4-FFF2-40B4-BE49-F238E27FC236}">
                  <a16:creationId xmlns:a16="http://schemas.microsoft.com/office/drawing/2014/main" xmlns="" id="{834A1E4A-6BAF-434E-B4CA-D95835E8BB61}"/>
                </a:ext>
              </a:extLst>
            </p:cNvPr>
            <p:cNvSpPr/>
            <p:nvPr/>
          </p:nvSpPr>
          <p:spPr bwMode="auto">
            <a:xfrm>
              <a:off x="10209860" y="5222712"/>
              <a:ext cx="1368152" cy="485793"/>
            </a:xfrm>
            <a:prstGeom prst="roundRect">
              <a:avLst>
                <a:gd name="adj" fmla="val 8798"/>
              </a:avLst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" name="矩形 26">
              <a:extLst>
                <a:ext uri="{FF2B5EF4-FFF2-40B4-BE49-F238E27FC236}">
                  <a16:creationId xmlns:a16="http://schemas.microsoft.com/office/drawing/2014/main" xmlns="" id="{EDC6667D-61C6-40EF-83A2-470A900B73F4}"/>
                </a:ext>
              </a:extLst>
            </p:cNvPr>
            <p:cNvSpPr/>
            <p:nvPr/>
          </p:nvSpPr>
          <p:spPr>
            <a:xfrm>
              <a:off x="10019236" y="5117842"/>
              <a:ext cx="1714596" cy="5792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创 新</a:t>
              </a:r>
              <a:endParaRPr lang="en-US" altLang="zh-CN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  <p:sp>
          <p:nvSpPr>
            <p:cNvPr id="31" name="矩形: 圆角 30">
              <a:extLst>
                <a:ext uri="{FF2B5EF4-FFF2-40B4-BE49-F238E27FC236}">
                  <a16:creationId xmlns:a16="http://schemas.microsoft.com/office/drawing/2014/main" xmlns="" id="{90172220-F58E-4D6F-8DE7-5FBAFE8CF522}"/>
                </a:ext>
              </a:extLst>
            </p:cNvPr>
            <p:cNvSpPr/>
            <p:nvPr/>
          </p:nvSpPr>
          <p:spPr bwMode="auto">
            <a:xfrm>
              <a:off x="10222560" y="5809647"/>
              <a:ext cx="1368152" cy="485793"/>
            </a:xfrm>
            <a:prstGeom prst="roundRect">
              <a:avLst>
                <a:gd name="adj" fmla="val 8798"/>
              </a:avLst>
            </a:prstGeom>
            <a:solidFill>
              <a:srgbClr val="00206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3" name="矩形 32">
              <a:extLst>
                <a:ext uri="{FF2B5EF4-FFF2-40B4-BE49-F238E27FC236}">
                  <a16:creationId xmlns:a16="http://schemas.microsoft.com/office/drawing/2014/main" xmlns="" id="{B70ECE0D-CE0C-4787-A8C3-77B1274DAD51}"/>
                </a:ext>
              </a:extLst>
            </p:cNvPr>
            <p:cNvSpPr/>
            <p:nvPr/>
          </p:nvSpPr>
          <p:spPr>
            <a:xfrm>
              <a:off x="10031936" y="5704777"/>
              <a:ext cx="1714596" cy="5792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创 业</a:t>
              </a:r>
              <a:endParaRPr lang="en-US" altLang="zh-CN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</p:grpSp>
      <p:sp>
        <p:nvSpPr>
          <p:cNvPr id="35" name="矩形 34">
            <a:extLst>
              <a:ext uri="{FF2B5EF4-FFF2-40B4-BE49-F238E27FC236}">
                <a16:creationId xmlns:a16="http://schemas.microsoft.com/office/drawing/2014/main" xmlns="" id="{797C0FBF-17B8-45C5-9B3C-F665E112B008}"/>
              </a:ext>
            </a:extLst>
          </p:cNvPr>
          <p:cNvSpPr/>
          <p:nvPr/>
        </p:nvSpPr>
        <p:spPr>
          <a:xfrm>
            <a:off x="1397684" y="2818656"/>
            <a:ext cx="3386799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</a:pPr>
            <a:r>
              <a:rPr lang="zh-CN" altLang="en-US" sz="2000" b="1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决策支持的新尝试</a:t>
            </a:r>
            <a:endParaRPr lang="en-US" altLang="zh-CN" sz="20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学科发展布局的决策支持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学科竞争力分析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学科热点、前沿与预测研究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引进人才评估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人才流失分析报告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xmlns="" id="{31F33776-EE4D-463D-ADF2-982390116521}"/>
              </a:ext>
            </a:extLst>
          </p:cNvPr>
          <p:cNvSpPr/>
          <p:nvPr/>
        </p:nvSpPr>
        <p:spPr>
          <a:xfrm>
            <a:off x="1343472" y="5837202"/>
            <a:ext cx="83920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 b="1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在决策支持以及社会信息服务上，我国高校图书馆在世界上属于先行者。</a:t>
            </a:r>
            <a:endParaRPr lang="en-US" altLang="zh-CN" sz="20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5060022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高校图书馆的变革扫描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1FED494B-D0E2-40AE-8A02-DF8F06B3D76E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023D8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141D629-4A29-4BFA-8D3A-4FA48924FD98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D1CCF5F5-C0BF-4750-B6DE-491873402D9C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003C04F4-4DD5-4AD3-978D-540E3A52F591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E096D938-D72F-4009-A010-CE6E3C66A858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xmlns="" id="{3B2D71A2-D6A0-4489-967E-0DD6EC8A3004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F9AA5230-0BB8-444F-8A00-87518FD12A16}"/>
              </a:ext>
            </a:extLst>
          </p:cNvPr>
          <p:cNvSpPr/>
          <p:nvPr/>
        </p:nvSpPr>
        <p:spPr>
          <a:xfrm>
            <a:off x="1689904" y="1844195"/>
            <a:ext cx="9866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 空间的变革</a:t>
            </a:r>
            <a:r>
              <a:rPr lang="zh-CN" altLang="en-US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：    阅读空间 → 思考、创新、创作、交流空间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36" name="矩形: 圆角 35">
            <a:extLst>
              <a:ext uri="{FF2B5EF4-FFF2-40B4-BE49-F238E27FC236}">
                <a16:creationId xmlns:a16="http://schemas.microsoft.com/office/drawing/2014/main" xmlns="" id="{12C30472-7AAE-4D84-9F7C-47F6A5B88C09}"/>
              </a:ext>
            </a:extLst>
          </p:cNvPr>
          <p:cNvSpPr/>
          <p:nvPr/>
        </p:nvSpPr>
        <p:spPr bwMode="auto">
          <a:xfrm>
            <a:off x="1349215" y="5361880"/>
            <a:ext cx="2403277" cy="792088"/>
          </a:xfrm>
          <a:prstGeom prst="roundRect">
            <a:avLst>
              <a:gd name="adj" fmla="val 8798"/>
            </a:avLst>
          </a:prstGeom>
          <a:solidFill>
            <a:srgbClr val="CC00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:a16="http://schemas.microsoft.com/office/drawing/2014/main" xmlns="" id="{7364DF86-A952-4B00-AACD-D28D7E193A0B}"/>
              </a:ext>
            </a:extLst>
          </p:cNvPr>
          <p:cNvSpPr/>
          <p:nvPr/>
        </p:nvSpPr>
        <p:spPr>
          <a:xfrm>
            <a:off x="1377756" y="5411316"/>
            <a:ext cx="2358309" cy="579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rPr>
              <a:t>阅读空间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xmlns="" id="{CF6F02AC-2E85-40E9-98A1-C0A18AB1775A}"/>
              </a:ext>
            </a:extLst>
          </p:cNvPr>
          <p:cNvSpPr/>
          <p:nvPr/>
        </p:nvSpPr>
        <p:spPr bwMode="auto">
          <a:xfrm>
            <a:off x="1361916" y="3284984"/>
            <a:ext cx="2386850" cy="2119847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57" name="组合 56">
            <a:extLst>
              <a:ext uri="{FF2B5EF4-FFF2-40B4-BE49-F238E27FC236}">
                <a16:creationId xmlns:a16="http://schemas.microsoft.com/office/drawing/2014/main" xmlns="" id="{1C89E812-2C69-4C46-9F51-D0A5CA9F16E9}"/>
              </a:ext>
            </a:extLst>
          </p:cNvPr>
          <p:cNvGrpSpPr/>
          <p:nvPr/>
        </p:nvGrpSpPr>
        <p:grpSpPr>
          <a:xfrm>
            <a:off x="6095507" y="3284984"/>
            <a:ext cx="4897037" cy="2952328"/>
            <a:chOff x="5879483" y="3212976"/>
            <a:chExt cx="4897037" cy="2952328"/>
          </a:xfrm>
        </p:grpSpPr>
        <p:sp>
          <p:nvSpPr>
            <p:cNvPr id="20" name="矩形 19">
              <a:extLst>
                <a:ext uri="{FF2B5EF4-FFF2-40B4-BE49-F238E27FC236}">
                  <a16:creationId xmlns:a16="http://schemas.microsoft.com/office/drawing/2014/main" xmlns="" id="{76227BED-554A-4B3E-80EE-ECBB2B3C7A25}"/>
                </a:ext>
              </a:extLst>
            </p:cNvPr>
            <p:cNvSpPr/>
            <p:nvPr/>
          </p:nvSpPr>
          <p:spPr bwMode="auto">
            <a:xfrm>
              <a:off x="6316656" y="5117266"/>
              <a:ext cx="4075410" cy="43204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1" name="TextBox 9">
              <a:extLst>
                <a:ext uri="{FF2B5EF4-FFF2-40B4-BE49-F238E27FC236}">
                  <a16:creationId xmlns:a16="http://schemas.microsoft.com/office/drawing/2014/main" xmlns="" id="{54A59C63-7DC6-4D20-A940-8CC207430B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4276" y="5119114"/>
              <a:ext cx="4050951" cy="430199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创 客 空 间</a:t>
              </a:r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22" name="组合 21">
              <a:extLst>
                <a:ext uri="{FF2B5EF4-FFF2-40B4-BE49-F238E27FC236}">
                  <a16:creationId xmlns:a16="http://schemas.microsoft.com/office/drawing/2014/main" xmlns="" id="{C49A018D-3F2A-46E8-9468-6D8855EB3435}"/>
                </a:ext>
              </a:extLst>
            </p:cNvPr>
            <p:cNvGrpSpPr/>
            <p:nvPr/>
          </p:nvGrpSpPr>
          <p:grpSpPr>
            <a:xfrm>
              <a:off x="5879976" y="5326548"/>
              <a:ext cx="432093" cy="647395"/>
              <a:chOff x="1287506" y="3621910"/>
              <a:chExt cx="432093" cy="2183354"/>
            </a:xfrm>
            <a:solidFill>
              <a:srgbClr val="00B050"/>
            </a:solidFill>
          </p:grpSpPr>
          <p:cxnSp>
            <p:nvCxnSpPr>
              <p:cNvPr id="23" name="直接连接符 22">
                <a:extLst>
                  <a:ext uri="{FF2B5EF4-FFF2-40B4-BE49-F238E27FC236}">
                    <a16:creationId xmlns:a16="http://schemas.microsoft.com/office/drawing/2014/main" xmlns="" id="{69D12F58-32D7-4777-957C-279DF295C41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99758" y="3621910"/>
                <a:ext cx="0" cy="2183354"/>
              </a:xfrm>
              <a:prstGeom prst="line">
                <a:avLst/>
              </a:prstGeom>
              <a:grp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4" name="直接连接符 23">
                <a:extLst>
                  <a:ext uri="{FF2B5EF4-FFF2-40B4-BE49-F238E27FC236}">
                    <a16:creationId xmlns:a16="http://schemas.microsoft.com/office/drawing/2014/main" xmlns="" id="{FA145204-38CC-4F49-A617-4222E88C817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99758" y="5789222"/>
                <a:ext cx="419841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5" name="直接连接符 24">
                <a:extLst>
                  <a:ext uri="{FF2B5EF4-FFF2-40B4-BE49-F238E27FC236}">
                    <a16:creationId xmlns:a16="http://schemas.microsoft.com/office/drawing/2014/main" xmlns="" id="{7ACF76E1-F3C9-45B9-8A21-53F438979E2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87506" y="3637952"/>
                <a:ext cx="419841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26" name="矩形 25">
              <a:extLst>
                <a:ext uri="{FF2B5EF4-FFF2-40B4-BE49-F238E27FC236}">
                  <a16:creationId xmlns:a16="http://schemas.microsoft.com/office/drawing/2014/main" xmlns="" id="{EA0D381A-F2BB-49AA-B4A0-75F93CDF9B4B}"/>
                </a:ext>
              </a:extLst>
            </p:cNvPr>
            <p:cNvSpPr/>
            <p:nvPr/>
          </p:nvSpPr>
          <p:spPr bwMode="auto">
            <a:xfrm>
              <a:off x="6316656" y="5733256"/>
              <a:ext cx="4075410" cy="43204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27" name="TextBox 9">
              <a:extLst>
                <a:ext uri="{FF2B5EF4-FFF2-40B4-BE49-F238E27FC236}">
                  <a16:creationId xmlns:a16="http://schemas.microsoft.com/office/drawing/2014/main" xmlns="" id="{E7455B79-98E9-4C13-BD89-D5EE418508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2051" y="5733256"/>
              <a:ext cx="4016817" cy="421042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数 字 学 术 中 心</a:t>
              </a:r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F8E16AFC-BEFC-45F8-856B-DE786F880CED}"/>
                </a:ext>
              </a:extLst>
            </p:cNvPr>
            <p:cNvSpPr/>
            <p:nvPr/>
          </p:nvSpPr>
          <p:spPr bwMode="auto">
            <a:xfrm>
              <a:off x="6304449" y="4470037"/>
              <a:ext cx="4075410" cy="43204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0" name="TextBox 9">
              <a:extLst>
                <a:ext uri="{FF2B5EF4-FFF2-40B4-BE49-F238E27FC236}">
                  <a16:creationId xmlns:a16="http://schemas.microsoft.com/office/drawing/2014/main" xmlns="" id="{7CB871F2-9CB8-4F26-AF7A-0613FEA4FF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7469" y="4471885"/>
              <a:ext cx="4050951" cy="430199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会 议 空 间 </a:t>
              </a:r>
              <a:r>
                <a:rPr lang="en-US" altLang="zh-CN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/ </a:t>
              </a:r>
              <a:r>
                <a:rPr lang="zh-CN" altLang="en-US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学 习 空 间</a:t>
              </a:r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xmlns="" id="{225902BA-166E-4505-9ACA-1039A02FC5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04390" y="4653136"/>
              <a:ext cx="419841" cy="0"/>
            </a:xfrm>
            <a:prstGeom prst="line">
              <a:avLst/>
            </a:prstGeom>
            <a:solidFill>
              <a:schemeClr val="accent1"/>
            </a:solidFill>
            <a:ln w="349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0" name="矩形 39">
              <a:extLst>
                <a:ext uri="{FF2B5EF4-FFF2-40B4-BE49-F238E27FC236}">
                  <a16:creationId xmlns:a16="http://schemas.microsoft.com/office/drawing/2014/main" xmlns="" id="{3F1A566E-E79C-42F4-9EE0-EDC844831377}"/>
                </a:ext>
              </a:extLst>
            </p:cNvPr>
            <p:cNvSpPr/>
            <p:nvPr/>
          </p:nvSpPr>
          <p:spPr bwMode="auto">
            <a:xfrm>
              <a:off x="6316163" y="3212976"/>
              <a:ext cx="4075410" cy="43204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1" name="TextBox 9">
              <a:extLst>
                <a:ext uri="{FF2B5EF4-FFF2-40B4-BE49-F238E27FC236}">
                  <a16:creationId xmlns:a16="http://schemas.microsoft.com/office/drawing/2014/main" xmlns="" id="{6992BDF0-173F-4FEC-B0AB-089F0BE7B7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23783" y="3214824"/>
              <a:ext cx="4050951" cy="430199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视 听 与 影 音 创 作 空 间</a:t>
              </a:r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43" name="直接连接符 42">
              <a:extLst>
                <a:ext uri="{FF2B5EF4-FFF2-40B4-BE49-F238E27FC236}">
                  <a16:creationId xmlns:a16="http://schemas.microsoft.com/office/drawing/2014/main" xmlns="" id="{294FF4DE-5651-4766-B672-460BA5AB6D9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91735" y="3422258"/>
              <a:ext cx="0" cy="206106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4" name="直接连接符 43">
              <a:extLst>
                <a:ext uri="{FF2B5EF4-FFF2-40B4-BE49-F238E27FC236}">
                  <a16:creationId xmlns:a16="http://schemas.microsoft.com/office/drawing/2014/main" xmlns="" id="{15D8261B-2164-4A50-8D54-161C90C21ED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91735" y="4064896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直接连接符 44">
              <a:extLst>
                <a:ext uri="{FF2B5EF4-FFF2-40B4-BE49-F238E27FC236}">
                  <a16:creationId xmlns:a16="http://schemas.microsoft.com/office/drawing/2014/main" xmlns="" id="{9E701AD4-19DA-46FC-9388-F4D18DAF21B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879483" y="3427015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xmlns="" id="{1675A6D8-88C2-4599-B34F-1609F3DEC616}"/>
                </a:ext>
              </a:extLst>
            </p:cNvPr>
            <p:cNvSpPr/>
            <p:nvPr/>
          </p:nvSpPr>
          <p:spPr bwMode="auto">
            <a:xfrm>
              <a:off x="6316163" y="3828966"/>
              <a:ext cx="4075410" cy="432048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9">
              <a:extLst>
                <a:ext uri="{FF2B5EF4-FFF2-40B4-BE49-F238E27FC236}">
                  <a16:creationId xmlns:a16="http://schemas.microsoft.com/office/drawing/2014/main" xmlns="" id="{C0245AF7-D21C-4A7A-89D8-3A668D6ABD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41558" y="3828966"/>
              <a:ext cx="4016817" cy="421042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B05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信 息 共 享 空 间</a:t>
              </a:r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grpSp>
          <p:nvGrpSpPr>
            <p:cNvPr id="56" name="组合 55">
              <a:extLst>
                <a:ext uri="{FF2B5EF4-FFF2-40B4-BE49-F238E27FC236}">
                  <a16:creationId xmlns:a16="http://schemas.microsoft.com/office/drawing/2014/main" xmlns="" id="{890C0D46-35BD-438D-90E4-5895186739E0}"/>
                </a:ext>
              </a:extLst>
            </p:cNvPr>
            <p:cNvGrpSpPr/>
            <p:nvPr/>
          </p:nvGrpSpPr>
          <p:grpSpPr>
            <a:xfrm>
              <a:off x="10344427" y="3420952"/>
              <a:ext cx="432093" cy="2528328"/>
              <a:chOff x="9756156" y="3348944"/>
              <a:chExt cx="432093" cy="2528328"/>
            </a:xfrm>
            <a:solidFill>
              <a:srgbClr val="00B050"/>
            </a:solidFill>
          </p:grpSpPr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xmlns="" id="{615CFA8F-71E9-4A98-97F1-0A7F076E44C4}"/>
                  </a:ext>
                </a:extLst>
              </p:cNvPr>
              <p:cNvGrpSpPr/>
              <p:nvPr/>
            </p:nvGrpSpPr>
            <p:grpSpPr>
              <a:xfrm>
                <a:off x="9756156" y="5229877"/>
                <a:ext cx="432093" cy="647395"/>
                <a:chOff x="1287506" y="3621910"/>
                <a:chExt cx="432093" cy="2183354"/>
              </a:xfrm>
              <a:grpFill/>
              <a:scene3d>
                <a:camera prst="orthographicFront">
                  <a:rot lat="0" lon="10800000" rev="0"/>
                </a:camera>
                <a:lightRig rig="threePt" dir="t"/>
              </a:scene3d>
            </p:grpSpPr>
            <p:cxnSp>
              <p:nvCxnSpPr>
                <p:cNvPr id="17" name="直接连接符 16">
                  <a:extLst>
                    <a:ext uri="{FF2B5EF4-FFF2-40B4-BE49-F238E27FC236}">
                      <a16:creationId xmlns:a16="http://schemas.microsoft.com/office/drawing/2014/main" xmlns="" id="{A900440A-4EB4-4422-AA38-B9ABD97BF0C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99758" y="3621910"/>
                  <a:ext cx="0" cy="2183354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8" name="直接连接符 17">
                  <a:extLst>
                    <a:ext uri="{FF2B5EF4-FFF2-40B4-BE49-F238E27FC236}">
                      <a16:creationId xmlns:a16="http://schemas.microsoft.com/office/drawing/2014/main" xmlns="" id="{A455E8F7-F2B6-4CDE-92FF-96514019897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99758" y="5789222"/>
                  <a:ext cx="419841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19" name="直接连接符 18">
                  <a:extLst>
                    <a:ext uri="{FF2B5EF4-FFF2-40B4-BE49-F238E27FC236}">
                      <a16:creationId xmlns:a16="http://schemas.microsoft.com/office/drawing/2014/main" xmlns="" id="{C8723D79-CC29-4273-905C-40091F0104B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1287506" y="3637952"/>
                  <a:ext cx="419841" cy="0"/>
                </a:xfrm>
                <a:prstGeom prst="line">
                  <a:avLst/>
                </a:prstGeom>
                <a:grpFill/>
                <a:ln w="28575" cap="flat" cmpd="sng" algn="ctr">
                  <a:solidFill>
                    <a:srgbClr val="00B05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cxnSp>
            <p:nvCxnSpPr>
              <p:cNvPr id="33" name="直接连接符 32">
                <a:extLst>
                  <a:ext uri="{FF2B5EF4-FFF2-40B4-BE49-F238E27FC236}">
                    <a16:creationId xmlns:a16="http://schemas.microsoft.com/office/drawing/2014/main" xmlns="" id="{2FCA5658-75B0-4D9E-8405-5A70E7AEA29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0188249" y="3348944"/>
                <a:ext cx="0" cy="2012936"/>
              </a:xfrm>
              <a:prstGeom prst="line">
                <a:avLst/>
              </a:prstGeom>
              <a:grp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10800000" rev="0"/>
                </a:camera>
                <a:lightRig rig="threePt" dir="t"/>
              </a:scene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直接连接符 34">
                <a:extLst>
                  <a:ext uri="{FF2B5EF4-FFF2-40B4-BE49-F238E27FC236}">
                    <a16:creationId xmlns:a16="http://schemas.microsoft.com/office/drawing/2014/main" xmlns="" id="{CB600930-E01B-428B-AAF9-241128F51BCC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9768408" y="3353701"/>
                <a:ext cx="419841" cy="0"/>
              </a:xfrm>
              <a:prstGeom prst="line">
                <a:avLst/>
              </a:prstGeom>
              <a:grpFill/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>
                  <a:rot lat="0" lon="10800000" rev="0"/>
                </a:camera>
                <a:lightRig rig="threePt" dir="t"/>
              </a:scene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8" name="直接连接符 47">
                <a:extLst>
                  <a:ext uri="{FF2B5EF4-FFF2-40B4-BE49-F238E27FC236}">
                    <a16:creationId xmlns:a16="http://schemas.microsoft.com/office/drawing/2014/main" xmlns="" id="{C196F093-2CC5-4246-A6C1-26AD45AFCD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9768408" y="3996339"/>
                <a:ext cx="419841" cy="0"/>
              </a:xfrm>
              <a:prstGeom prst="line">
                <a:avLst/>
              </a:prstGeom>
              <a:grpFill/>
              <a:ln w="349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9" name="直接连接符 48">
                <a:extLst>
                  <a:ext uri="{FF2B5EF4-FFF2-40B4-BE49-F238E27FC236}">
                    <a16:creationId xmlns:a16="http://schemas.microsoft.com/office/drawing/2014/main" xmlns="" id="{9A1114FF-AB4C-4C0C-AB88-AF3F4CB733F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9768408" y="4591785"/>
                <a:ext cx="419841" cy="0"/>
              </a:xfrm>
              <a:prstGeom prst="line">
                <a:avLst/>
              </a:prstGeom>
              <a:grpFill/>
              <a:ln w="3492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59" name="组合 58">
            <a:extLst>
              <a:ext uri="{FF2B5EF4-FFF2-40B4-BE49-F238E27FC236}">
                <a16:creationId xmlns:a16="http://schemas.microsoft.com/office/drawing/2014/main" xmlns="" id="{D4E0DA89-02B8-4BA3-BF7E-5E88CD9715E3}"/>
              </a:ext>
            </a:extLst>
          </p:cNvPr>
          <p:cNvGrpSpPr/>
          <p:nvPr/>
        </p:nvGrpSpPr>
        <p:grpSpPr>
          <a:xfrm>
            <a:off x="4493380" y="4516556"/>
            <a:ext cx="882540" cy="273160"/>
            <a:chOff x="4009563" y="5312225"/>
            <a:chExt cx="882540" cy="273160"/>
          </a:xfrm>
        </p:grpSpPr>
        <p:sp>
          <p:nvSpPr>
            <p:cNvPr id="60" name="箭头: V 形 59">
              <a:extLst>
                <a:ext uri="{FF2B5EF4-FFF2-40B4-BE49-F238E27FC236}">
                  <a16:creationId xmlns:a16="http://schemas.microsoft.com/office/drawing/2014/main" xmlns="" id="{CE6A50EC-85A3-498B-8162-8A4A8AB79D1D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1" name="箭头: V 形 60">
              <a:extLst>
                <a:ext uri="{FF2B5EF4-FFF2-40B4-BE49-F238E27FC236}">
                  <a16:creationId xmlns:a16="http://schemas.microsoft.com/office/drawing/2014/main" xmlns="" id="{00A83865-158A-4636-BC36-D6B4AEB0F536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2" name="箭头: V 形 61">
              <a:extLst>
                <a:ext uri="{FF2B5EF4-FFF2-40B4-BE49-F238E27FC236}">
                  <a16:creationId xmlns:a16="http://schemas.microsoft.com/office/drawing/2014/main" xmlns="" id="{DC0D7134-A0F6-4CAE-AC6E-4D75C8D0D465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3" name="箭头: V 形 62">
              <a:extLst>
                <a:ext uri="{FF2B5EF4-FFF2-40B4-BE49-F238E27FC236}">
                  <a16:creationId xmlns:a16="http://schemas.microsoft.com/office/drawing/2014/main" xmlns="" id="{B5685C27-00FB-4856-A0CE-73B3A7ABBB8D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182031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文本框 17">
            <a:extLst>
              <a:ext uri="{FF2B5EF4-FFF2-40B4-BE49-F238E27FC236}">
                <a16:creationId xmlns:a16="http://schemas.microsoft.com/office/drawing/2014/main" xmlns="" id="{1E104C4D-1AE5-4F25-973A-310BCB4C745F}"/>
              </a:ext>
            </a:extLst>
          </p:cNvPr>
          <p:cNvSpPr txBox="1"/>
          <p:nvPr/>
        </p:nvSpPr>
        <p:spPr>
          <a:xfrm>
            <a:off x="3404568" y="548680"/>
            <a:ext cx="8619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kern="0" dirty="0">
                <a:solidFill>
                  <a:srgbClr val="023D8F"/>
                </a:solidFill>
                <a:latin typeface="+mn-lt"/>
                <a:ea typeface="微软雅黑" pitchFamily="34" charset="-122"/>
                <a:cs typeface="Verdana" pitchFamily="34" charset="0"/>
              </a:rPr>
              <a:t>高校图书馆的变革扫描</a:t>
            </a:r>
            <a:endParaRPr lang="en-US" altLang="zh-CN" sz="2800" b="1" kern="0" dirty="0">
              <a:solidFill>
                <a:srgbClr val="023D8F"/>
              </a:solidFill>
              <a:latin typeface="+mn-lt"/>
              <a:ea typeface="微软雅黑" pitchFamily="34" charset="-122"/>
              <a:cs typeface="Verdana" pitchFamily="34" charset="0"/>
            </a:endParaRPr>
          </a:p>
        </p:txBody>
      </p:sp>
      <p:sp>
        <p:nvSpPr>
          <p:cNvPr id="96" name="矩形 95">
            <a:extLst>
              <a:ext uri="{FF2B5EF4-FFF2-40B4-BE49-F238E27FC236}">
                <a16:creationId xmlns:a16="http://schemas.microsoft.com/office/drawing/2014/main" xmlns="" id="{4D2CB21B-2C8C-46C8-89F8-D4321155262B}"/>
              </a:ext>
            </a:extLst>
          </p:cNvPr>
          <p:cNvSpPr/>
          <p:nvPr/>
        </p:nvSpPr>
        <p:spPr>
          <a:xfrm>
            <a:off x="3359696" y="979542"/>
            <a:ext cx="751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kern="0" dirty="0">
                <a:solidFill>
                  <a:schemeClr val="accent4"/>
                </a:solidFill>
                <a:latin typeface="楷体" panose="02010609060101010101" pitchFamily="49" charset="-122"/>
                <a:ea typeface="楷体" panose="02010609060101010101" pitchFamily="49" charset="-122"/>
                <a:cs typeface="Verdana" pitchFamily="34" charset="0"/>
              </a:rPr>
              <a:t>第一部分：转型与变革中的高校图书馆     </a:t>
            </a: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xmlns="" id="{1FED494B-D0E2-40AE-8A02-DF8F06B3D76E}"/>
              </a:ext>
            </a:extLst>
          </p:cNvPr>
          <p:cNvSpPr/>
          <p:nvPr/>
        </p:nvSpPr>
        <p:spPr bwMode="auto">
          <a:xfrm>
            <a:off x="1670142" y="1916416"/>
            <a:ext cx="9885988" cy="648488"/>
          </a:xfrm>
          <a:prstGeom prst="roundRect">
            <a:avLst>
              <a:gd name="adj" fmla="val 8798"/>
            </a:avLst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zh-C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xmlns="" id="{A141D629-4A29-4BFA-8D3A-4FA48924FD98}"/>
              </a:ext>
            </a:extLst>
          </p:cNvPr>
          <p:cNvGrpSpPr/>
          <p:nvPr/>
        </p:nvGrpSpPr>
        <p:grpSpPr>
          <a:xfrm>
            <a:off x="479376" y="2132856"/>
            <a:ext cx="882540" cy="273160"/>
            <a:chOff x="4009563" y="5312225"/>
            <a:chExt cx="882540" cy="273160"/>
          </a:xfrm>
        </p:grpSpPr>
        <p:sp>
          <p:nvSpPr>
            <p:cNvPr id="11" name="箭头: V 形 10">
              <a:extLst>
                <a:ext uri="{FF2B5EF4-FFF2-40B4-BE49-F238E27FC236}">
                  <a16:creationId xmlns:a16="http://schemas.microsoft.com/office/drawing/2014/main" xmlns="" id="{D1CCF5F5-C0BF-4750-B6DE-491873402D9C}"/>
                </a:ext>
              </a:extLst>
            </p:cNvPr>
            <p:cNvSpPr/>
            <p:nvPr/>
          </p:nvSpPr>
          <p:spPr bwMode="auto">
            <a:xfrm>
              <a:off x="4009563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2" name="箭头: V 形 11">
              <a:extLst>
                <a:ext uri="{FF2B5EF4-FFF2-40B4-BE49-F238E27FC236}">
                  <a16:creationId xmlns:a16="http://schemas.microsoft.com/office/drawing/2014/main" xmlns="" id="{003C04F4-4DD5-4AD3-978D-540E3A52F591}"/>
                </a:ext>
              </a:extLst>
            </p:cNvPr>
            <p:cNvSpPr/>
            <p:nvPr/>
          </p:nvSpPr>
          <p:spPr bwMode="auto">
            <a:xfrm>
              <a:off x="4223792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3" name="箭头: V 形 12">
              <a:extLst>
                <a:ext uri="{FF2B5EF4-FFF2-40B4-BE49-F238E27FC236}">
                  <a16:creationId xmlns:a16="http://schemas.microsoft.com/office/drawing/2014/main" xmlns="" id="{E096D938-D72F-4009-A010-CE6E3C66A858}"/>
                </a:ext>
              </a:extLst>
            </p:cNvPr>
            <p:cNvSpPr/>
            <p:nvPr/>
          </p:nvSpPr>
          <p:spPr bwMode="auto">
            <a:xfrm>
              <a:off x="4447517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14" name="箭头: V 形 13">
              <a:extLst>
                <a:ext uri="{FF2B5EF4-FFF2-40B4-BE49-F238E27FC236}">
                  <a16:creationId xmlns:a16="http://schemas.microsoft.com/office/drawing/2014/main" xmlns="" id="{3B2D71A2-D6A0-4489-967E-0DD6EC8A3004}"/>
                </a:ext>
              </a:extLst>
            </p:cNvPr>
            <p:cNvSpPr/>
            <p:nvPr/>
          </p:nvSpPr>
          <p:spPr bwMode="auto">
            <a:xfrm>
              <a:off x="4655840" y="5312225"/>
              <a:ext cx="236263" cy="273160"/>
            </a:xfrm>
            <a:prstGeom prst="chevron">
              <a:avLst/>
            </a:prstGeom>
            <a:solidFill>
              <a:srgbClr val="023D8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</p:grpSp>
      <p:sp>
        <p:nvSpPr>
          <p:cNvPr id="15" name="矩形 14">
            <a:extLst>
              <a:ext uri="{FF2B5EF4-FFF2-40B4-BE49-F238E27FC236}">
                <a16:creationId xmlns:a16="http://schemas.microsoft.com/office/drawing/2014/main" xmlns="" id="{F9AA5230-0BB8-444F-8A00-87518FD12A16}"/>
              </a:ext>
            </a:extLst>
          </p:cNvPr>
          <p:cNvSpPr/>
          <p:nvPr/>
        </p:nvSpPr>
        <p:spPr>
          <a:xfrm>
            <a:off x="1689904" y="1844195"/>
            <a:ext cx="98662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  组织的变革</a:t>
            </a:r>
            <a:r>
              <a:rPr lang="zh-CN" altLang="en-US" sz="28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：</a:t>
            </a:r>
            <a:r>
              <a:rPr lang="zh-CN" altLang="en-US" sz="2400" b="1" dirty="0" smtClean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以</a:t>
            </a:r>
            <a:r>
              <a:rPr lang="zh-CN" altLang="en-US" sz="24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rPr>
              <a:t>“用户”为核心</a:t>
            </a:r>
            <a:endParaRPr lang="en-US" altLang="zh-CN" sz="2400" b="1" dirty="0">
              <a:solidFill>
                <a:schemeClr val="bg1"/>
              </a:solidFill>
              <a:latin typeface="Impact" panose="020B0806030902050204" pitchFamily="34" charset="0"/>
              <a:ea typeface="微软雅黑" panose="020B0503020204020204" pitchFamily="34" charset="-122"/>
              <a:cs typeface="Open Sans" pitchFamily="34" charset="0"/>
            </a:endParaRPr>
          </a:p>
        </p:txBody>
      </p:sp>
      <p:grpSp>
        <p:nvGrpSpPr>
          <p:cNvPr id="85" name="组合 84">
            <a:extLst>
              <a:ext uri="{FF2B5EF4-FFF2-40B4-BE49-F238E27FC236}">
                <a16:creationId xmlns:a16="http://schemas.microsoft.com/office/drawing/2014/main" xmlns="" id="{EE6F71C1-6629-483B-87A0-9CFEF704D723}"/>
              </a:ext>
            </a:extLst>
          </p:cNvPr>
          <p:cNvGrpSpPr/>
          <p:nvPr/>
        </p:nvGrpSpPr>
        <p:grpSpPr>
          <a:xfrm>
            <a:off x="6574060" y="3068960"/>
            <a:ext cx="4922540" cy="3168352"/>
            <a:chOff x="5951388" y="3068960"/>
            <a:chExt cx="4922540" cy="3168352"/>
          </a:xfrm>
        </p:grpSpPr>
        <p:sp>
          <p:nvSpPr>
            <p:cNvPr id="44" name="矩形 43">
              <a:extLst>
                <a:ext uri="{FF2B5EF4-FFF2-40B4-BE49-F238E27FC236}">
                  <a16:creationId xmlns:a16="http://schemas.microsoft.com/office/drawing/2014/main" xmlns="" id="{D58E8306-D6F6-4145-9626-661D3EF00511}"/>
                </a:ext>
              </a:extLst>
            </p:cNvPr>
            <p:cNvSpPr/>
            <p:nvPr/>
          </p:nvSpPr>
          <p:spPr bwMode="auto">
            <a:xfrm>
              <a:off x="6400768" y="5209086"/>
              <a:ext cx="1872208" cy="432048"/>
            </a:xfrm>
            <a:prstGeom prst="rect">
              <a:avLst/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5" name="TextBox 9">
              <a:extLst>
                <a:ext uri="{FF2B5EF4-FFF2-40B4-BE49-F238E27FC236}">
                  <a16:creationId xmlns:a16="http://schemas.microsoft.com/office/drawing/2014/main" xmlns="" id="{92645386-0E6E-4453-B92D-73E48F5392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83929" y="5232200"/>
              <a:ext cx="1872208" cy="376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CN" b="1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en-US" altLang="zh-CN" b="1" dirty="0" smtClean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r>
                <a:rPr lang="zh-CN" altLang="en-US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特色资源中心</a:t>
              </a:r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  <a:p>
              <a:pPr algn="ctr"/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46" name="矩形 45">
              <a:extLst>
                <a:ext uri="{FF2B5EF4-FFF2-40B4-BE49-F238E27FC236}">
                  <a16:creationId xmlns:a16="http://schemas.microsoft.com/office/drawing/2014/main" xmlns="" id="{8576EDBA-3BA8-47F5-865E-766034F90034}"/>
                </a:ext>
              </a:extLst>
            </p:cNvPr>
            <p:cNvSpPr/>
            <p:nvPr/>
          </p:nvSpPr>
          <p:spPr bwMode="auto">
            <a:xfrm>
              <a:off x="8603970" y="5202341"/>
              <a:ext cx="1872208" cy="432048"/>
            </a:xfrm>
            <a:prstGeom prst="rect">
              <a:avLst/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9">
              <a:extLst>
                <a:ext uri="{FF2B5EF4-FFF2-40B4-BE49-F238E27FC236}">
                  <a16:creationId xmlns:a16="http://schemas.microsoft.com/office/drawing/2014/main" xmlns="" id="{CA4051C5-7A03-47B6-969C-4003F0BCDD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96174" y="5206449"/>
              <a:ext cx="1872208" cy="414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50" name="直接连接符 49">
              <a:extLst>
                <a:ext uri="{FF2B5EF4-FFF2-40B4-BE49-F238E27FC236}">
                  <a16:creationId xmlns:a16="http://schemas.microsoft.com/office/drawing/2014/main" xmlns="" id="{B59A4812-690B-4C58-84F9-A380E2F8FFF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63640" y="6082272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直接连接符 50">
              <a:extLst>
                <a:ext uri="{FF2B5EF4-FFF2-40B4-BE49-F238E27FC236}">
                  <a16:creationId xmlns:a16="http://schemas.microsoft.com/office/drawing/2014/main" xmlns="" id="{890FC70D-73D2-4A8D-9B26-1E126DDFE4B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51388" y="5444391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矩形 53">
              <a:extLst>
                <a:ext uri="{FF2B5EF4-FFF2-40B4-BE49-F238E27FC236}">
                  <a16:creationId xmlns:a16="http://schemas.microsoft.com/office/drawing/2014/main" xmlns="" id="{A460C842-CE02-4DC6-884F-4904CDCDEBB1}"/>
                </a:ext>
              </a:extLst>
            </p:cNvPr>
            <p:cNvSpPr/>
            <p:nvPr/>
          </p:nvSpPr>
          <p:spPr bwMode="auto">
            <a:xfrm>
              <a:off x="6400767" y="5846341"/>
              <a:ext cx="4060967" cy="390971"/>
            </a:xfrm>
            <a:prstGeom prst="rect">
              <a:avLst/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55" name="TextBox 9">
              <a:extLst>
                <a:ext uri="{FF2B5EF4-FFF2-40B4-BE49-F238E27FC236}">
                  <a16:creationId xmlns:a16="http://schemas.microsoft.com/office/drawing/2014/main" xmlns="" id="{BD4FDF8A-ECFC-4E7A-A61F-5C7B2DD3F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4675" y="5846325"/>
              <a:ext cx="1872208" cy="377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zh-CN" altLang="en-US" b="1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综合管理与协作中心（职能部门）</a:t>
              </a:r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3" name="矩形 62">
              <a:extLst>
                <a:ext uri="{FF2B5EF4-FFF2-40B4-BE49-F238E27FC236}">
                  <a16:creationId xmlns:a16="http://schemas.microsoft.com/office/drawing/2014/main" xmlns="" id="{3FCE03C4-7F3D-4574-A365-E455AC5139DD}"/>
                </a:ext>
              </a:extLst>
            </p:cNvPr>
            <p:cNvSpPr/>
            <p:nvPr/>
          </p:nvSpPr>
          <p:spPr bwMode="auto">
            <a:xfrm>
              <a:off x="6386325" y="3929990"/>
              <a:ext cx="1872208" cy="432048"/>
            </a:xfrm>
            <a:prstGeom prst="rect">
              <a:avLst/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4" name="TextBox 9">
              <a:extLst>
                <a:ext uri="{FF2B5EF4-FFF2-40B4-BE49-F238E27FC236}">
                  <a16:creationId xmlns:a16="http://schemas.microsoft.com/office/drawing/2014/main" xmlns="" id="{209245E4-2093-4C2A-814A-2C9B21527E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69486" y="3953104"/>
              <a:ext cx="1872208" cy="376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65" name="矩形 64">
              <a:extLst>
                <a:ext uri="{FF2B5EF4-FFF2-40B4-BE49-F238E27FC236}">
                  <a16:creationId xmlns:a16="http://schemas.microsoft.com/office/drawing/2014/main" xmlns="" id="{72DDAE91-65C6-4855-B475-8801F79B442E}"/>
                </a:ext>
              </a:extLst>
            </p:cNvPr>
            <p:cNvSpPr/>
            <p:nvPr/>
          </p:nvSpPr>
          <p:spPr bwMode="auto">
            <a:xfrm>
              <a:off x="8589527" y="3923245"/>
              <a:ext cx="1872208" cy="432048"/>
            </a:xfrm>
            <a:prstGeom prst="rect">
              <a:avLst/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66" name="TextBox 9">
              <a:extLst>
                <a:ext uri="{FF2B5EF4-FFF2-40B4-BE49-F238E27FC236}">
                  <a16:creationId xmlns:a16="http://schemas.microsoft.com/office/drawing/2014/main" xmlns="" id="{30F0B179-EC0C-49B9-953F-A38502DFD2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56331" y="3914653"/>
              <a:ext cx="1872208" cy="414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cxnSp>
          <p:nvCxnSpPr>
            <p:cNvPr id="68" name="直接连接符 67">
              <a:extLst>
                <a:ext uri="{FF2B5EF4-FFF2-40B4-BE49-F238E27FC236}">
                  <a16:creationId xmlns:a16="http://schemas.microsoft.com/office/drawing/2014/main" xmlns="" id="{9A7B917D-F574-49DA-A801-C8EE06A5F9E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964088" y="3628522"/>
              <a:ext cx="19490" cy="245375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直接连接符 68">
              <a:extLst>
                <a:ext uri="{FF2B5EF4-FFF2-40B4-BE49-F238E27FC236}">
                  <a16:creationId xmlns:a16="http://schemas.microsoft.com/office/drawing/2014/main" xmlns="" id="{D7EDD668-836A-4BD7-9886-8096FBE9447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51984" y="4803176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直接连接符 69">
              <a:extLst>
                <a:ext uri="{FF2B5EF4-FFF2-40B4-BE49-F238E27FC236}">
                  <a16:creationId xmlns:a16="http://schemas.microsoft.com/office/drawing/2014/main" xmlns="" id="{64895404-41DA-42E5-A30D-3FC05B30B1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64191" y="4165295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矩形 70">
              <a:extLst>
                <a:ext uri="{FF2B5EF4-FFF2-40B4-BE49-F238E27FC236}">
                  <a16:creationId xmlns:a16="http://schemas.microsoft.com/office/drawing/2014/main" xmlns="" id="{0FB3998A-DC0A-4EB4-BDEF-14DDF9CDD6BF}"/>
                </a:ext>
              </a:extLst>
            </p:cNvPr>
            <p:cNvSpPr/>
            <p:nvPr/>
          </p:nvSpPr>
          <p:spPr bwMode="auto">
            <a:xfrm>
              <a:off x="8611955" y="4573103"/>
              <a:ext cx="1872208" cy="432048"/>
            </a:xfrm>
            <a:prstGeom prst="rect">
              <a:avLst/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2" name="TextBox 9">
              <a:extLst>
                <a:ext uri="{FF2B5EF4-FFF2-40B4-BE49-F238E27FC236}">
                  <a16:creationId xmlns:a16="http://schemas.microsoft.com/office/drawing/2014/main" xmlns="" id="{30DC65B0-1AF3-45DF-B20B-CBD09031C1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95116" y="4568348"/>
              <a:ext cx="1872208" cy="424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3" name="矩形 72">
              <a:extLst>
                <a:ext uri="{FF2B5EF4-FFF2-40B4-BE49-F238E27FC236}">
                  <a16:creationId xmlns:a16="http://schemas.microsoft.com/office/drawing/2014/main" xmlns="" id="{85B6D525-2EA3-4FC0-966A-4E37DE4E8219}"/>
                </a:ext>
              </a:extLst>
            </p:cNvPr>
            <p:cNvSpPr/>
            <p:nvPr/>
          </p:nvSpPr>
          <p:spPr bwMode="auto">
            <a:xfrm>
              <a:off x="6386325" y="4567246"/>
              <a:ext cx="1872208" cy="432048"/>
            </a:xfrm>
            <a:prstGeom prst="rect">
              <a:avLst/>
            </a:prstGeom>
            <a:solidFill>
              <a:srgbClr val="CC006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4" name="TextBox 9">
              <a:extLst>
                <a:ext uri="{FF2B5EF4-FFF2-40B4-BE49-F238E27FC236}">
                  <a16:creationId xmlns:a16="http://schemas.microsoft.com/office/drawing/2014/main" xmlns="" id="{6E4D697B-ADB4-4D1F-8E63-F8BFE664A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53243" y="4583595"/>
              <a:ext cx="1872208" cy="414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zh-CN" b="1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  <p:sp>
          <p:nvSpPr>
            <p:cNvPr id="78" name="矩形 77">
              <a:extLst>
                <a:ext uri="{FF2B5EF4-FFF2-40B4-BE49-F238E27FC236}">
                  <a16:creationId xmlns:a16="http://schemas.microsoft.com/office/drawing/2014/main" xmlns="" id="{6EC1FF9F-B45D-4EA3-BDCB-6604A0E75111}"/>
                </a:ext>
              </a:extLst>
            </p:cNvPr>
            <p:cNvSpPr/>
            <p:nvPr/>
          </p:nvSpPr>
          <p:spPr bwMode="auto">
            <a:xfrm>
              <a:off x="5970878" y="3099952"/>
              <a:ext cx="4903050" cy="511611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endParaRPr kumimoji="0" lang="zh-CN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79" name="矩形 78">
              <a:extLst>
                <a:ext uri="{FF2B5EF4-FFF2-40B4-BE49-F238E27FC236}">
                  <a16:creationId xmlns:a16="http://schemas.microsoft.com/office/drawing/2014/main" xmlns="" id="{E97BA294-1205-45BC-9780-7B4D279590FA}"/>
                </a:ext>
              </a:extLst>
            </p:cNvPr>
            <p:cNvSpPr/>
            <p:nvPr/>
          </p:nvSpPr>
          <p:spPr>
            <a:xfrm>
              <a:off x="6350000" y="3068960"/>
              <a:ext cx="4483938" cy="5595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北 大 图 书 馆 组 织 结 构（</a:t>
              </a:r>
              <a:r>
                <a:rPr lang="en-US" altLang="zh-CN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2015-</a:t>
              </a:r>
              <a:r>
                <a:rPr lang="zh-CN" altLang="en-US" sz="20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）</a:t>
              </a:r>
              <a:endParaRPr lang="en-US" altLang="zh-CN" sz="2000" b="1" dirty="0">
                <a:solidFill>
                  <a:schemeClr val="bg1"/>
                </a:solidFill>
                <a:latin typeface="Impact" panose="020B0806030902050204" pitchFamily="34" charset="0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  <p:cxnSp>
          <p:nvCxnSpPr>
            <p:cNvPr id="82" name="直接连接符 81">
              <a:extLst>
                <a:ext uri="{FF2B5EF4-FFF2-40B4-BE49-F238E27FC236}">
                  <a16:creationId xmlns:a16="http://schemas.microsoft.com/office/drawing/2014/main" xmlns="" id="{07D1764A-141B-4CD8-A6D9-13A082C8D5B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861228" y="3632324"/>
              <a:ext cx="0" cy="2432162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直接连接符 86">
              <a:extLst>
                <a:ext uri="{FF2B5EF4-FFF2-40B4-BE49-F238E27FC236}">
                  <a16:creationId xmlns:a16="http://schemas.microsoft.com/office/drawing/2014/main" xmlns="" id="{742C0AC5-AE69-4CB3-9FEF-77FF11E7C9D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453536" y="6046688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8" name="直接连接符 87">
              <a:extLst>
                <a:ext uri="{FF2B5EF4-FFF2-40B4-BE49-F238E27FC236}">
                  <a16:creationId xmlns:a16="http://schemas.microsoft.com/office/drawing/2014/main" xmlns="" id="{8F0AA283-6D9F-4600-BED0-3DE53668BB7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441284" y="5453576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直接连接符 88">
              <a:extLst>
                <a:ext uri="{FF2B5EF4-FFF2-40B4-BE49-F238E27FC236}">
                  <a16:creationId xmlns:a16="http://schemas.microsoft.com/office/drawing/2014/main" xmlns="" id="{C73F3FDE-34DE-4F14-936C-6161EEEFF21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441880" y="4812361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直接连接符 89">
              <a:extLst>
                <a:ext uri="{FF2B5EF4-FFF2-40B4-BE49-F238E27FC236}">
                  <a16:creationId xmlns:a16="http://schemas.microsoft.com/office/drawing/2014/main" xmlns="" id="{BA2164D4-D483-4BD9-BC0D-30B3E0C56CA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454087" y="4174480"/>
              <a:ext cx="419841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CC0066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1" name="矩形 40">
            <a:extLst>
              <a:ext uri="{FF2B5EF4-FFF2-40B4-BE49-F238E27FC236}">
                <a16:creationId xmlns:a16="http://schemas.microsoft.com/office/drawing/2014/main" xmlns="" id="{2357BF22-BB0D-4368-817E-64870008BA27}"/>
              </a:ext>
            </a:extLst>
          </p:cNvPr>
          <p:cNvSpPr/>
          <p:nvPr/>
        </p:nvSpPr>
        <p:spPr>
          <a:xfrm>
            <a:off x="1199456" y="2996952"/>
            <a:ext cx="5112568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spcAft>
                <a:spcPts val="1200"/>
              </a:spcAft>
            </a:pPr>
            <a:r>
              <a:rPr lang="zh-CN" altLang="en-US" sz="2000" b="1" dirty="0">
                <a:solidFill>
                  <a:srgbClr val="002060"/>
                </a:solidFill>
                <a:latin typeface="微软雅黑" pitchFamily="34" charset="-122"/>
                <a:ea typeface="微软雅黑" pitchFamily="34" charset="-122"/>
              </a:rPr>
              <a:t>新的部门与新的岗位</a:t>
            </a:r>
            <a:endParaRPr lang="en-US" altLang="zh-CN" sz="2000" b="1" dirty="0">
              <a:solidFill>
                <a:srgbClr val="002060"/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数据图书馆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数据实验室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情报中心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评价中心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用户体验中心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数字化与合作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xmlns="" id="{BEA9CDE0-EE7E-42F2-A787-2335DC79FAD7}"/>
              </a:ext>
            </a:extLst>
          </p:cNvPr>
          <p:cNvSpPr/>
          <p:nvPr/>
        </p:nvSpPr>
        <p:spPr>
          <a:xfrm>
            <a:off x="3503712" y="3603794"/>
            <a:ext cx="284150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数据馆员</a:t>
            </a:r>
            <a:r>
              <a:rPr lang="en-US" altLang="zh-CN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/</a:t>
            </a: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馆藏分析师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用户体验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虚拟服务支持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数字人文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知识产权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itchFamily="34" charset="-122"/>
                <a:ea typeface="微软雅黑" pitchFamily="34" charset="-122"/>
              </a:rPr>
              <a:t>知识管理</a:t>
            </a: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endParaRPr lang="en-US" altLang="zh-CN" dirty="0">
              <a:solidFill>
                <a:schemeClr val="tx1">
                  <a:lumMod val="85000"/>
                  <a:lumOff val="1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7151476" y="395600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学习支持中心</a:t>
            </a:r>
            <a:endParaRPr lang="en-US" altLang="zh-CN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312275" y="397032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研究支持中心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148450" y="4602028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资源建设中心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9147083" y="4628259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信息化与数据中心</a:t>
            </a:r>
            <a:endParaRPr lang="en-US" altLang="zh-CN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427691" y="523729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rPr>
              <a:t>古籍图书馆</a:t>
            </a:r>
            <a:endParaRPr lang="en-US" altLang="zh-CN" b="1" dirty="0">
              <a:solidFill>
                <a:srgbClr val="FFFFFF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0021366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0183138"/>
  <p:tag name="MH_LIBRARY" val="GRAPHIC"/>
  <p:tag name="MH_TYPE" val="Text"/>
  <p:tag name="MH_ORDER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51220183138"/>
  <p:tag name="MH_LIBRARY" val="GRAPHIC"/>
  <p:tag name="MH_TYPE" val="Text"/>
  <p:tag name="MH_ORDER" val="2"/>
</p:tagLst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12800</TotalTime>
  <Words>3376</Words>
  <Application>Microsoft Macintosh PowerPoint</Application>
  <PresentationFormat>宽屏</PresentationFormat>
  <Paragraphs>321</Paragraphs>
  <Slides>28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4" baseType="lpstr">
      <vt:lpstr>A-OTF Gothic MB101 Pro H</vt:lpstr>
      <vt:lpstr>Arial Narrow</vt:lpstr>
      <vt:lpstr>Calibri</vt:lpstr>
      <vt:lpstr>Calibri Light</vt:lpstr>
      <vt:lpstr>Impact</vt:lpstr>
      <vt:lpstr>Open Sans</vt:lpstr>
      <vt:lpstr>Segoe UI</vt:lpstr>
      <vt:lpstr>Verdana</vt:lpstr>
      <vt:lpstr>Wingdings</vt:lpstr>
      <vt:lpstr>仿宋</vt:lpstr>
      <vt:lpstr>楷体</vt:lpstr>
      <vt:lpstr>思源黑体 CN ExtraLight</vt:lpstr>
      <vt:lpstr>宋体</vt:lpstr>
      <vt:lpstr>微软雅黑</vt:lpstr>
      <vt:lpstr>Arial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 Office 用户</cp:lastModifiedBy>
  <cp:revision>1272</cp:revision>
  <dcterms:created xsi:type="dcterms:W3CDTF">2015-04-28T01:09:51Z</dcterms:created>
  <dcterms:modified xsi:type="dcterms:W3CDTF">2017-07-27T00:10:25Z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2052-8.1.0.2424</vt:lpwstr>
  </property>
</Properties>
</file>