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charts/chart13.xml" ContentType="application/vnd.openxmlformats-officedocument.drawingml.chart+xml"/>
  <Override PartName="/ppt/charts/chart15.xml" ContentType="application/vnd.openxmlformats-officedocument.drawingml.char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docProps/custom.xml" ContentType="application/vnd.openxmlformats-officedocument.custom-properties+xml"/>
  <Override PartName="/ppt/charts/chart7.xml" ContentType="application/vnd.openxmlformats-officedocument.drawingml.chart+xml"/>
  <Override PartName="/ppt/charts/chart20.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charts/colors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78" r:id="rId2"/>
    <p:sldId id="257" r:id="rId3"/>
    <p:sldId id="258" r:id="rId4"/>
    <p:sldId id="324" r:id="rId5"/>
    <p:sldId id="326" r:id="rId6"/>
    <p:sldId id="327" r:id="rId7"/>
    <p:sldId id="394" r:id="rId8"/>
    <p:sldId id="481" r:id="rId9"/>
    <p:sldId id="330" r:id="rId10"/>
    <p:sldId id="261" r:id="rId11"/>
    <p:sldId id="360" r:id="rId12"/>
    <p:sldId id="363" r:id="rId13"/>
    <p:sldId id="259" r:id="rId14"/>
    <p:sldId id="364" r:id="rId15"/>
    <p:sldId id="397" r:id="rId16"/>
    <p:sldId id="398" r:id="rId17"/>
    <p:sldId id="400" r:id="rId18"/>
    <p:sldId id="401" r:id="rId19"/>
    <p:sldId id="402" r:id="rId20"/>
    <p:sldId id="404" r:id="rId21"/>
    <p:sldId id="403" r:id="rId22"/>
    <p:sldId id="405" r:id="rId23"/>
    <p:sldId id="515" r:id="rId24"/>
    <p:sldId id="518" r:id="rId25"/>
    <p:sldId id="519" r:id="rId26"/>
    <p:sldId id="535" r:id="rId27"/>
    <p:sldId id="536" r:id="rId28"/>
    <p:sldId id="408" r:id="rId29"/>
    <p:sldId id="406" r:id="rId30"/>
    <p:sldId id="407" r:id="rId31"/>
    <p:sldId id="410" r:id="rId32"/>
    <p:sldId id="409" r:id="rId33"/>
    <p:sldId id="415" r:id="rId34"/>
    <p:sldId id="470" r:id="rId35"/>
    <p:sldId id="417" r:id="rId36"/>
    <p:sldId id="418" r:id="rId37"/>
    <p:sldId id="419" r:id="rId38"/>
    <p:sldId id="525" r:id="rId39"/>
    <p:sldId id="527" r:id="rId40"/>
    <p:sldId id="522" r:id="rId41"/>
    <p:sldId id="541" r:id="rId42"/>
    <p:sldId id="420" r:id="rId43"/>
  </p:sldIdLst>
  <p:sldSz cx="12192000" cy="6858000"/>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微软雅黑" panose="020B0503020204020204" pitchFamily="34"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微软雅黑" panose="020B0503020204020204" pitchFamily="34"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微软雅黑" panose="020B0503020204020204" pitchFamily="34"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微软雅黑" panose="020B0503020204020204" pitchFamily="34" charset="-122"/>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微软雅黑" panose="020B0503020204020204" pitchFamily="34" charset="-122"/>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微软雅黑" panose="020B0503020204020204" pitchFamily="34" charset="-122"/>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微软雅黑" panose="020B0503020204020204" pitchFamily="34" charset="-122"/>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微软雅黑" panose="020B0503020204020204" pitchFamily="34"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xmlns="" val="1"/>
      </p:ext>
    </p:extLst>
  </p:showPr>
  <p:clrMru>
    <a:srgbClr val="1F487C"/>
    <a:srgbClr val="E7EBF5"/>
    <a:srgbClr val="EFF3E9"/>
    <a:srgbClr val="FFFFFF"/>
    <a:srgbClr val="9BBB59"/>
    <a:srgbClr val="CCD5EA"/>
    <a:srgbClr val="FF0000"/>
    <a:srgbClr val="FF9900"/>
    <a:srgbClr val="66E1FF"/>
    <a:srgbClr val="3AD1F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p:restoredTop sz="94660"/>
  </p:normalViewPr>
  <p:slideViewPr>
    <p:cSldViewPr snapToGrid="0" showGuides="1">
      <p:cViewPr varScale="1">
        <p:scale>
          <a:sx n="89" d="100"/>
          <a:sy n="89" d="100"/>
        </p:scale>
        <p:origin x="-210" y="-96"/>
      </p:cViewPr>
      <p:guideLst>
        <p:guide orient="horz" pos="2022"/>
        <p:guide pos="3806"/>
      </p:guideLst>
    </p:cSldViewPr>
  </p:slideViewPr>
  <p:notesTextViewPr>
    <p:cViewPr>
      <p:scale>
        <a:sx n="1" d="1"/>
        <a:sy n="1" d="1"/>
      </p:scale>
      <p:origin x="0" y="0"/>
    </p:cViewPr>
  </p:notesTextViewPr>
  <p:sorterViewPr showFormatting="0">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___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___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___12.xlsx"/></Relationships>
</file>

<file path=ppt/charts/_rels/chart13.xml.rels><?xml version="1.0" encoding="UTF-8" standalone="yes"?>
<Relationships xmlns="http://schemas.openxmlformats.org/package/2006/relationships"><Relationship Id="rId1" Type="http://schemas.openxmlformats.org/officeDocument/2006/relationships/oleObject" Target="file:///E:\&#22270;&#20070;&#39302;&#20154;&#21147;&#36164;&#28304;\&#26032;&#24314;%20Microsoft%20Excel%20&#24037;&#20316;&#34920;.xlsx" TargetMode="Externa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___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Office_Excel____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Office_Excel____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Office_Excel____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Office_Excel____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Office_Excel____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___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Office_Excel____1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___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___5.xlsx"/></Relationships>
</file>

<file path=ppt/charts/_rels/chart6.xml.rels><?xml version="1.0" encoding="UTF-8" standalone="yes"?>
<Relationships xmlns="http://schemas.openxmlformats.org/package/2006/relationships"><Relationship Id="rId3" Type="http://schemas.microsoft.com/office/2011/relationships/chartStyle" Target="style1.xml"/><Relationship Id="rId2" Type="http://schemas.openxmlformats.org/officeDocument/2006/relationships/package" Target="../embeddings/Microsoft_Office_Excel____6.xlsx"/><Relationship Id="rId1" Type="http://schemas.openxmlformats.org/officeDocument/2006/relationships/themeOverride" Target="../theme/themeOverride1.xml"/><Relationship Id="rId4" Type="http://schemas.microsoft.com/office/2011/relationships/chartColorStyle" Target="colors1.xml"/></Relationships>
</file>

<file path=ppt/charts/_rels/chart7.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Office_Excel____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___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___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title>
      <c:layout>
        <c:manualLayout>
          <c:xMode val="edge"/>
          <c:yMode val="edge"/>
          <c:x val="0.24176715315344868"/>
          <c:y val="0.87182361733931579"/>
        </c:manualLayout>
      </c:layout>
      <c:txPr>
        <a:bodyPr rot="0" spcFirstLastPara="0" vertOverflow="ellipsis" vert="horz" wrap="square" anchor="t" anchorCtr="0"/>
        <a:lstStyle/>
        <a:p>
          <a:pPr>
            <a:defRPr lang="zh-CN" sz="1000" b="1" i="0" u="none" strike="noStrike" kern="1200" baseline="0">
              <a:solidFill>
                <a:schemeClr val="tx1"/>
              </a:solidFill>
              <a:latin typeface="+mn-lt"/>
              <a:ea typeface="+mn-ea"/>
              <a:cs typeface="+mn-cs"/>
            </a:defRPr>
          </a:pPr>
          <a:endParaRPr lang="zh-CN"/>
        </a:p>
      </c:txPr>
    </c:title>
    <c:plotArea>
      <c:layout/>
      <c:pieChart>
        <c:varyColors val="1"/>
        <c:ser>
          <c:idx val="0"/>
          <c:order val="0"/>
          <c:tx>
            <c:strRef>
              <c:f>Sheet1!$B$1</c:f>
              <c:strCache>
                <c:ptCount val="1"/>
                <c:pt idx="0">
                  <c:v>2011年高校图书馆馆长职称比例图</c:v>
                </c:pt>
              </c:strCache>
            </c:strRef>
          </c:tx>
          <c:dLbls>
            <c:dLbl>
              <c:idx val="3"/>
              <c:layout>
                <c:manualLayout>
                  <c:x val="4.1617354659603733E-3"/>
                  <c:y val="-5.1660759653740111E-2"/>
                </c:manualLayout>
              </c:layout>
              <c:dLblPos val="bestFit"/>
              <c:showPercent val="1"/>
              <c:extLst>
                <c:ext xmlns:c15="http://schemas.microsoft.com/office/drawing/2012/chart" uri="{CE6537A1-D6FC-4f65-9D91-7224C49458BB}">
                  <c15:layout/>
                </c:ext>
              </c:extLst>
            </c:dLbl>
            <c:dLbl>
              <c:idx val="4"/>
              <c:layout>
                <c:manualLayout>
                  <c:x val="5.4014476687168904E-2"/>
                  <c:y val="-4.5705955876835461E-3"/>
                </c:manualLayout>
              </c:layout>
              <c:dLblPos val="bestFit"/>
              <c:showPercent val="1"/>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Sheet1!$A$2:$A$6</c:f>
              <c:strCache>
                <c:ptCount val="5"/>
                <c:pt idx="0">
                  <c:v>正高职称</c:v>
                </c:pt>
                <c:pt idx="1">
                  <c:v>副高职称</c:v>
                </c:pt>
                <c:pt idx="2">
                  <c:v>中级职称</c:v>
                </c:pt>
                <c:pt idx="3">
                  <c:v>未填</c:v>
                </c:pt>
                <c:pt idx="4">
                  <c:v>其他</c:v>
                </c:pt>
              </c:strCache>
            </c:strRef>
          </c:cat>
          <c:val>
            <c:numRef>
              <c:f>Sheet1!$B$2:$B$6</c:f>
              <c:numCache>
                <c:formatCode>General</c:formatCode>
                <c:ptCount val="5"/>
                <c:pt idx="0">
                  <c:v>305</c:v>
                </c:pt>
                <c:pt idx="1">
                  <c:v>192</c:v>
                </c:pt>
                <c:pt idx="2">
                  <c:v>30</c:v>
                </c:pt>
                <c:pt idx="3">
                  <c:v>29</c:v>
                </c:pt>
                <c:pt idx="4">
                  <c:v>8</c:v>
                </c:pt>
              </c:numCache>
            </c:numRef>
          </c:val>
        </c:ser>
        <c:dLbls>
          <c:showPercent val="1"/>
        </c:dLbls>
        <c:firstSliceAng val="0"/>
      </c:pieChart>
    </c:plotArea>
    <c:legend>
      <c:legendPos val="r"/>
      <c:layout>
        <c:manualLayout>
          <c:xMode val="edge"/>
          <c:yMode val="edge"/>
          <c:x val="0.72767388106745101"/>
          <c:y val="1.5321756894790603E-2"/>
        </c:manualLayout>
      </c:layout>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zero"/>
  </c:chart>
  <c:txPr>
    <a:bodyPr/>
    <a:lstStyle/>
    <a:p>
      <a:pPr>
        <a:defRPr lang="zh-CN"/>
      </a:pPr>
      <a:endParaRPr lang="zh-CN"/>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pieChart>
        <c:varyColors val="1"/>
        <c:ser>
          <c:idx val="0"/>
          <c:order val="0"/>
          <c:tx>
            <c:strRef>
              <c:f>Sheet1!$B$1</c:f>
              <c:strCache>
                <c:ptCount val="1"/>
                <c:pt idx="0">
                  <c:v>年龄结构</c:v>
                </c:pt>
              </c:strCache>
            </c:strRef>
          </c:tx>
          <c:dLbls>
            <c:dLbl>
              <c:idx val="0"/>
              <c:layout>
                <c:manualLayout>
                  <c:x val="-3.3193168832838703E-2"/>
                  <c:y val="0.16886954975061888"/>
                </c:manualLayout>
              </c:layout>
              <c:dLblPos val="bestFit"/>
              <c:showPercent val="1"/>
              <c:extLst>
                <c:ext xmlns:c15="http://schemas.microsoft.com/office/drawing/2012/chart" uri="{CE6537A1-D6FC-4f65-9D91-7224C49458BB}">
                  <c15:layout/>
                </c:ext>
              </c:extLst>
            </c:dLbl>
            <c:dLbl>
              <c:idx val="1"/>
              <c:layout>
                <c:manualLayout>
                  <c:x val="-0.16661264181523541"/>
                  <c:y val="2.2122364327687508E-2"/>
                </c:manualLayout>
              </c:layout>
              <c:dLblPos val="bestFit"/>
              <c:showPercent val="1"/>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bg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Sheet1!$A$2:$A$5</c:f>
              <c:strCache>
                <c:ptCount val="4"/>
                <c:pt idx="0">
                  <c:v>29岁以下</c:v>
                </c:pt>
                <c:pt idx="1">
                  <c:v>30-39岁</c:v>
                </c:pt>
                <c:pt idx="2">
                  <c:v>40-49岁</c:v>
                </c:pt>
                <c:pt idx="3">
                  <c:v>50岁以上</c:v>
                </c:pt>
              </c:strCache>
            </c:strRef>
          </c:cat>
          <c:val>
            <c:numRef>
              <c:f>Sheet1!$B$2:$B$5</c:f>
              <c:numCache>
                <c:formatCode>General</c:formatCode>
                <c:ptCount val="4"/>
                <c:pt idx="0">
                  <c:v>2313</c:v>
                </c:pt>
                <c:pt idx="1">
                  <c:v>6245</c:v>
                </c:pt>
                <c:pt idx="2">
                  <c:v>10642</c:v>
                </c:pt>
                <c:pt idx="3">
                  <c:v>5131</c:v>
                </c:pt>
              </c:numCache>
            </c:numRef>
          </c:val>
        </c:ser>
        <c:dLbls>
          <c:showPercent val="1"/>
        </c:dLbls>
        <c:firstSliceAng val="0"/>
      </c:pieChart>
    </c:plotArea>
    <c:legend>
      <c:legendPos val="r"/>
      <c:legendEntry>
        <c:idx val="0"/>
        <c:txPr>
          <a:bodyPr rot="0" spcFirstLastPara="0" vertOverflow="ellipsis" vert="horz" wrap="square" anchor="ctr" anchorCtr="1"/>
          <a:lstStyle/>
          <a:p>
            <a:pPr>
              <a:defRPr lang="zh-CN" sz="800" b="0" i="0" u="none" strike="noStrike" kern="1200" baseline="0">
                <a:solidFill>
                  <a:schemeClr val="bg1"/>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800" b="0" i="0" u="none" strike="noStrike" kern="1200" baseline="0">
                <a:solidFill>
                  <a:schemeClr val="bg1"/>
                </a:solidFill>
                <a:latin typeface="+mn-lt"/>
                <a:ea typeface="+mn-ea"/>
                <a:cs typeface="+mn-cs"/>
              </a:defRPr>
            </a:pPr>
            <a:endParaRPr lang="zh-CN"/>
          </a:p>
        </c:txPr>
      </c:legendEntry>
      <c:legendEntry>
        <c:idx val="2"/>
        <c:txPr>
          <a:bodyPr rot="0" spcFirstLastPara="0" vertOverflow="ellipsis" vert="horz" wrap="square" anchor="ctr" anchorCtr="1"/>
          <a:lstStyle/>
          <a:p>
            <a:pPr>
              <a:defRPr lang="zh-CN" sz="800" b="0" i="0" u="none" strike="noStrike" kern="1200" baseline="0">
                <a:solidFill>
                  <a:schemeClr val="bg1"/>
                </a:solidFill>
                <a:latin typeface="+mn-lt"/>
                <a:ea typeface="+mn-ea"/>
                <a:cs typeface="+mn-cs"/>
              </a:defRPr>
            </a:pPr>
            <a:endParaRPr lang="zh-CN"/>
          </a:p>
        </c:txPr>
      </c:legendEntry>
      <c:legendEntry>
        <c:idx val="3"/>
        <c:txPr>
          <a:bodyPr rot="0" spcFirstLastPara="0" vertOverflow="ellipsis" vert="horz" wrap="square" anchor="ctr" anchorCtr="1"/>
          <a:lstStyle/>
          <a:p>
            <a:pPr>
              <a:defRPr lang="zh-CN" sz="800" b="0" i="0" u="none" strike="noStrike" kern="1200" baseline="0">
                <a:solidFill>
                  <a:schemeClr val="bg1"/>
                </a:solidFill>
                <a:latin typeface="+mn-lt"/>
                <a:ea typeface="+mn-ea"/>
                <a:cs typeface="+mn-cs"/>
              </a:defRPr>
            </a:pPr>
            <a:endParaRPr lang="zh-CN"/>
          </a:p>
        </c:txPr>
      </c:legendEntry>
      <c:layout>
        <c:manualLayout>
          <c:xMode val="edge"/>
          <c:yMode val="edge"/>
          <c:x val="9.7244732576985387E-3"/>
          <c:y val="0.77497407535430662"/>
          <c:w val="0.71410048622366362"/>
          <c:h val="0.19771863117870744"/>
        </c:manualLayout>
      </c:layout>
      <c:txPr>
        <a:bodyPr rot="0" spcFirstLastPara="0" vertOverflow="ellipsis" vert="horz" wrap="square" anchor="ctr" anchorCtr="1"/>
        <a:lstStyle/>
        <a:p>
          <a:pPr>
            <a:defRPr lang="zh-CN" sz="800" b="0" i="0" u="none" strike="noStrike" kern="1200" baseline="0">
              <a:solidFill>
                <a:schemeClr val="bg1"/>
              </a:solidFill>
              <a:latin typeface="+mn-lt"/>
              <a:ea typeface="+mn-ea"/>
              <a:cs typeface="+mn-cs"/>
            </a:defRPr>
          </a:pPr>
          <a:endParaRPr lang="zh-CN"/>
        </a:p>
      </c:txPr>
    </c:legend>
    <c:plotVisOnly val="1"/>
    <c:dispBlanksAs val="zero"/>
  </c:chart>
  <c:txPr>
    <a:bodyPr/>
    <a:lstStyle/>
    <a:p>
      <a:pPr>
        <a:defRPr lang="zh-CN"/>
      </a:pPr>
      <a:endParaRPr lang="zh-CN"/>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pieChart>
        <c:varyColors val="1"/>
        <c:ser>
          <c:idx val="0"/>
          <c:order val="0"/>
          <c:tx>
            <c:strRef>
              <c:f>Sheet1!$B$1</c:f>
              <c:strCache>
                <c:ptCount val="1"/>
                <c:pt idx="0">
                  <c:v>性别</c:v>
                </c:pt>
              </c:strCache>
            </c:strRef>
          </c:tx>
          <c:dLbls>
            <c:dLbl>
              <c:idx val="0"/>
              <c:layout>
                <c:manualLayout>
                  <c:x val="-0.1800829875518678"/>
                  <c:y val="0.13423351866560787"/>
                </c:manualLayout>
              </c:layout>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bg1"/>
                      </a:solidFill>
                      <a:latin typeface="+mn-lt"/>
                      <a:ea typeface="+mn-ea"/>
                      <a:cs typeface="+mn-cs"/>
                    </a:defRPr>
                  </a:pPr>
                  <a:endParaRPr lang="zh-CN"/>
                </a:p>
              </c:txPr>
              <c:dLblPos val="bestFit"/>
              <c:showPercent val="1"/>
              <c:extLst>
                <c:ext xmlns:c15="http://schemas.microsoft.com/office/drawing/2012/chart" uri="{CE6537A1-D6FC-4f65-9D91-7224C49458BB}">
                  <c15:layout>
                    <c:manualLayout>
                      <c:w val="0.220746887966805"/>
                      <c:h val="0.214455917394758"/>
                    </c:manualLayout>
                  </c15:layout>
                </c:ext>
              </c:extLst>
            </c:dLbl>
            <c:dLbl>
              <c:idx val="1"/>
              <c:layout>
                <c:manualLayout>
                  <c:x val="0.2414072174544368"/>
                  <c:y val="-0.10881652104845126"/>
                </c:manualLayout>
              </c:layout>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bg1"/>
                      </a:solidFill>
                      <a:latin typeface="+mn-lt"/>
                      <a:ea typeface="+mn-ea"/>
                      <a:cs typeface="+mn-cs"/>
                    </a:defRPr>
                  </a:pPr>
                  <a:endParaRPr lang="zh-CN"/>
                </a:p>
              </c:txPr>
              <c:dLblPos val="bestFit"/>
              <c:showPercent val="1"/>
              <c:extLst>
                <c:ext xmlns:c15="http://schemas.microsoft.com/office/drawing/2012/chart" uri="{CE6537A1-D6FC-4f65-9D91-7224C49458BB}">
                  <c15:layout>
                    <c:manualLayout>
                      <c:w val="0.281742738589212"/>
                      <c:h val="0.214455917394758"/>
                    </c:manualLayout>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Sheet1!$A$2:$A$3</c:f>
              <c:strCache>
                <c:ptCount val="2"/>
                <c:pt idx="0">
                  <c:v>男</c:v>
                </c:pt>
                <c:pt idx="1">
                  <c:v>女</c:v>
                </c:pt>
              </c:strCache>
            </c:strRef>
          </c:cat>
          <c:val>
            <c:numRef>
              <c:f>Sheet1!$B$2:$B$3</c:f>
              <c:numCache>
                <c:formatCode>General</c:formatCode>
                <c:ptCount val="2"/>
                <c:pt idx="0">
                  <c:v>8180</c:v>
                </c:pt>
                <c:pt idx="1">
                  <c:v>16398</c:v>
                </c:pt>
              </c:numCache>
            </c:numRef>
          </c:val>
        </c:ser>
        <c:dLbls>
          <c:showPercent val="1"/>
        </c:dLbls>
        <c:firstSliceAng val="0"/>
      </c:pieChart>
    </c:plotArea>
    <c:legend>
      <c:legendPos val="r"/>
      <c:legendEntry>
        <c:idx val="0"/>
        <c:txPr>
          <a:bodyPr rot="0" spcFirstLastPara="0" vertOverflow="ellipsis" vert="horz" wrap="square" anchor="ctr" anchorCtr="1"/>
          <a:lstStyle/>
          <a:p>
            <a:pPr>
              <a:defRPr lang="zh-CN" sz="1000" b="0" i="0" u="none" strike="noStrike" kern="1200" baseline="0">
                <a:solidFill>
                  <a:schemeClr val="bg1"/>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1000" b="0" i="0" u="none" strike="noStrike" kern="1200" baseline="0">
                <a:solidFill>
                  <a:schemeClr val="bg1"/>
                </a:solidFill>
                <a:latin typeface="+mn-lt"/>
                <a:ea typeface="+mn-ea"/>
                <a:cs typeface="+mn-cs"/>
              </a:defRPr>
            </a:pPr>
            <a:endParaRPr lang="zh-CN"/>
          </a:p>
        </c:txPr>
      </c:legendEntry>
      <c:layout>
        <c:manualLayout>
          <c:xMode val="edge"/>
          <c:yMode val="edge"/>
          <c:x val="1.2448132780083001E-2"/>
          <c:y val="0.8359809372517889"/>
          <c:w val="0.76887966804979679"/>
          <c:h val="0.1393963463065935"/>
        </c:manualLayout>
      </c:layout>
      <c:txPr>
        <a:bodyPr rot="0" spcFirstLastPara="0" vertOverflow="ellipsis" vert="horz" wrap="square" anchor="ctr" anchorCtr="1"/>
        <a:lstStyle/>
        <a:p>
          <a:pPr>
            <a:defRPr lang="zh-CN" sz="1000" b="0" i="0" u="none" strike="noStrike" kern="1200" baseline="0">
              <a:solidFill>
                <a:schemeClr val="bg1"/>
              </a:solidFill>
              <a:latin typeface="+mn-lt"/>
              <a:ea typeface="+mn-ea"/>
              <a:cs typeface="+mn-cs"/>
            </a:defRPr>
          </a:pPr>
          <a:endParaRPr lang="zh-CN"/>
        </a:p>
      </c:txPr>
    </c:legend>
    <c:plotVisOnly val="1"/>
    <c:dispBlanksAs val="zero"/>
  </c:chart>
  <c:txPr>
    <a:bodyPr/>
    <a:lstStyle/>
    <a:p>
      <a:pPr>
        <a:defRPr lang="zh-CN"/>
      </a:pPr>
      <a:endParaRPr lang="zh-CN"/>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zh-CN"/>
  <c:chart>
    <c:title>
      <c:tx>
        <c:rich>
          <a:bodyPr rot="0" spcFirstLastPara="0" vertOverflow="ellipsis" vert="horz" wrap="square" anchor="ctr" anchorCtr="1"/>
          <a:lstStyle/>
          <a:p>
            <a:pPr>
              <a:defRPr lang="zh-CN" sz="1680" b="1" i="0" u="none" strike="noStrike" kern="1200" baseline="0">
                <a:solidFill>
                  <a:schemeClr val="tx1"/>
                </a:solidFill>
                <a:latin typeface="+mn-lt"/>
                <a:ea typeface="+mn-ea"/>
                <a:cs typeface="+mn-cs"/>
              </a:defRPr>
            </a:pPr>
            <a:r>
              <a:rPr lang="en-US" altLang="zh-CN" sz="1680"/>
              <a:t>2006-2011</a:t>
            </a:r>
            <a:r>
              <a:rPr lang="zh-CN" altLang="en-US" sz="1680"/>
              <a:t>年高校图书馆馆均在编职工构成分布图</a:t>
            </a:r>
          </a:p>
        </c:rich>
      </c:tx>
      <c:layout>
        <c:manualLayout>
          <c:xMode val="edge"/>
          <c:yMode val="edge"/>
          <c:x val="0.25538670769603483"/>
          <c:y val="5.1402577710386733E-2"/>
        </c:manualLayout>
      </c:layout>
    </c:title>
    <c:plotArea>
      <c:layout/>
      <c:lineChart>
        <c:grouping val="standard"/>
        <c:ser>
          <c:idx val="0"/>
          <c:order val="0"/>
          <c:tx>
            <c:strRef>
              <c:f>Sheet1!$B$1</c:f>
              <c:strCache>
                <c:ptCount val="1"/>
                <c:pt idx="0">
                  <c:v>职工人数</c:v>
                </c:pt>
              </c:strCache>
            </c:strRef>
          </c:tx>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endParaRPr lang="zh-CN"/>
              </a:p>
            </c:txPr>
            <c:dLblPos val="r"/>
            <c:showVal val="1"/>
            <c:extLst>
              <c:ext xmlns:c15="http://schemas.microsoft.com/office/drawing/2012/chart" uri="{CE6537A1-D6FC-4f65-9D91-7224C49458BB}">
                <c15:layout/>
                <c15:showLeaderLines val="0"/>
                <c15:leaderLines/>
              </c:ext>
            </c:extLst>
          </c:dLbls>
          <c:cat>
            <c:numRef>
              <c:f>Sheet1!$A$2:$A$7</c:f>
              <c:numCache>
                <c:formatCode>General</c:formatCode>
                <c:ptCount val="6"/>
                <c:pt idx="0">
                  <c:v>2006</c:v>
                </c:pt>
                <c:pt idx="1">
                  <c:v>2007</c:v>
                </c:pt>
                <c:pt idx="2">
                  <c:v>2008</c:v>
                </c:pt>
                <c:pt idx="3">
                  <c:v>2009</c:v>
                </c:pt>
                <c:pt idx="4">
                  <c:v>2010</c:v>
                </c:pt>
                <c:pt idx="5">
                  <c:v>2011</c:v>
                </c:pt>
              </c:numCache>
            </c:numRef>
          </c:cat>
          <c:val>
            <c:numRef>
              <c:f>Sheet1!$B$2:$B$7</c:f>
              <c:numCache>
                <c:formatCode>General</c:formatCode>
                <c:ptCount val="6"/>
                <c:pt idx="0">
                  <c:v>53</c:v>
                </c:pt>
                <c:pt idx="1">
                  <c:v>48</c:v>
                </c:pt>
                <c:pt idx="2">
                  <c:v>47</c:v>
                </c:pt>
                <c:pt idx="3">
                  <c:v>48</c:v>
                </c:pt>
                <c:pt idx="4">
                  <c:v>50</c:v>
                </c:pt>
                <c:pt idx="5">
                  <c:v>45</c:v>
                </c:pt>
              </c:numCache>
            </c:numRef>
          </c:val>
        </c:ser>
        <c:ser>
          <c:idx val="1"/>
          <c:order val="1"/>
          <c:tx>
            <c:strRef>
              <c:f>Sheet1!$C$1</c:f>
              <c:strCache>
                <c:ptCount val="1"/>
                <c:pt idx="0">
                  <c:v>男职工人数</c:v>
                </c:pt>
              </c:strCache>
            </c:strRef>
          </c:tx>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endParaRPr lang="zh-CN"/>
              </a:p>
            </c:txPr>
            <c:dLblPos val="r"/>
            <c:showVal val="1"/>
            <c:extLst>
              <c:ext xmlns:c15="http://schemas.microsoft.com/office/drawing/2012/chart" uri="{CE6537A1-D6FC-4f65-9D91-7224C49458BB}">
                <c15:layout/>
                <c15:showLeaderLines val="0"/>
                <c15:leaderLines/>
              </c:ext>
            </c:extLst>
          </c:dLbls>
          <c:cat>
            <c:numRef>
              <c:f>Sheet1!$A$2:$A$7</c:f>
              <c:numCache>
                <c:formatCode>General</c:formatCode>
                <c:ptCount val="6"/>
                <c:pt idx="0">
                  <c:v>2006</c:v>
                </c:pt>
                <c:pt idx="1">
                  <c:v>2007</c:v>
                </c:pt>
                <c:pt idx="2">
                  <c:v>2008</c:v>
                </c:pt>
                <c:pt idx="3">
                  <c:v>2009</c:v>
                </c:pt>
                <c:pt idx="4">
                  <c:v>2010</c:v>
                </c:pt>
                <c:pt idx="5">
                  <c:v>2011</c:v>
                </c:pt>
              </c:numCache>
            </c:numRef>
          </c:cat>
          <c:val>
            <c:numRef>
              <c:f>Sheet1!$C$2:$C$7</c:f>
              <c:numCache>
                <c:formatCode>General</c:formatCode>
                <c:ptCount val="6"/>
                <c:pt idx="0">
                  <c:v>18</c:v>
                </c:pt>
                <c:pt idx="1">
                  <c:v>14</c:v>
                </c:pt>
                <c:pt idx="2">
                  <c:v>15</c:v>
                </c:pt>
                <c:pt idx="3">
                  <c:v>16</c:v>
                </c:pt>
                <c:pt idx="4">
                  <c:v>17</c:v>
                </c:pt>
                <c:pt idx="5">
                  <c:v>15</c:v>
                </c:pt>
              </c:numCache>
            </c:numRef>
          </c:val>
        </c:ser>
        <c:ser>
          <c:idx val="2"/>
          <c:order val="2"/>
          <c:tx>
            <c:strRef>
              <c:f>Sheet1!$D$1</c:f>
              <c:strCache>
                <c:ptCount val="1"/>
                <c:pt idx="0">
                  <c:v>女职工人数</c:v>
                </c:pt>
              </c:strCache>
            </c:strRef>
          </c:tx>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endParaRPr lang="zh-CN"/>
              </a:p>
            </c:txPr>
            <c:dLblPos val="r"/>
            <c:showVal val="1"/>
            <c:extLst>
              <c:ext xmlns:c15="http://schemas.microsoft.com/office/drawing/2012/chart" uri="{CE6537A1-D6FC-4f65-9D91-7224C49458BB}">
                <c15:layout/>
                <c15:showLeaderLines val="0"/>
                <c15:leaderLines/>
              </c:ext>
            </c:extLst>
          </c:dLbls>
          <c:cat>
            <c:numRef>
              <c:f>Sheet1!$A$2:$A$7</c:f>
              <c:numCache>
                <c:formatCode>General</c:formatCode>
                <c:ptCount val="6"/>
                <c:pt idx="0">
                  <c:v>2006</c:v>
                </c:pt>
                <c:pt idx="1">
                  <c:v>2007</c:v>
                </c:pt>
                <c:pt idx="2">
                  <c:v>2008</c:v>
                </c:pt>
                <c:pt idx="3">
                  <c:v>2009</c:v>
                </c:pt>
                <c:pt idx="4">
                  <c:v>2010</c:v>
                </c:pt>
                <c:pt idx="5">
                  <c:v>2011</c:v>
                </c:pt>
              </c:numCache>
            </c:numRef>
          </c:cat>
          <c:val>
            <c:numRef>
              <c:f>Sheet1!$D$2:$D$7</c:f>
              <c:numCache>
                <c:formatCode>General</c:formatCode>
                <c:ptCount val="6"/>
                <c:pt idx="0">
                  <c:v>37</c:v>
                </c:pt>
                <c:pt idx="1">
                  <c:v>33</c:v>
                </c:pt>
                <c:pt idx="2">
                  <c:v>32</c:v>
                </c:pt>
                <c:pt idx="3">
                  <c:v>32</c:v>
                </c:pt>
                <c:pt idx="4">
                  <c:v>33</c:v>
                </c:pt>
                <c:pt idx="5">
                  <c:v>30</c:v>
                </c:pt>
              </c:numCache>
            </c:numRef>
          </c:val>
        </c:ser>
        <c:ser>
          <c:idx val="3"/>
          <c:order val="3"/>
          <c:tx>
            <c:strRef>
              <c:f>Sheet1!$E$1</c:f>
              <c:strCache>
                <c:ptCount val="1"/>
                <c:pt idx="0">
                  <c:v>博士学历职工人数</c:v>
                </c:pt>
              </c:strCache>
            </c:strRef>
          </c:tx>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endParaRPr lang="zh-CN"/>
              </a:p>
            </c:txPr>
            <c:dLblPos val="r"/>
            <c:showVal val="1"/>
            <c:extLst>
              <c:ext xmlns:c15="http://schemas.microsoft.com/office/drawing/2012/chart" uri="{CE6537A1-D6FC-4f65-9D91-7224C49458BB}">
                <c15:layout/>
                <c15:showLeaderLines val="0"/>
                <c15:leaderLines/>
              </c:ext>
            </c:extLst>
          </c:dLbls>
          <c:cat>
            <c:numRef>
              <c:f>Sheet1!$A$2:$A$7</c:f>
              <c:numCache>
                <c:formatCode>General</c:formatCode>
                <c:ptCount val="6"/>
                <c:pt idx="0">
                  <c:v>2006</c:v>
                </c:pt>
                <c:pt idx="1">
                  <c:v>2007</c:v>
                </c:pt>
                <c:pt idx="2">
                  <c:v>2008</c:v>
                </c:pt>
                <c:pt idx="3">
                  <c:v>2009</c:v>
                </c:pt>
                <c:pt idx="4">
                  <c:v>2010</c:v>
                </c:pt>
                <c:pt idx="5">
                  <c:v>2011</c:v>
                </c:pt>
              </c:numCache>
            </c:numRef>
          </c:cat>
          <c:val>
            <c:numRef>
              <c:f>Sheet1!$E$2:$E$7</c:f>
              <c:numCache>
                <c:formatCode>General</c:formatCode>
                <c:ptCount val="6"/>
                <c:pt idx="0">
                  <c:v>2.0000000000000011E-2</c:v>
                </c:pt>
                <c:pt idx="1">
                  <c:v>1.0000000000000005E-2</c:v>
                </c:pt>
                <c:pt idx="2">
                  <c:v>1.0000000000000005E-2</c:v>
                </c:pt>
                <c:pt idx="3">
                  <c:v>0.5</c:v>
                </c:pt>
                <c:pt idx="4">
                  <c:v>0.8</c:v>
                </c:pt>
                <c:pt idx="5">
                  <c:v>0.76000000000000389</c:v>
                </c:pt>
              </c:numCache>
            </c:numRef>
          </c:val>
        </c:ser>
        <c:ser>
          <c:idx val="4"/>
          <c:order val="4"/>
          <c:tx>
            <c:strRef>
              <c:f>Sheet1!$F$1</c:f>
              <c:strCache>
                <c:ptCount val="1"/>
                <c:pt idx="0">
                  <c:v>硕士学历职工人数</c:v>
                </c:pt>
              </c:strCache>
            </c:strRef>
          </c:tx>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endParaRPr lang="zh-CN"/>
              </a:p>
            </c:txPr>
            <c:dLblPos val="r"/>
            <c:showVal val="1"/>
            <c:extLst>
              <c:ext xmlns:c15="http://schemas.microsoft.com/office/drawing/2012/chart" uri="{CE6537A1-D6FC-4f65-9D91-7224C49458BB}">
                <c15:layout/>
                <c15:showLeaderLines val="0"/>
                <c15:leaderLines/>
              </c:ext>
            </c:extLst>
          </c:dLbls>
          <c:cat>
            <c:numRef>
              <c:f>Sheet1!$A$2:$A$7</c:f>
              <c:numCache>
                <c:formatCode>General</c:formatCode>
                <c:ptCount val="6"/>
                <c:pt idx="0">
                  <c:v>2006</c:v>
                </c:pt>
                <c:pt idx="1">
                  <c:v>2007</c:v>
                </c:pt>
                <c:pt idx="2">
                  <c:v>2008</c:v>
                </c:pt>
                <c:pt idx="3">
                  <c:v>2009</c:v>
                </c:pt>
                <c:pt idx="4">
                  <c:v>2010</c:v>
                </c:pt>
                <c:pt idx="5">
                  <c:v>2011</c:v>
                </c:pt>
              </c:numCache>
            </c:numRef>
          </c:cat>
          <c:val>
            <c:numRef>
              <c:f>Sheet1!$F$2:$F$7</c:f>
              <c:numCache>
                <c:formatCode>General</c:formatCode>
                <c:ptCount val="6"/>
                <c:pt idx="0">
                  <c:v>4</c:v>
                </c:pt>
                <c:pt idx="1">
                  <c:v>5</c:v>
                </c:pt>
                <c:pt idx="2">
                  <c:v>5</c:v>
                </c:pt>
                <c:pt idx="3">
                  <c:v>7</c:v>
                </c:pt>
                <c:pt idx="4">
                  <c:v>9</c:v>
                </c:pt>
                <c:pt idx="5">
                  <c:v>8</c:v>
                </c:pt>
              </c:numCache>
            </c:numRef>
          </c:val>
        </c:ser>
        <c:ser>
          <c:idx val="5"/>
          <c:order val="5"/>
          <c:tx>
            <c:strRef>
              <c:f>Sheet1!$G$1</c:f>
              <c:strCache>
                <c:ptCount val="1"/>
                <c:pt idx="0">
                  <c:v>本科学历职工人数</c:v>
                </c:pt>
              </c:strCache>
            </c:strRef>
          </c:tx>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endParaRPr lang="zh-CN"/>
              </a:p>
            </c:txPr>
            <c:dLblPos val="r"/>
            <c:showVal val="1"/>
            <c:extLst>
              <c:ext xmlns:c15="http://schemas.microsoft.com/office/drawing/2012/chart" uri="{CE6537A1-D6FC-4f65-9D91-7224C49458BB}">
                <c15:layout/>
                <c15:showLeaderLines val="0"/>
                <c15:leaderLines/>
              </c:ext>
            </c:extLst>
          </c:dLbls>
          <c:cat>
            <c:numRef>
              <c:f>Sheet1!$A$2:$A$7</c:f>
              <c:numCache>
                <c:formatCode>General</c:formatCode>
                <c:ptCount val="6"/>
                <c:pt idx="0">
                  <c:v>2006</c:v>
                </c:pt>
                <c:pt idx="1">
                  <c:v>2007</c:v>
                </c:pt>
                <c:pt idx="2">
                  <c:v>2008</c:v>
                </c:pt>
                <c:pt idx="3">
                  <c:v>2009</c:v>
                </c:pt>
                <c:pt idx="4">
                  <c:v>2010</c:v>
                </c:pt>
                <c:pt idx="5">
                  <c:v>2011</c:v>
                </c:pt>
              </c:numCache>
            </c:numRef>
          </c:cat>
          <c:val>
            <c:numRef>
              <c:f>Sheet1!$G$2:$G$7</c:f>
              <c:numCache>
                <c:formatCode>General</c:formatCode>
                <c:ptCount val="6"/>
                <c:pt idx="0">
                  <c:v>24</c:v>
                </c:pt>
                <c:pt idx="1">
                  <c:v>22</c:v>
                </c:pt>
                <c:pt idx="2">
                  <c:v>22</c:v>
                </c:pt>
                <c:pt idx="3">
                  <c:v>22</c:v>
                </c:pt>
                <c:pt idx="4">
                  <c:v>23</c:v>
                </c:pt>
                <c:pt idx="5">
                  <c:v>21</c:v>
                </c:pt>
              </c:numCache>
            </c:numRef>
          </c:val>
        </c:ser>
        <c:ser>
          <c:idx val="6"/>
          <c:order val="6"/>
          <c:tx>
            <c:strRef>
              <c:f>Sheet1!$H$1</c:f>
              <c:strCache>
                <c:ptCount val="1"/>
                <c:pt idx="0">
                  <c:v>大专学历职工人数</c:v>
                </c:pt>
              </c:strCache>
            </c:strRef>
          </c:tx>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endParaRPr lang="zh-CN"/>
              </a:p>
            </c:txPr>
            <c:dLblPos val="r"/>
            <c:showVal val="1"/>
            <c:extLst>
              <c:ext xmlns:c15="http://schemas.microsoft.com/office/drawing/2012/chart" uri="{CE6537A1-D6FC-4f65-9D91-7224C49458BB}">
                <c15:layout/>
                <c15:showLeaderLines val="0"/>
                <c15:leaderLines/>
              </c:ext>
            </c:extLst>
          </c:dLbls>
          <c:cat>
            <c:numRef>
              <c:f>Sheet1!$A$2:$A$7</c:f>
              <c:numCache>
                <c:formatCode>General</c:formatCode>
                <c:ptCount val="6"/>
                <c:pt idx="0">
                  <c:v>2006</c:v>
                </c:pt>
                <c:pt idx="1">
                  <c:v>2007</c:v>
                </c:pt>
                <c:pt idx="2">
                  <c:v>2008</c:v>
                </c:pt>
                <c:pt idx="3">
                  <c:v>2009</c:v>
                </c:pt>
                <c:pt idx="4">
                  <c:v>2010</c:v>
                </c:pt>
                <c:pt idx="5">
                  <c:v>2011</c:v>
                </c:pt>
              </c:numCache>
            </c:numRef>
          </c:cat>
          <c:val>
            <c:numRef>
              <c:f>Sheet1!$H$2:$H$7</c:f>
              <c:numCache>
                <c:formatCode>General</c:formatCode>
                <c:ptCount val="6"/>
                <c:pt idx="0">
                  <c:v>16</c:v>
                </c:pt>
                <c:pt idx="1">
                  <c:v>13</c:v>
                </c:pt>
                <c:pt idx="2">
                  <c:v>12</c:v>
                </c:pt>
                <c:pt idx="3">
                  <c:v>12</c:v>
                </c:pt>
                <c:pt idx="4">
                  <c:v>12</c:v>
                </c:pt>
                <c:pt idx="5">
                  <c:v>10</c:v>
                </c:pt>
              </c:numCache>
            </c:numRef>
          </c:val>
        </c:ser>
        <c:ser>
          <c:idx val="7"/>
          <c:order val="7"/>
          <c:tx>
            <c:strRef>
              <c:f>Sheet1!$I$1</c:f>
              <c:strCache>
                <c:ptCount val="1"/>
                <c:pt idx="0">
                  <c:v>大专以下学历职工人数</c:v>
                </c:pt>
              </c:strCache>
            </c:strRef>
          </c:tx>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endParaRPr lang="zh-CN"/>
              </a:p>
            </c:txPr>
            <c:dLblPos val="r"/>
            <c:showVal val="1"/>
            <c:extLst>
              <c:ext xmlns:c15="http://schemas.microsoft.com/office/drawing/2012/chart" uri="{CE6537A1-D6FC-4f65-9D91-7224C49458BB}">
                <c15:layout/>
                <c15:showLeaderLines val="0"/>
                <c15:leaderLines/>
              </c:ext>
            </c:extLst>
          </c:dLbls>
          <c:cat>
            <c:numRef>
              <c:f>Sheet1!$A$2:$A$7</c:f>
              <c:numCache>
                <c:formatCode>General</c:formatCode>
                <c:ptCount val="6"/>
                <c:pt idx="0">
                  <c:v>2006</c:v>
                </c:pt>
                <c:pt idx="1">
                  <c:v>2007</c:v>
                </c:pt>
                <c:pt idx="2">
                  <c:v>2008</c:v>
                </c:pt>
                <c:pt idx="3">
                  <c:v>2009</c:v>
                </c:pt>
                <c:pt idx="4">
                  <c:v>2010</c:v>
                </c:pt>
                <c:pt idx="5">
                  <c:v>2011</c:v>
                </c:pt>
              </c:numCache>
            </c:numRef>
          </c:cat>
          <c:val>
            <c:numRef>
              <c:f>Sheet1!$I$2:$I$7</c:f>
              <c:numCache>
                <c:formatCode>General</c:formatCode>
                <c:ptCount val="6"/>
                <c:pt idx="0">
                  <c:v>9</c:v>
                </c:pt>
                <c:pt idx="1">
                  <c:v>7</c:v>
                </c:pt>
                <c:pt idx="2">
                  <c:v>6</c:v>
                </c:pt>
                <c:pt idx="3">
                  <c:v>6</c:v>
                </c:pt>
                <c:pt idx="4">
                  <c:v>6</c:v>
                </c:pt>
                <c:pt idx="5">
                  <c:v>5</c:v>
                </c:pt>
              </c:numCache>
            </c:numRef>
          </c:val>
        </c:ser>
        <c:dLbls>
          <c:showVal val="1"/>
        </c:dLbls>
        <c:marker val="1"/>
        <c:axId val="184015104"/>
        <c:axId val="186667008"/>
      </c:lineChart>
      <c:catAx>
        <c:axId val="184015104"/>
        <c:scaling>
          <c:orientation val="minMax"/>
        </c:scaling>
        <c:axPos val="b"/>
        <c:numFmt formatCode="General" sourceLinked="1"/>
        <c:maj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crossAx val="186667008"/>
        <c:crosses val="autoZero"/>
        <c:auto val="1"/>
        <c:lblAlgn val="ctr"/>
        <c:lblOffset val="100"/>
      </c:catAx>
      <c:valAx>
        <c:axId val="186667008"/>
        <c:scaling>
          <c:orientation val="minMax"/>
          <c:max val="60"/>
          <c:min val="0"/>
        </c:scaling>
        <c:axPos val="l"/>
        <c:numFmt formatCode="General" sourceLinked="1"/>
        <c:maj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crossAx val="184015104"/>
        <c:crosses val="autoZero"/>
        <c:crossBetween val="between"/>
      </c:valAx>
    </c:plotArea>
    <c:legend>
      <c:legendPos val="r"/>
      <c:legendEntry>
        <c:idx val="1"/>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legendEntry>
      <c:legendEntry>
        <c:idx val="2"/>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legendEntry>
      <c:legendEntry>
        <c:idx val="3"/>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legendEntry>
      <c:legendEntry>
        <c:idx val="4"/>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legendEntry>
      <c:legendEntry>
        <c:idx val="0"/>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legendEntry>
      <c:legendEntry>
        <c:idx val="5"/>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legendEntry>
      <c:legendEntry>
        <c:idx val="6"/>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legendEntry>
      <c:legendEntry>
        <c:idx val="7"/>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legendEntry>
      <c:layout/>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endParaRPr lang="zh-CN"/>
        </a:p>
      </c:txPr>
    </c:legend>
    <c:plotVisOnly val="1"/>
    <c:dispBlanksAs val="gap"/>
  </c:chart>
  <c:spPr>
    <a:solidFill>
      <a:schemeClr val="accent4">
        <a:lumMod val="20000"/>
        <a:lumOff val="80000"/>
      </a:schemeClr>
    </a:solidFill>
  </c:spPr>
  <c:txPr>
    <a:bodyPr/>
    <a:lstStyle/>
    <a:p>
      <a:pPr>
        <a:defRPr lang="zh-CN" sz="1400"/>
      </a:pPr>
      <a:endParaRPr lang="zh-CN"/>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0.13628702143029151"/>
          <c:y val="9.4936708860759566E-3"/>
          <c:w val="0.71647002167108165"/>
          <c:h val="0.67784810126582551"/>
        </c:manualLayout>
      </c:layout>
      <c:lineChart>
        <c:grouping val="standard"/>
        <c:ser>
          <c:idx val="1"/>
          <c:order val="0"/>
          <c:tx>
            <c:strRef>
              <c:f>Sheet1!$B$1</c:f>
              <c:strCache>
                <c:ptCount val="1"/>
                <c:pt idx="0">
                  <c:v>论文篇数</c:v>
                </c:pt>
              </c:strCache>
            </c:strRef>
          </c:tx>
          <c:dLbls>
            <c:dLbl>
              <c:idx val="15"/>
              <c:layout>
                <c:manualLayout>
                  <c:x val="-6.0450371707389212E-2"/>
                  <c:y val="-8.9256453702781208E-2"/>
                </c:manualLayout>
              </c:layout>
              <c:dLblPos val="r"/>
              <c:showVal val="1"/>
              <c:extLst>
                <c:ext xmlns:c15="http://schemas.microsoft.com/office/drawing/2012/chart" uri="{CE6537A1-D6FC-4f65-9D91-7224C49458BB}">
                  <c15:layout/>
                </c:ext>
              </c:extLst>
            </c:dLbl>
            <c:dLbl>
              <c:idx val="17"/>
              <c:layout>
                <c:manualLayout>
                  <c:x val="-5.7995499548932121E-2"/>
                  <c:y val="-8.9241777241856945E-2"/>
                </c:manualLayout>
              </c:layout>
              <c:dLblPos val="r"/>
              <c:showVal val="1"/>
              <c:extLst>
                <c:ext xmlns:c15="http://schemas.microsoft.com/office/drawing/2012/chart" uri="{CE6537A1-D6FC-4f65-9D91-7224C49458BB}">
                  <c15:layout/>
                </c:ext>
              </c:extLst>
            </c:dLbl>
            <c:dLbl>
              <c:idx val="20"/>
              <c:layout>
                <c:manualLayout>
                  <c:x val="-2.6718160293806203E-2"/>
                  <c:y val="-8.9241777241857029E-2"/>
                </c:manualLayout>
              </c:layout>
              <c:dLblPos val="r"/>
              <c:showVal val="1"/>
              <c:extLst>
                <c:ext xmlns:c15="http://schemas.microsoft.com/office/drawing/2012/chart" uri="{CE6537A1-D6FC-4f65-9D91-7224C49458BB}">
                  <c15:layout/>
                </c:ext>
              </c:extLst>
            </c:dLbl>
            <c:dLbl>
              <c:idx val="22"/>
              <c:layout>
                <c:manualLayout>
                  <c:x val="-2.6718160293806203E-2"/>
                  <c:y val="-8.9241777241857029E-2"/>
                </c:manualLayout>
              </c:layout>
              <c:dLblPos val="r"/>
              <c:showVal val="1"/>
              <c:extLst>
                <c:ext xmlns:c15="http://schemas.microsoft.com/office/drawing/2012/chart" uri="{CE6537A1-D6FC-4f65-9D91-7224C49458BB}">
                  <c15:layout/>
                </c:ext>
              </c:extLst>
            </c:dLbl>
            <c:dLbl>
              <c:idx val="23"/>
              <c:layout>
                <c:manualLayout>
                  <c:x val="-3.6341956987691014E-2"/>
                  <c:y val="-6.3929484336773187E-2"/>
                </c:manualLayout>
              </c:layout>
              <c:dLblPos val="r"/>
              <c:showVal val="1"/>
              <c:extLst>
                <c:ext xmlns:c15="http://schemas.microsoft.com/office/drawing/2012/chart" uri="{CE6537A1-D6FC-4f65-9D91-7224C49458BB}">
                  <c15:layout/>
                </c:ext>
              </c:extLst>
            </c:dLbl>
            <c:dLbl>
              <c:idx val="24"/>
              <c:layout>
                <c:manualLayout>
                  <c:x val="-2.4312211120334905E-2"/>
                  <c:y val="-0.10822599692067045"/>
                </c:manualLayout>
              </c:layout>
              <c:dLblPos val="r"/>
              <c:showVal val="1"/>
              <c:extLst>
                <c:ext xmlns:c15="http://schemas.microsoft.com/office/drawing/2012/chart" uri="{CE6537A1-D6FC-4f65-9D91-7224C49458BB}">
                  <c15:layout/>
                </c:ext>
              </c:extLst>
            </c:dLbl>
            <c:dLbl>
              <c:idx val="25"/>
              <c:layout>
                <c:manualLayout>
                  <c:x val="-1.7094553044738257E-2"/>
                  <c:y val="-6.3929484336772993E-2"/>
                </c:manualLayout>
              </c:layout>
              <c:dLblPos val="r"/>
              <c:showVal val="1"/>
              <c:extLst>
                <c:ext xmlns:c15="http://schemas.microsoft.com/office/drawing/2012/chart" uri="{CE6537A1-D6FC-4f65-9D91-7224C49458BB}">
                  <c15:layout/>
                </c:ext>
              </c:extLst>
            </c:dLbl>
            <c:dLbl>
              <c:idx val="26"/>
              <c:layout>
                <c:manualLayout>
                  <c:x val="-9.8765160795078102E-3"/>
                  <c:y val="-7.6585630789315115E-2"/>
                </c:manualLayout>
              </c:layout>
              <c:dLblPos val="r"/>
              <c:showVal val="1"/>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solidFill>
                    <a:latin typeface="+mn-lt"/>
                    <a:ea typeface="+mn-ea"/>
                    <a:cs typeface="+mn-cs"/>
                  </a:defRPr>
                </a:pPr>
                <a:endParaRPr lang="zh-CN"/>
              </a:p>
            </c:txPr>
            <c:dLblPos val="t"/>
            <c:showVal val="1"/>
            <c:extLst>
              <c:ext xmlns:c15="http://schemas.microsoft.com/office/drawing/2012/chart" uri="{CE6537A1-D6FC-4f65-9D91-7224C49458BB}">
                <c15:layout/>
                <c15:showLeaderLines val="0"/>
                <c15:leaderLines/>
              </c:ext>
            </c:extLst>
          </c:dLbls>
          <c:cat>
            <c:numRef>
              <c:f>Sheet1!$A$2:$A$28</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Sheet1!$B$2:$B$28</c:f>
              <c:numCache>
                <c:formatCode>General</c:formatCode>
                <c:ptCount val="27"/>
                <c:pt idx="0">
                  <c:v>4</c:v>
                </c:pt>
                <c:pt idx="1">
                  <c:v>2</c:v>
                </c:pt>
                <c:pt idx="2">
                  <c:v>2</c:v>
                </c:pt>
                <c:pt idx="3">
                  <c:v>1</c:v>
                </c:pt>
                <c:pt idx="4">
                  <c:v>2</c:v>
                </c:pt>
                <c:pt idx="5">
                  <c:v>5</c:v>
                </c:pt>
                <c:pt idx="6">
                  <c:v>3</c:v>
                </c:pt>
                <c:pt idx="7">
                  <c:v>2</c:v>
                </c:pt>
                <c:pt idx="8">
                  <c:v>5</c:v>
                </c:pt>
                <c:pt idx="9">
                  <c:v>5</c:v>
                </c:pt>
                <c:pt idx="10">
                  <c:v>6</c:v>
                </c:pt>
                <c:pt idx="11">
                  <c:v>28</c:v>
                </c:pt>
                <c:pt idx="12">
                  <c:v>40</c:v>
                </c:pt>
                <c:pt idx="13">
                  <c:v>74</c:v>
                </c:pt>
                <c:pt idx="14">
                  <c:v>111</c:v>
                </c:pt>
                <c:pt idx="15">
                  <c:v>164</c:v>
                </c:pt>
                <c:pt idx="16">
                  <c:v>167</c:v>
                </c:pt>
                <c:pt idx="17">
                  <c:v>230</c:v>
                </c:pt>
                <c:pt idx="18">
                  <c:v>243</c:v>
                </c:pt>
                <c:pt idx="19">
                  <c:v>209</c:v>
                </c:pt>
                <c:pt idx="20">
                  <c:v>203</c:v>
                </c:pt>
                <c:pt idx="21">
                  <c:v>171</c:v>
                </c:pt>
                <c:pt idx="22">
                  <c:v>155</c:v>
                </c:pt>
                <c:pt idx="23">
                  <c:v>135</c:v>
                </c:pt>
                <c:pt idx="24">
                  <c:v>133</c:v>
                </c:pt>
                <c:pt idx="25">
                  <c:v>134</c:v>
                </c:pt>
                <c:pt idx="26">
                  <c:v>100</c:v>
                </c:pt>
              </c:numCache>
            </c:numRef>
          </c:val>
        </c:ser>
        <c:dLbls>
          <c:showVal val="1"/>
        </c:dLbls>
        <c:marker val="1"/>
        <c:axId val="131018752"/>
        <c:axId val="131020288"/>
      </c:lineChart>
      <c:catAx>
        <c:axId val="131018752"/>
        <c:scaling>
          <c:orientation val="minMax"/>
        </c:scaling>
        <c:axPos val="b"/>
        <c:numFmt formatCode="General" sourceLinked="1"/>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31020288"/>
        <c:crosses val="autoZero"/>
        <c:auto val="1"/>
        <c:lblAlgn val="ctr"/>
        <c:lblOffset val="100"/>
      </c:catAx>
      <c:valAx>
        <c:axId val="131020288"/>
        <c:scaling>
          <c:orientation val="minMax"/>
        </c:scaling>
        <c:axPos val="l"/>
        <c:majorGridlines/>
        <c:numFmt formatCode="General" sourceLinked="1"/>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31018752"/>
        <c:crosses val="autoZero"/>
        <c:crossBetween val="between"/>
      </c:valAx>
    </c:plotArea>
    <c:legend>
      <c:legendPos val="r"/>
      <c:layout>
        <c:manualLayout>
          <c:xMode val="edge"/>
          <c:yMode val="edge"/>
          <c:x val="0.16867324825427388"/>
          <c:y val="8.7183544303797489E-2"/>
        </c:manualLayout>
      </c:layout>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chart>
  <c:spPr>
    <a:ln w="9525" cap="flat" cmpd="sng" algn="ctr">
      <a:noFill/>
      <a:prstDash val="solid"/>
      <a:round/>
    </a:ln>
  </c:spPr>
  <c:txPr>
    <a:bodyPr/>
    <a:lstStyle/>
    <a:p>
      <a:pPr>
        <a:defRPr lang="zh-CN"/>
      </a:pPr>
      <a:endParaRPr lang="zh-CN"/>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barChart>
        <c:barDir val="col"/>
        <c:grouping val="clustered"/>
        <c:ser>
          <c:idx val="0"/>
          <c:order val="0"/>
          <c:tx>
            <c:strRef>
              <c:f>Sheet1!$B$1</c:f>
              <c:strCache>
                <c:ptCount val="1"/>
                <c:pt idx="0">
                  <c:v>2011年</c:v>
                </c:pt>
              </c:strCache>
            </c:strRef>
          </c:tx>
          <c:cat>
            <c:strRef>
              <c:f>Sheet1!$A$2:$A$5</c:f>
              <c:strCache>
                <c:ptCount val="4"/>
                <c:pt idx="0">
                  <c:v>馆均合同制职工数</c:v>
                </c:pt>
                <c:pt idx="1">
                  <c:v>馆均临时工人数</c:v>
                </c:pt>
                <c:pt idx="2">
                  <c:v>馆均勤工助学数</c:v>
                </c:pt>
                <c:pt idx="3">
                  <c:v>馆均图书馆在编馆员数</c:v>
                </c:pt>
              </c:strCache>
            </c:strRef>
          </c:cat>
          <c:val>
            <c:numRef>
              <c:f>Sheet1!$B$2:$B$5</c:f>
              <c:numCache>
                <c:formatCode>General</c:formatCode>
                <c:ptCount val="4"/>
                <c:pt idx="0">
                  <c:v>7.64</c:v>
                </c:pt>
                <c:pt idx="1">
                  <c:v>6.89</c:v>
                </c:pt>
                <c:pt idx="2">
                  <c:v>29.439999999999987</c:v>
                </c:pt>
                <c:pt idx="3">
                  <c:v>44.53</c:v>
                </c:pt>
              </c:numCache>
            </c:numRef>
          </c:val>
        </c:ser>
        <c:ser>
          <c:idx val="1"/>
          <c:order val="1"/>
          <c:tx>
            <c:strRef>
              <c:f>Sheet1!$C$1</c:f>
              <c:strCache>
                <c:ptCount val="1"/>
                <c:pt idx="0">
                  <c:v>2015年</c:v>
                </c:pt>
              </c:strCache>
            </c:strRef>
          </c:tx>
          <c:cat>
            <c:strRef>
              <c:f>Sheet1!$A$2:$A$5</c:f>
              <c:strCache>
                <c:ptCount val="4"/>
                <c:pt idx="0">
                  <c:v>馆均合同制职工数</c:v>
                </c:pt>
                <c:pt idx="1">
                  <c:v>馆均临时工人数</c:v>
                </c:pt>
                <c:pt idx="2">
                  <c:v>馆均勤工助学数</c:v>
                </c:pt>
                <c:pt idx="3">
                  <c:v>馆均图书馆在编馆员数</c:v>
                </c:pt>
              </c:strCache>
            </c:strRef>
          </c:cat>
          <c:val>
            <c:numRef>
              <c:f>Sheet1!$C$2:$C$5</c:f>
              <c:numCache>
                <c:formatCode>General</c:formatCode>
                <c:ptCount val="4"/>
                <c:pt idx="0">
                  <c:v>8.1</c:v>
                </c:pt>
                <c:pt idx="1">
                  <c:v>4.8</c:v>
                </c:pt>
                <c:pt idx="2">
                  <c:v>33.700000000000003</c:v>
                </c:pt>
                <c:pt idx="3">
                  <c:v>37.700000000000003</c:v>
                </c:pt>
              </c:numCache>
            </c:numRef>
          </c:val>
        </c:ser>
        <c:axId val="187877248"/>
        <c:axId val="187878784"/>
      </c:barChart>
      <c:catAx>
        <c:axId val="187877248"/>
        <c:scaling>
          <c:orientation val="minMax"/>
        </c:scaling>
        <c:axPos val="b"/>
        <c:majorTickMark val="none"/>
        <c:tickLblPos val="nextTo"/>
        <c:crossAx val="187878784"/>
        <c:crosses val="autoZero"/>
        <c:auto val="1"/>
        <c:lblAlgn val="ctr"/>
        <c:lblOffset val="100"/>
      </c:catAx>
      <c:valAx>
        <c:axId val="187878784"/>
        <c:scaling>
          <c:orientation val="minMax"/>
        </c:scaling>
        <c:axPos val="l"/>
        <c:numFmt formatCode="General" sourceLinked="1"/>
        <c:majorTickMark val="none"/>
        <c:tickLblPos val="nextTo"/>
        <c:txPr>
          <a:bodyPr/>
          <a:lstStyle/>
          <a:p>
            <a:pPr>
              <a:defRPr sz="800"/>
            </a:pPr>
            <a:endParaRPr lang="zh-CN"/>
          </a:p>
        </c:txPr>
        <c:crossAx val="187877248"/>
        <c:crosses val="autoZero"/>
        <c:crossBetween val="between"/>
      </c:valAx>
      <c:dTable>
        <c:showHorzBorder val="1"/>
        <c:showVertBorder val="1"/>
        <c:showOutline val="1"/>
        <c:showKeys val="1"/>
        <c:txPr>
          <a:bodyPr/>
          <a:lstStyle/>
          <a:p>
            <a:pPr rtl="0">
              <a:defRPr sz="1000"/>
            </a:pPr>
            <a:endParaRPr lang="zh-CN"/>
          </a:p>
        </c:txPr>
      </c:dTable>
      <c:spPr>
        <a:noFill/>
        <a:ln w="25400">
          <a:noFill/>
        </a:ln>
      </c:spPr>
    </c:plotArea>
    <c:plotVisOnly val="1"/>
  </c:chart>
  <c:txPr>
    <a:bodyPr/>
    <a:lstStyle/>
    <a:p>
      <a:pPr>
        <a:defRPr sz="1000" b="1"/>
      </a:pPr>
      <a:endParaRPr lang="zh-CN"/>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a:pPr>
            <a:r>
              <a:rPr lang="zh-CN" dirty="0"/>
              <a:t>馆均在编职工性别对比</a:t>
            </a:r>
            <a:r>
              <a:rPr lang="zh-CN" dirty="0" smtClean="0"/>
              <a:t>（</a:t>
            </a:r>
            <a:r>
              <a:rPr lang="zh-CN" altLang="en-US" dirty="0" smtClean="0"/>
              <a:t>单位：</a:t>
            </a:r>
            <a:r>
              <a:rPr lang="zh-CN" dirty="0" smtClean="0"/>
              <a:t>个</a:t>
            </a:r>
            <a:r>
              <a:rPr lang="zh-CN" altLang="en-US" dirty="0" smtClean="0"/>
              <a:t>人</a:t>
            </a:r>
            <a:r>
              <a:rPr lang="zh-CN" dirty="0" smtClean="0"/>
              <a:t>）</a:t>
            </a:r>
            <a:endParaRPr lang="zh-CN" dirty="0"/>
          </a:p>
        </c:rich>
      </c:tx>
      <c:layout>
        <c:manualLayout>
          <c:xMode val="edge"/>
          <c:yMode val="edge"/>
          <c:x val="0.353958906280047"/>
          <c:y val="5.5474898521320364E-2"/>
        </c:manualLayout>
      </c:layout>
    </c:title>
    <c:plotArea>
      <c:layout/>
      <c:barChart>
        <c:barDir val="col"/>
        <c:grouping val="clustered"/>
        <c:ser>
          <c:idx val="0"/>
          <c:order val="0"/>
          <c:tx>
            <c:strRef>
              <c:f>Sheet1!$B$1</c:f>
              <c:strCache>
                <c:ptCount val="1"/>
                <c:pt idx="0">
                  <c:v>在编女职工</c:v>
                </c:pt>
              </c:strCache>
            </c:strRef>
          </c:tx>
          <c:cat>
            <c:strRef>
              <c:f>Sheet1!$A$2:$A$3</c:f>
              <c:strCache>
                <c:ptCount val="2"/>
                <c:pt idx="0">
                  <c:v>2011年</c:v>
                </c:pt>
                <c:pt idx="1">
                  <c:v>2015年</c:v>
                </c:pt>
              </c:strCache>
            </c:strRef>
          </c:cat>
          <c:val>
            <c:numRef>
              <c:f>Sheet1!$B$2:$B$3</c:f>
              <c:numCache>
                <c:formatCode>General</c:formatCode>
                <c:ptCount val="2"/>
                <c:pt idx="0">
                  <c:v>29.919999999999987</c:v>
                </c:pt>
                <c:pt idx="1">
                  <c:v>30</c:v>
                </c:pt>
              </c:numCache>
            </c:numRef>
          </c:val>
        </c:ser>
        <c:ser>
          <c:idx val="1"/>
          <c:order val="1"/>
          <c:tx>
            <c:strRef>
              <c:f>Sheet1!$C$1</c:f>
              <c:strCache>
                <c:ptCount val="1"/>
                <c:pt idx="0">
                  <c:v>在编男职工</c:v>
                </c:pt>
              </c:strCache>
            </c:strRef>
          </c:tx>
          <c:cat>
            <c:strRef>
              <c:f>Sheet1!$A$2:$A$3</c:f>
              <c:strCache>
                <c:ptCount val="2"/>
                <c:pt idx="0">
                  <c:v>2011年</c:v>
                </c:pt>
                <c:pt idx="1">
                  <c:v>2015年</c:v>
                </c:pt>
              </c:strCache>
            </c:strRef>
          </c:cat>
          <c:val>
            <c:numRef>
              <c:f>Sheet1!$C$2:$C$3</c:f>
              <c:numCache>
                <c:formatCode>General</c:formatCode>
                <c:ptCount val="2"/>
                <c:pt idx="0">
                  <c:v>14.950000000000006</c:v>
                </c:pt>
                <c:pt idx="1">
                  <c:v>25.3</c:v>
                </c:pt>
              </c:numCache>
            </c:numRef>
          </c:val>
        </c:ser>
        <c:axId val="195502848"/>
        <c:axId val="195504384"/>
      </c:barChart>
      <c:catAx>
        <c:axId val="195502848"/>
        <c:scaling>
          <c:orientation val="minMax"/>
        </c:scaling>
        <c:axPos val="b"/>
        <c:majorTickMark val="none"/>
        <c:tickLblPos val="nextTo"/>
        <c:crossAx val="195504384"/>
        <c:crosses val="autoZero"/>
        <c:auto val="1"/>
        <c:lblAlgn val="ctr"/>
        <c:lblOffset val="100"/>
      </c:catAx>
      <c:valAx>
        <c:axId val="195504384"/>
        <c:scaling>
          <c:orientation val="minMax"/>
        </c:scaling>
        <c:axPos val="l"/>
        <c:numFmt formatCode="General" sourceLinked="1"/>
        <c:majorTickMark val="none"/>
        <c:tickLblPos val="nextTo"/>
        <c:crossAx val="195502848"/>
        <c:crosses val="autoZero"/>
        <c:crossBetween val="between"/>
      </c:valAx>
      <c:dTable>
        <c:showHorzBorder val="1"/>
        <c:showVertBorder val="1"/>
        <c:showOutline val="1"/>
        <c:showKeys val="1"/>
      </c:dTable>
      <c:spPr>
        <a:noFill/>
        <a:ln w="25400">
          <a:noFill/>
        </a:ln>
      </c:spPr>
    </c:plotArea>
    <c:plotVisOnly val="1"/>
  </c:chart>
  <c:txPr>
    <a:bodyPr/>
    <a:lstStyle/>
    <a:p>
      <a:pPr>
        <a:defRPr sz="1000" b="1"/>
      </a:pPr>
      <a:endParaRPr lang="zh-CN"/>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a:pPr>
            <a:r>
              <a:rPr lang="zh-CN" altLang="en-US" sz="1200" dirty="0" smtClean="0"/>
              <a:t>馆均</a:t>
            </a:r>
            <a:r>
              <a:rPr lang="zh-CN" sz="1200" dirty="0" smtClean="0"/>
              <a:t>在编职工学历</a:t>
            </a:r>
            <a:r>
              <a:rPr lang="zh-CN" altLang="en-US" sz="1200" dirty="0" smtClean="0"/>
              <a:t>对比（单位：个人）</a:t>
            </a:r>
            <a:endParaRPr lang="zh-CN" sz="1200" dirty="0"/>
          </a:p>
        </c:rich>
      </c:tx>
      <c:layout>
        <c:manualLayout>
          <c:xMode val="edge"/>
          <c:yMode val="edge"/>
          <c:x val="0.16131376561739522"/>
          <c:y val="0.11429661155251748"/>
        </c:manualLayout>
      </c:layout>
    </c:title>
    <c:plotArea>
      <c:layout/>
      <c:barChart>
        <c:barDir val="col"/>
        <c:grouping val="clustered"/>
        <c:ser>
          <c:idx val="0"/>
          <c:order val="0"/>
          <c:tx>
            <c:strRef>
              <c:f>Sheet1!$B$1</c:f>
              <c:strCache>
                <c:ptCount val="1"/>
                <c:pt idx="0">
                  <c:v>2011年</c:v>
                </c:pt>
              </c:strCache>
            </c:strRef>
          </c:tx>
          <c:cat>
            <c:strRef>
              <c:f>Sheet1!$A$2:$A$6</c:f>
              <c:strCache>
                <c:ptCount val="5"/>
                <c:pt idx="0">
                  <c:v>博士学历</c:v>
                </c:pt>
                <c:pt idx="1">
                  <c:v>硕士</c:v>
                </c:pt>
                <c:pt idx="2">
                  <c:v>本科学历</c:v>
                </c:pt>
                <c:pt idx="3">
                  <c:v>大专学历</c:v>
                </c:pt>
                <c:pt idx="4">
                  <c:v>大专以下学历</c:v>
                </c:pt>
              </c:strCache>
            </c:strRef>
          </c:cat>
          <c:val>
            <c:numRef>
              <c:f>Sheet1!$B$2:$B$6</c:f>
              <c:numCache>
                <c:formatCode>General</c:formatCode>
                <c:ptCount val="5"/>
                <c:pt idx="0">
                  <c:v>0.76000000000000045</c:v>
                </c:pt>
                <c:pt idx="1">
                  <c:v>8.3800000000000008</c:v>
                </c:pt>
                <c:pt idx="2">
                  <c:v>21.279999999999987</c:v>
                </c:pt>
                <c:pt idx="3">
                  <c:v>10.3</c:v>
                </c:pt>
                <c:pt idx="4">
                  <c:v>4.95</c:v>
                </c:pt>
              </c:numCache>
            </c:numRef>
          </c:val>
        </c:ser>
        <c:ser>
          <c:idx val="1"/>
          <c:order val="1"/>
          <c:tx>
            <c:strRef>
              <c:f>Sheet1!$C$1</c:f>
              <c:strCache>
                <c:ptCount val="1"/>
                <c:pt idx="0">
                  <c:v>2015年</c:v>
                </c:pt>
              </c:strCache>
            </c:strRef>
          </c:tx>
          <c:cat>
            <c:strRef>
              <c:f>Sheet1!$A$2:$A$6</c:f>
              <c:strCache>
                <c:ptCount val="5"/>
                <c:pt idx="0">
                  <c:v>博士学历</c:v>
                </c:pt>
                <c:pt idx="1">
                  <c:v>硕士</c:v>
                </c:pt>
                <c:pt idx="2">
                  <c:v>本科学历</c:v>
                </c:pt>
                <c:pt idx="3">
                  <c:v>大专学历</c:v>
                </c:pt>
                <c:pt idx="4">
                  <c:v>大专以下学历</c:v>
                </c:pt>
              </c:strCache>
            </c:strRef>
          </c:cat>
          <c:val>
            <c:numRef>
              <c:f>Sheet1!$C$2:$C$6</c:f>
              <c:numCache>
                <c:formatCode>General</c:formatCode>
                <c:ptCount val="5"/>
                <c:pt idx="0">
                  <c:v>0.9500000000000004</c:v>
                </c:pt>
                <c:pt idx="1">
                  <c:v>9.8500000000000068</c:v>
                </c:pt>
                <c:pt idx="2">
                  <c:v>18.399999999999999</c:v>
                </c:pt>
                <c:pt idx="3" formatCode="0.00_ ">
                  <c:v>6.6</c:v>
                </c:pt>
                <c:pt idx="4">
                  <c:v>2.38</c:v>
                </c:pt>
              </c:numCache>
            </c:numRef>
          </c:val>
        </c:ser>
        <c:axId val="195581440"/>
        <c:axId val="195582976"/>
      </c:barChart>
      <c:catAx>
        <c:axId val="195581440"/>
        <c:scaling>
          <c:orientation val="minMax"/>
        </c:scaling>
        <c:axPos val="b"/>
        <c:majorTickMark val="none"/>
        <c:tickLblPos val="nextTo"/>
        <c:crossAx val="195582976"/>
        <c:crosses val="autoZero"/>
        <c:auto val="1"/>
        <c:lblAlgn val="ctr"/>
        <c:lblOffset val="100"/>
      </c:catAx>
      <c:valAx>
        <c:axId val="195582976"/>
        <c:scaling>
          <c:orientation val="minMax"/>
        </c:scaling>
        <c:axPos val="l"/>
        <c:numFmt formatCode="General" sourceLinked="1"/>
        <c:majorTickMark val="none"/>
        <c:tickLblPos val="nextTo"/>
        <c:txPr>
          <a:bodyPr/>
          <a:lstStyle/>
          <a:p>
            <a:pPr>
              <a:defRPr sz="1000"/>
            </a:pPr>
            <a:endParaRPr lang="zh-CN"/>
          </a:p>
        </c:txPr>
        <c:crossAx val="195581440"/>
        <c:crosses val="autoZero"/>
        <c:crossBetween val="between"/>
      </c:valAx>
      <c:dTable>
        <c:showHorzBorder val="1"/>
        <c:showVertBorder val="1"/>
        <c:showOutline val="1"/>
        <c:showKeys val="1"/>
        <c:txPr>
          <a:bodyPr/>
          <a:lstStyle/>
          <a:p>
            <a:pPr rtl="0">
              <a:defRPr sz="800"/>
            </a:pPr>
            <a:endParaRPr lang="zh-CN"/>
          </a:p>
        </c:txPr>
      </c:dTable>
      <c:spPr>
        <a:noFill/>
        <a:ln w="25400">
          <a:noFill/>
        </a:ln>
      </c:spPr>
    </c:plotArea>
    <c:plotVisOnly val="1"/>
  </c:chart>
  <c:txPr>
    <a:bodyPr/>
    <a:lstStyle/>
    <a:p>
      <a:pPr>
        <a:defRPr sz="1200" b="1"/>
      </a:pPr>
      <a:endParaRPr lang="zh-CN"/>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a:pPr>
            <a:r>
              <a:rPr lang="zh-CN" altLang="en-US" dirty="0" smtClean="0"/>
              <a:t>馆长学历比例情况 单位：</a:t>
            </a:r>
            <a:r>
              <a:rPr lang="en-US" altLang="zh-CN" dirty="0" smtClean="0"/>
              <a:t>%</a:t>
            </a:r>
            <a:endParaRPr lang="zh-CN" dirty="0"/>
          </a:p>
        </c:rich>
      </c:tx>
      <c:layout>
        <c:manualLayout>
          <c:xMode val="edge"/>
          <c:yMode val="edge"/>
          <c:x val="0.20988302612286541"/>
          <c:y val="3.7172013084028309E-2"/>
        </c:manualLayout>
      </c:layout>
    </c:title>
    <c:plotArea>
      <c:layout>
        <c:manualLayout>
          <c:layoutTarget val="inner"/>
          <c:xMode val="edge"/>
          <c:yMode val="edge"/>
          <c:x val="0.2079844922114063"/>
          <c:y val="0.10980215903377492"/>
          <c:w val="0.75529123896169093"/>
          <c:h val="0.46635461254924687"/>
        </c:manualLayout>
      </c:layout>
      <c:barChart>
        <c:barDir val="col"/>
        <c:grouping val="clustered"/>
        <c:ser>
          <c:idx val="0"/>
          <c:order val="0"/>
          <c:tx>
            <c:strRef>
              <c:f>Sheet1!$B$1</c:f>
              <c:strCache>
                <c:ptCount val="1"/>
                <c:pt idx="0">
                  <c:v>2011年</c:v>
                </c:pt>
              </c:strCache>
            </c:strRef>
          </c:tx>
          <c:cat>
            <c:strRef>
              <c:f>Sheet1!$A$2:$A$5</c:f>
              <c:strCache>
                <c:ptCount val="4"/>
                <c:pt idx="0">
                  <c:v>博士学位</c:v>
                </c:pt>
                <c:pt idx="1">
                  <c:v>硕士学位</c:v>
                </c:pt>
                <c:pt idx="2">
                  <c:v>本科学历</c:v>
                </c:pt>
                <c:pt idx="3">
                  <c:v>大专及以下学历</c:v>
                </c:pt>
              </c:strCache>
            </c:strRef>
          </c:cat>
          <c:val>
            <c:numRef>
              <c:f>Sheet1!$B$2:$B$5</c:f>
              <c:numCache>
                <c:formatCode>0.00%</c:formatCode>
                <c:ptCount val="4"/>
                <c:pt idx="0">
                  <c:v>0.20740000000000011</c:v>
                </c:pt>
                <c:pt idx="1">
                  <c:v>0.27040000000000008</c:v>
                </c:pt>
                <c:pt idx="2">
                  <c:v>0.48700000000000027</c:v>
                </c:pt>
                <c:pt idx="3">
                  <c:v>3.5200000000000002E-2</c:v>
                </c:pt>
              </c:numCache>
            </c:numRef>
          </c:val>
        </c:ser>
        <c:ser>
          <c:idx val="1"/>
          <c:order val="1"/>
          <c:tx>
            <c:strRef>
              <c:f>Sheet1!$C$1</c:f>
              <c:strCache>
                <c:ptCount val="1"/>
                <c:pt idx="0">
                  <c:v>2015年</c:v>
                </c:pt>
              </c:strCache>
            </c:strRef>
          </c:tx>
          <c:cat>
            <c:strRef>
              <c:f>Sheet1!$A$2:$A$5</c:f>
              <c:strCache>
                <c:ptCount val="4"/>
                <c:pt idx="0">
                  <c:v>博士学位</c:v>
                </c:pt>
                <c:pt idx="1">
                  <c:v>硕士学位</c:v>
                </c:pt>
                <c:pt idx="2">
                  <c:v>本科学历</c:v>
                </c:pt>
                <c:pt idx="3">
                  <c:v>大专及以下学历</c:v>
                </c:pt>
              </c:strCache>
            </c:strRef>
          </c:cat>
          <c:val>
            <c:numRef>
              <c:f>Sheet1!$C$2:$C$5</c:f>
              <c:numCache>
                <c:formatCode>0.00%</c:formatCode>
                <c:ptCount val="4"/>
                <c:pt idx="0">
                  <c:v>0.21600000000000011</c:v>
                </c:pt>
                <c:pt idx="1">
                  <c:v>0.31600000000000023</c:v>
                </c:pt>
                <c:pt idx="2">
                  <c:v>0.44700000000000001</c:v>
                </c:pt>
                <c:pt idx="3">
                  <c:v>2.1000000000000012E-2</c:v>
                </c:pt>
              </c:numCache>
            </c:numRef>
          </c:val>
        </c:ser>
        <c:axId val="195949312"/>
        <c:axId val="195950848"/>
      </c:barChart>
      <c:catAx>
        <c:axId val="195949312"/>
        <c:scaling>
          <c:orientation val="minMax"/>
        </c:scaling>
        <c:axPos val="b"/>
        <c:majorTickMark val="none"/>
        <c:tickLblPos val="nextTo"/>
        <c:crossAx val="195950848"/>
        <c:crosses val="autoZero"/>
        <c:auto val="1"/>
        <c:lblAlgn val="ctr"/>
        <c:lblOffset val="100"/>
      </c:catAx>
      <c:valAx>
        <c:axId val="195950848"/>
        <c:scaling>
          <c:orientation val="minMax"/>
        </c:scaling>
        <c:axPos val="l"/>
        <c:numFmt formatCode="0.00%" sourceLinked="1"/>
        <c:majorTickMark val="none"/>
        <c:tickLblPos val="nextTo"/>
        <c:crossAx val="195949312"/>
        <c:crosses val="autoZero"/>
        <c:crossBetween val="between"/>
      </c:valAx>
      <c:dTable>
        <c:showHorzBorder val="1"/>
        <c:showVertBorder val="1"/>
        <c:showOutline val="1"/>
        <c:showKeys val="1"/>
      </c:dTable>
      <c:spPr>
        <a:noFill/>
        <a:ln w="25400">
          <a:noFill/>
        </a:ln>
      </c:spPr>
    </c:plotArea>
    <c:plotVisOnly val="1"/>
  </c:chart>
  <c:txPr>
    <a:bodyPr/>
    <a:lstStyle/>
    <a:p>
      <a:pPr>
        <a:defRPr sz="1000" b="1"/>
      </a:pPr>
      <a:endParaRPr lang="zh-CN"/>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a:pPr>
            <a:r>
              <a:rPr lang="zh-CN" altLang="en-US" dirty="0" smtClean="0"/>
              <a:t>馆长学科背景 单位：</a:t>
            </a:r>
            <a:r>
              <a:rPr lang="en-US" altLang="zh-CN" dirty="0" smtClean="0"/>
              <a:t>%</a:t>
            </a:r>
            <a:endParaRPr lang="zh-CN" dirty="0"/>
          </a:p>
        </c:rich>
      </c:tx>
      <c:layout>
        <c:manualLayout>
          <c:xMode val="edge"/>
          <c:yMode val="edge"/>
          <c:x val="0.30549179020184764"/>
          <c:y val="0.20555790598439574"/>
        </c:manualLayout>
      </c:layout>
    </c:title>
    <c:plotArea>
      <c:layout>
        <c:manualLayout>
          <c:layoutTarget val="inner"/>
          <c:xMode val="edge"/>
          <c:yMode val="edge"/>
          <c:x val="0.18645817158360267"/>
          <c:y val="0.253526480517485"/>
          <c:w val="0.76147442983379965"/>
          <c:h val="0.37682093654984716"/>
        </c:manualLayout>
      </c:layout>
      <c:barChart>
        <c:barDir val="col"/>
        <c:grouping val="clustered"/>
        <c:ser>
          <c:idx val="0"/>
          <c:order val="0"/>
          <c:tx>
            <c:strRef>
              <c:f>Sheet1!$B$1</c:f>
              <c:strCache>
                <c:ptCount val="1"/>
                <c:pt idx="0">
                  <c:v>2011年</c:v>
                </c:pt>
              </c:strCache>
            </c:strRef>
          </c:tx>
          <c:cat>
            <c:strRef>
              <c:f>Sheet1!$A$2:$A$3</c:f>
              <c:strCache>
                <c:ptCount val="2"/>
                <c:pt idx="0">
                  <c:v>图书馆学专业</c:v>
                </c:pt>
                <c:pt idx="1">
                  <c:v>非图书馆学专业</c:v>
                </c:pt>
              </c:strCache>
            </c:strRef>
          </c:cat>
          <c:val>
            <c:numRef>
              <c:f>Sheet1!$B$2:$B$3</c:f>
              <c:numCache>
                <c:formatCode>0.00%</c:formatCode>
                <c:ptCount val="2"/>
                <c:pt idx="0">
                  <c:v>0.23740000000000011</c:v>
                </c:pt>
                <c:pt idx="1">
                  <c:v>0.76259999999999994</c:v>
                </c:pt>
              </c:numCache>
            </c:numRef>
          </c:val>
        </c:ser>
        <c:ser>
          <c:idx val="1"/>
          <c:order val="1"/>
          <c:tx>
            <c:strRef>
              <c:f>Sheet1!$C$1</c:f>
              <c:strCache>
                <c:ptCount val="1"/>
                <c:pt idx="0">
                  <c:v>2015年</c:v>
                </c:pt>
              </c:strCache>
            </c:strRef>
          </c:tx>
          <c:cat>
            <c:strRef>
              <c:f>Sheet1!$A$2:$A$3</c:f>
              <c:strCache>
                <c:ptCount val="2"/>
                <c:pt idx="0">
                  <c:v>图书馆学专业</c:v>
                </c:pt>
                <c:pt idx="1">
                  <c:v>非图书馆学专业</c:v>
                </c:pt>
              </c:strCache>
            </c:strRef>
          </c:cat>
          <c:val>
            <c:numRef>
              <c:f>Sheet1!$C$2:$C$3</c:f>
              <c:numCache>
                <c:formatCode>0.00%</c:formatCode>
                <c:ptCount val="2"/>
                <c:pt idx="0">
                  <c:v>0.255</c:v>
                </c:pt>
                <c:pt idx="1">
                  <c:v>0.74500000000000044</c:v>
                </c:pt>
              </c:numCache>
            </c:numRef>
          </c:val>
        </c:ser>
        <c:axId val="196599808"/>
        <c:axId val="196601344"/>
      </c:barChart>
      <c:catAx>
        <c:axId val="196599808"/>
        <c:scaling>
          <c:orientation val="minMax"/>
        </c:scaling>
        <c:axPos val="b"/>
        <c:majorTickMark val="none"/>
        <c:tickLblPos val="nextTo"/>
        <c:crossAx val="196601344"/>
        <c:crosses val="autoZero"/>
        <c:auto val="1"/>
        <c:lblAlgn val="ctr"/>
        <c:lblOffset val="100"/>
      </c:catAx>
      <c:valAx>
        <c:axId val="196601344"/>
        <c:scaling>
          <c:orientation val="minMax"/>
        </c:scaling>
        <c:axPos val="l"/>
        <c:numFmt formatCode="0.00%" sourceLinked="1"/>
        <c:majorTickMark val="none"/>
        <c:tickLblPos val="nextTo"/>
        <c:crossAx val="196599808"/>
        <c:crosses val="autoZero"/>
        <c:crossBetween val="between"/>
      </c:valAx>
      <c:dTable>
        <c:showHorzBorder val="1"/>
        <c:showVertBorder val="1"/>
        <c:showOutline val="1"/>
        <c:showKeys val="1"/>
      </c:dTable>
      <c:spPr>
        <a:noFill/>
        <a:ln w="25400">
          <a:noFill/>
        </a:ln>
      </c:spPr>
    </c:plotArea>
    <c:plotVisOnly val="1"/>
  </c:chart>
  <c:txPr>
    <a:bodyPr/>
    <a:lstStyle/>
    <a:p>
      <a:pPr>
        <a:defRPr sz="1000" b="1"/>
      </a:pPr>
      <a:endParaRPr lang="zh-CN"/>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a:pPr>
            <a:r>
              <a:rPr lang="zh-CN" altLang="en-US" dirty="0" smtClean="0"/>
              <a:t>馆长专职兼职</a:t>
            </a:r>
            <a:r>
              <a:rPr lang="en-US" altLang="zh-CN" dirty="0" smtClean="0"/>
              <a:t> </a:t>
            </a:r>
            <a:r>
              <a:rPr lang="zh-CN" altLang="en-US" dirty="0" smtClean="0"/>
              <a:t>单位：</a:t>
            </a:r>
            <a:r>
              <a:rPr lang="en-US" altLang="zh-CN" dirty="0" smtClean="0"/>
              <a:t>%</a:t>
            </a:r>
            <a:endParaRPr lang="zh-CN" dirty="0"/>
          </a:p>
        </c:rich>
      </c:tx>
      <c:layout>
        <c:manualLayout>
          <c:xMode val="edge"/>
          <c:yMode val="edge"/>
          <c:x val="0.24615576356020771"/>
          <c:y val="0.17912202001998082"/>
        </c:manualLayout>
      </c:layout>
    </c:title>
    <c:plotArea>
      <c:layout/>
      <c:barChart>
        <c:barDir val="col"/>
        <c:grouping val="clustered"/>
        <c:ser>
          <c:idx val="0"/>
          <c:order val="0"/>
          <c:tx>
            <c:strRef>
              <c:f>Sheet1!$B$1</c:f>
              <c:strCache>
                <c:ptCount val="1"/>
                <c:pt idx="0">
                  <c:v>2011年</c:v>
                </c:pt>
              </c:strCache>
            </c:strRef>
          </c:tx>
          <c:cat>
            <c:strRef>
              <c:f>Sheet1!$A$2:$A$3</c:f>
              <c:strCache>
                <c:ptCount val="2"/>
                <c:pt idx="0">
                  <c:v>兼职馆长</c:v>
                </c:pt>
                <c:pt idx="1">
                  <c:v>专职馆长</c:v>
                </c:pt>
              </c:strCache>
            </c:strRef>
          </c:cat>
          <c:val>
            <c:numRef>
              <c:f>Sheet1!$B$2:$B$3</c:f>
              <c:numCache>
                <c:formatCode>0.00%</c:formatCode>
                <c:ptCount val="2"/>
                <c:pt idx="0">
                  <c:v>0.12100000000000002</c:v>
                </c:pt>
                <c:pt idx="1">
                  <c:v>0.87900000000000045</c:v>
                </c:pt>
              </c:numCache>
            </c:numRef>
          </c:val>
        </c:ser>
        <c:ser>
          <c:idx val="1"/>
          <c:order val="1"/>
          <c:tx>
            <c:strRef>
              <c:f>Sheet1!$C$1</c:f>
              <c:strCache>
                <c:ptCount val="1"/>
                <c:pt idx="0">
                  <c:v>2015年</c:v>
                </c:pt>
              </c:strCache>
            </c:strRef>
          </c:tx>
          <c:cat>
            <c:strRef>
              <c:f>Sheet1!$A$2:$A$3</c:f>
              <c:strCache>
                <c:ptCount val="2"/>
                <c:pt idx="0">
                  <c:v>兼职馆长</c:v>
                </c:pt>
                <c:pt idx="1">
                  <c:v>专职馆长</c:v>
                </c:pt>
              </c:strCache>
            </c:strRef>
          </c:cat>
          <c:val>
            <c:numRef>
              <c:f>Sheet1!$C$2:$C$3</c:f>
              <c:numCache>
                <c:formatCode>0.00%</c:formatCode>
                <c:ptCount val="2"/>
                <c:pt idx="0">
                  <c:v>9.3000000000000083E-2</c:v>
                </c:pt>
                <c:pt idx="1">
                  <c:v>0.90700000000000003</c:v>
                </c:pt>
              </c:numCache>
            </c:numRef>
          </c:val>
        </c:ser>
        <c:axId val="196615168"/>
        <c:axId val="196616960"/>
      </c:barChart>
      <c:catAx>
        <c:axId val="196615168"/>
        <c:scaling>
          <c:orientation val="minMax"/>
        </c:scaling>
        <c:axPos val="b"/>
        <c:majorTickMark val="none"/>
        <c:tickLblPos val="nextTo"/>
        <c:crossAx val="196616960"/>
        <c:crosses val="autoZero"/>
        <c:auto val="1"/>
        <c:lblAlgn val="ctr"/>
        <c:lblOffset val="100"/>
      </c:catAx>
      <c:valAx>
        <c:axId val="196616960"/>
        <c:scaling>
          <c:orientation val="minMax"/>
        </c:scaling>
        <c:axPos val="l"/>
        <c:numFmt formatCode="0.00%" sourceLinked="1"/>
        <c:majorTickMark val="none"/>
        <c:tickLblPos val="nextTo"/>
        <c:crossAx val="196615168"/>
        <c:crosses val="autoZero"/>
        <c:crossBetween val="between"/>
      </c:valAx>
      <c:dTable>
        <c:showHorzBorder val="1"/>
        <c:showVertBorder val="1"/>
        <c:showOutline val="1"/>
        <c:showKeys val="1"/>
      </c:dTable>
    </c:plotArea>
    <c:plotVisOnly val="1"/>
  </c:chart>
  <c:txPr>
    <a:bodyPr/>
    <a:lstStyle/>
    <a:p>
      <a:pPr>
        <a:defRPr sz="1000" b="1"/>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title>
      <c:layout>
        <c:manualLayout>
          <c:xMode val="edge"/>
          <c:yMode val="edge"/>
          <c:x val="0.170166015625"/>
          <c:y val="0.85630498533724109"/>
        </c:manualLayout>
      </c:layout>
      <c:txPr>
        <a:bodyPr rot="0" spcFirstLastPara="0" vertOverflow="ellipsis" vert="horz" wrap="square" anchor="t" anchorCtr="0"/>
        <a:lstStyle/>
        <a:p>
          <a:pPr>
            <a:defRPr lang="zh-CN" sz="1000" b="1" i="0" u="none" strike="noStrike" kern="1000" cap="none" spc="0" normalizeH="0" baseline="0">
              <a:solidFill>
                <a:schemeClr val="tx1"/>
              </a:solidFill>
              <a:uFill>
                <a:solidFill>
                  <a:schemeClr val="tx1"/>
                </a:solidFill>
              </a:uFill>
              <a:latin typeface="+mn-lt"/>
              <a:ea typeface="+mn-ea"/>
              <a:cs typeface="+mn-cs"/>
            </a:defRPr>
          </a:pPr>
          <a:endParaRPr lang="zh-CN"/>
        </a:p>
      </c:txPr>
    </c:title>
    <c:plotArea>
      <c:layout/>
      <c:pieChart>
        <c:varyColors val="1"/>
        <c:ser>
          <c:idx val="0"/>
          <c:order val="0"/>
          <c:tx>
            <c:strRef>
              <c:f>Sheet1!$B$1</c:f>
              <c:strCache>
                <c:ptCount val="1"/>
                <c:pt idx="0">
                  <c:v>2011年高校图书馆馆长学科背景比例图</c:v>
                </c:pt>
              </c:strCache>
            </c:strRef>
          </c:tx>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Sheet1!$A$2:$A$4</c:f>
              <c:strCache>
                <c:ptCount val="3"/>
                <c:pt idx="0">
                  <c:v>非图书馆学</c:v>
                </c:pt>
                <c:pt idx="1">
                  <c:v>图书馆学</c:v>
                </c:pt>
                <c:pt idx="2">
                  <c:v>未填</c:v>
                </c:pt>
              </c:strCache>
            </c:strRef>
          </c:cat>
          <c:val>
            <c:numRef>
              <c:f>Sheet1!$B$2:$B$4</c:f>
              <c:numCache>
                <c:formatCode>General</c:formatCode>
                <c:ptCount val="3"/>
                <c:pt idx="0">
                  <c:v>408</c:v>
                </c:pt>
                <c:pt idx="1">
                  <c:v>127</c:v>
                </c:pt>
                <c:pt idx="2">
                  <c:v>29</c:v>
                </c:pt>
              </c:numCache>
            </c:numRef>
          </c:val>
        </c:ser>
        <c:dLbls>
          <c:showPercent val="1"/>
        </c:dLbls>
        <c:firstSliceAng val="0"/>
      </c:pieChart>
    </c:plotArea>
    <c:legend>
      <c:legendPos val="r"/>
      <c:layout>
        <c:manualLayout>
          <c:xMode val="edge"/>
          <c:yMode val="edge"/>
          <c:x val="0.69259551004332465"/>
          <c:y val="0.29456051148223783"/>
        </c:manualLayout>
      </c:layout>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zero"/>
  </c:chart>
  <c:txPr>
    <a:bodyPr/>
    <a:lstStyle/>
    <a:p>
      <a:pPr>
        <a:defRPr lang="zh-CN"/>
      </a:pPr>
      <a:endParaRPr lang="zh-CN"/>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a:pPr>
            <a:r>
              <a:rPr lang="zh-CN" altLang="en-US" dirty="0" smtClean="0"/>
              <a:t>馆长职称比例情况 单位：</a:t>
            </a:r>
            <a:r>
              <a:rPr lang="en-US" altLang="zh-CN" dirty="0" smtClean="0"/>
              <a:t>%</a:t>
            </a:r>
            <a:endParaRPr lang="zh-CN" dirty="0"/>
          </a:p>
        </c:rich>
      </c:tx>
      <c:layout>
        <c:manualLayout>
          <c:xMode val="edge"/>
          <c:yMode val="edge"/>
          <c:x val="0.37928154908779038"/>
          <c:y val="6.3018538366877055E-2"/>
        </c:manualLayout>
      </c:layout>
    </c:title>
    <c:plotArea>
      <c:layout>
        <c:manualLayout>
          <c:layoutTarget val="inner"/>
          <c:xMode val="edge"/>
          <c:yMode val="edge"/>
          <c:x val="0.16266816947956014"/>
          <c:y val="0.16468112194264387"/>
          <c:w val="0.79190765658877582"/>
          <c:h val="0.41840658795374841"/>
        </c:manualLayout>
      </c:layout>
      <c:barChart>
        <c:barDir val="col"/>
        <c:grouping val="clustered"/>
        <c:ser>
          <c:idx val="0"/>
          <c:order val="0"/>
          <c:tx>
            <c:strRef>
              <c:f>Sheet1!$B$1</c:f>
              <c:strCache>
                <c:ptCount val="1"/>
                <c:pt idx="0">
                  <c:v>2011年</c:v>
                </c:pt>
              </c:strCache>
            </c:strRef>
          </c:tx>
          <c:cat>
            <c:strRef>
              <c:f>Sheet1!$A$2:$A$5</c:f>
              <c:strCache>
                <c:ptCount val="4"/>
                <c:pt idx="0">
                  <c:v>正高</c:v>
                </c:pt>
                <c:pt idx="1">
                  <c:v>副高</c:v>
                </c:pt>
                <c:pt idx="2">
                  <c:v>中级职称</c:v>
                </c:pt>
                <c:pt idx="3">
                  <c:v>中级以下职称</c:v>
                </c:pt>
              </c:strCache>
            </c:strRef>
          </c:cat>
          <c:val>
            <c:numRef>
              <c:f>Sheet1!$B$2:$B$5</c:f>
              <c:numCache>
                <c:formatCode>0.00%</c:formatCode>
                <c:ptCount val="4"/>
                <c:pt idx="0">
                  <c:v>0.57010000000000005</c:v>
                </c:pt>
                <c:pt idx="1">
                  <c:v>0.35890000000000022</c:v>
                </c:pt>
                <c:pt idx="2">
                  <c:v>5.6099999999999997E-2</c:v>
                </c:pt>
                <c:pt idx="3">
                  <c:v>5.0000000000000036E-3</c:v>
                </c:pt>
              </c:numCache>
            </c:numRef>
          </c:val>
        </c:ser>
        <c:ser>
          <c:idx val="1"/>
          <c:order val="1"/>
          <c:tx>
            <c:strRef>
              <c:f>Sheet1!$C$1</c:f>
              <c:strCache>
                <c:ptCount val="1"/>
                <c:pt idx="0">
                  <c:v>2015年</c:v>
                </c:pt>
              </c:strCache>
            </c:strRef>
          </c:tx>
          <c:cat>
            <c:strRef>
              <c:f>Sheet1!$A$2:$A$5</c:f>
              <c:strCache>
                <c:ptCount val="4"/>
                <c:pt idx="0">
                  <c:v>正高</c:v>
                </c:pt>
                <c:pt idx="1">
                  <c:v>副高</c:v>
                </c:pt>
                <c:pt idx="2">
                  <c:v>中级职称</c:v>
                </c:pt>
                <c:pt idx="3">
                  <c:v>中级以下职称</c:v>
                </c:pt>
              </c:strCache>
            </c:strRef>
          </c:cat>
          <c:val>
            <c:numRef>
              <c:f>Sheet1!$C$2:$C$5</c:f>
              <c:numCache>
                <c:formatCode>0.00%</c:formatCode>
                <c:ptCount val="4"/>
                <c:pt idx="0">
                  <c:v>0.56499999999999995</c:v>
                </c:pt>
                <c:pt idx="1">
                  <c:v>0.33800000000000036</c:v>
                </c:pt>
                <c:pt idx="2">
                  <c:v>7.0999999999999994E-2</c:v>
                </c:pt>
                <c:pt idx="3">
                  <c:v>2.7000000000000017E-2</c:v>
                </c:pt>
              </c:numCache>
            </c:numRef>
          </c:val>
        </c:ser>
        <c:axId val="196815104"/>
        <c:axId val="196820992"/>
      </c:barChart>
      <c:catAx>
        <c:axId val="196815104"/>
        <c:scaling>
          <c:orientation val="minMax"/>
        </c:scaling>
        <c:axPos val="b"/>
        <c:majorTickMark val="none"/>
        <c:tickLblPos val="nextTo"/>
        <c:crossAx val="196820992"/>
        <c:crosses val="autoZero"/>
        <c:auto val="1"/>
        <c:lblAlgn val="ctr"/>
        <c:lblOffset val="100"/>
      </c:catAx>
      <c:valAx>
        <c:axId val="196820992"/>
        <c:scaling>
          <c:orientation val="minMax"/>
          <c:max val="0.30000000000000027"/>
        </c:scaling>
        <c:axPos val="l"/>
        <c:numFmt formatCode="0.00%" sourceLinked="1"/>
        <c:majorTickMark val="none"/>
        <c:tickLblPos val="nextTo"/>
        <c:crossAx val="196815104"/>
        <c:crosses val="autoZero"/>
        <c:crossBetween val="between"/>
      </c:valAx>
      <c:dTable>
        <c:showHorzBorder val="1"/>
        <c:showVertBorder val="1"/>
        <c:showOutline val="1"/>
        <c:showKeys val="1"/>
      </c:dTable>
    </c:plotArea>
    <c:plotVisOnly val="1"/>
  </c:chart>
  <c:txPr>
    <a:bodyPr/>
    <a:lstStyle/>
    <a:p>
      <a:pPr>
        <a:defRPr sz="1000" b="1"/>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title>
      <c:layout>
        <c:manualLayout>
          <c:xMode val="edge"/>
          <c:yMode val="edge"/>
          <c:x val="0.25657306675332775"/>
          <c:y val="0.82227979274611462"/>
        </c:manualLayout>
      </c:layout>
      <c:txPr>
        <a:bodyPr rot="0" spcFirstLastPara="0" vertOverflow="ellipsis" vert="horz" wrap="square" anchor="ctr" anchorCtr="1"/>
        <a:lstStyle/>
        <a:p>
          <a:pPr>
            <a:defRPr lang="zh-CN" sz="1000" b="1" i="0" u="none" strike="noStrike" kern="1200" baseline="0">
              <a:solidFill>
                <a:schemeClr val="tx1"/>
              </a:solidFill>
              <a:latin typeface="+mn-lt"/>
              <a:ea typeface="+mn-ea"/>
              <a:cs typeface="+mn-cs"/>
            </a:defRPr>
          </a:pPr>
          <a:endParaRPr lang="zh-CN"/>
        </a:p>
      </c:txPr>
    </c:title>
    <c:plotArea>
      <c:layout/>
      <c:pieChart>
        <c:varyColors val="1"/>
        <c:ser>
          <c:idx val="0"/>
          <c:order val="0"/>
          <c:tx>
            <c:strRef>
              <c:f>Sheet1!$B$1</c:f>
              <c:strCache>
                <c:ptCount val="1"/>
                <c:pt idx="0">
                  <c:v>2011年高校图书馆馆长性别比例图</c:v>
                </c:pt>
              </c:strCache>
            </c:strRef>
          </c:tx>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Sheet1!$A$2:$A$4</c:f>
              <c:strCache>
                <c:ptCount val="3"/>
                <c:pt idx="0">
                  <c:v>男</c:v>
                </c:pt>
                <c:pt idx="1">
                  <c:v>女</c:v>
                </c:pt>
                <c:pt idx="2">
                  <c:v>未填</c:v>
                </c:pt>
              </c:strCache>
            </c:strRef>
          </c:cat>
          <c:val>
            <c:numRef>
              <c:f>Sheet1!$B$2:$B$4</c:f>
              <c:numCache>
                <c:formatCode>General</c:formatCode>
                <c:ptCount val="3"/>
                <c:pt idx="0">
                  <c:v>381</c:v>
                </c:pt>
                <c:pt idx="1">
                  <c:v>159</c:v>
                </c:pt>
                <c:pt idx="2">
                  <c:v>24</c:v>
                </c:pt>
              </c:numCache>
            </c:numRef>
          </c:val>
        </c:ser>
        <c:ser>
          <c:idx val="1"/>
          <c:order val="1"/>
          <c:tx>
            <c:strRef>
              <c:f>Sheet1!$C$1</c:f>
              <c:strCache>
                <c:ptCount val="1"/>
                <c:pt idx="0">
                  <c:v>2012年高校图书馆馆长性别比例图</c:v>
                </c:pt>
              </c:strCache>
            </c:strRef>
          </c:tx>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Sheet1!$A$2:$A$4</c:f>
              <c:strCache>
                <c:ptCount val="3"/>
                <c:pt idx="0">
                  <c:v>男</c:v>
                </c:pt>
                <c:pt idx="1">
                  <c:v>女</c:v>
                </c:pt>
                <c:pt idx="2">
                  <c:v>未填</c:v>
                </c:pt>
              </c:strCache>
            </c:strRef>
          </c:cat>
          <c:val>
            <c:numRef>
              <c:f>Sheet1!$C$2:$C$4</c:f>
              <c:numCache>
                <c:formatCode>0.00%</c:formatCode>
                <c:ptCount val="3"/>
                <c:pt idx="0">
                  <c:v>0.67550000000000165</c:v>
                </c:pt>
                <c:pt idx="1">
                  <c:v>0.28190000000000032</c:v>
                </c:pt>
                <c:pt idx="2">
                  <c:v>4.2600000000000013E-2</c:v>
                </c:pt>
              </c:numCache>
            </c:numRef>
          </c:val>
        </c:ser>
        <c:dLbls>
          <c:showPercent val="1"/>
        </c:dLbls>
        <c:firstSliceAng val="0"/>
      </c:pieChart>
    </c:plotArea>
    <c:legend>
      <c:legendPos val="r"/>
      <c:layout>
        <c:manualLayout>
          <c:xMode val="edge"/>
          <c:yMode val="edge"/>
          <c:x val="0.76321928460342314"/>
          <c:y val="0.27098445595855025"/>
        </c:manualLayout>
      </c:layout>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zero"/>
  </c:chart>
  <c:txPr>
    <a:bodyPr/>
    <a:lstStyle/>
    <a:p>
      <a:pPr>
        <a:defRPr lang="zh-CN"/>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hart>
    <c:title>
      <c:tx>
        <c:rich>
          <a:bodyPr rot="0" spcFirstLastPara="0" vertOverflow="ellipsis" vert="horz" wrap="square" anchor="t" anchorCtr="0"/>
          <a:lstStyle/>
          <a:p>
            <a:pPr defTabSz="914400">
              <a:defRPr lang="zh-CN" sz="1000" b="1" i="0" u="none" strike="noStrike" kern="1200" baseline="0">
                <a:solidFill>
                  <a:schemeClr val="tx1"/>
                </a:solidFill>
                <a:latin typeface="+mn-lt"/>
                <a:ea typeface="+mn-ea"/>
                <a:cs typeface="+mn-cs"/>
              </a:defRPr>
            </a:pPr>
            <a:r>
              <a:rPr sz="900"/>
              <a:t>2011年高校图书馆馆长学历、学位比例图</a:t>
            </a:r>
          </a:p>
        </c:rich>
      </c:tx>
      <c:layout>
        <c:manualLayout>
          <c:xMode val="edge"/>
          <c:yMode val="edge"/>
          <c:x val="0.15884278956800757"/>
          <c:y val="0.89225016995241013"/>
        </c:manualLayout>
      </c:layout>
    </c:title>
    <c:plotArea>
      <c:layout/>
      <c:pieChart>
        <c:varyColors val="1"/>
        <c:ser>
          <c:idx val="0"/>
          <c:order val="0"/>
          <c:tx>
            <c:strRef>
              <c:f>Sheet1!$B$1</c:f>
              <c:strCache>
                <c:ptCount val="1"/>
                <c:pt idx="0">
                  <c:v>2011年高校图书馆馆长学历、学位比例图</c:v>
                </c:pt>
              </c:strCache>
            </c:strRef>
          </c:tx>
          <c:dLbls>
            <c:dLbl>
              <c:idx val="0"/>
              <c:layout>
                <c:manualLayout>
                  <c:x val="0"/>
                  <c:y val="1.5794669299111549E-2"/>
                </c:manualLayout>
              </c:layout>
              <c:dLblPos val="bestFit"/>
              <c:showPercent val="1"/>
              <c:extLst>
                <c:ext xmlns:c15="http://schemas.microsoft.com/office/drawing/2012/chart" uri="{CE6537A1-D6FC-4f65-9D91-7224C49458BB}">
                  <c15:layout/>
                </c:ext>
              </c:extLst>
            </c:dLbl>
            <c:dLbl>
              <c:idx val="1"/>
              <c:layout>
                <c:manualLayout>
                  <c:x val="-3.9975144987572611E-2"/>
                  <c:y val="-0.16683119447186651"/>
                </c:manualLayout>
              </c:layout>
              <c:dLblPos val="bestFit"/>
              <c:showPercent val="1"/>
              <c:extLst>
                <c:ext xmlns:c15="http://schemas.microsoft.com/office/drawing/2012/chart" uri="{CE6537A1-D6FC-4f65-9D91-7224C49458BB}">
                  <c15:layout/>
                </c:ext>
              </c:extLst>
            </c:dLbl>
            <c:dLbl>
              <c:idx val="4"/>
              <c:layout>
                <c:manualLayout>
                  <c:x val="4.5771994979897833E-2"/>
                  <c:y val="1.2798957585378199E-2"/>
                </c:manualLayout>
              </c:layout>
              <c:dLblPos val="bestFit"/>
              <c:showPercent val="1"/>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Sheet1!$A$2:$A$6</c:f>
              <c:strCache>
                <c:ptCount val="5"/>
                <c:pt idx="0">
                  <c:v>本科</c:v>
                </c:pt>
                <c:pt idx="1">
                  <c:v>硕士</c:v>
                </c:pt>
                <c:pt idx="2">
                  <c:v>博士</c:v>
                </c:pt>
                <c:pt idx="3">
                  <c:v>未填</c:v>
                </c:pt>
                <c:pt idx="4">
                  <c:v>大专及以下</c:v>
                </c:pt>
              </c:strCache>
            </c:strRef>
          </c:cat>
          <c:val>
            <c:numRef>
              <c:f>Sheet1!$B$2:$B$6</c:f>
              <c:numCache>
                <c:formatCode>General</c:formatCode>
                <c:ptCount val="5"/>
                <c:pt idx="0">
                  <c:v>263</c:v>
                </c:pt>
                <c:pt idx="1">
                  <c:v>146</c:v>
                </c:pt>
                <c:pt idx="2">
                  <c:v>112</c:v>
                </c:pt>
                <c:pt idx="3">
                  <c:v>24</c:v>
                </c:pt>
                <c:pt idx="4">
                  <c:v>19</c:v>
                </c:pt>
              </c:numCache>
            </c:numRef>
          </c:val>
        </c:ser>
        <c:dLbls>
          <c:showPercent val="1"/>
        </c:dLbls>
        <c:firstSliceAng val="0"/>
      </c:pieChart>
    </c:plotArea>
    <c:legend>
      <c:legendPos val="r"/>
      <c:legendEntry>
        <c:idx val="0"/>
        <c:txPr>
          <a:bodyPr rot="0" spcFirstLastPara="0" vertOverflow="ellipsis" vert="horz" wrap="square" anchor="ctr" anchorCtr="1"/>
          <a:lstStyle/>
          <a:p>
            <a:pPr>
              <a:defRPr lang="zh-CN" sz="800" b="0" i="0" u="none" strike="noStrike" kern="1200" baseline="0">
                <a:solidFill>
                  <a:schemeClr val="tx1"/>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800" b="0" i="0" u="none" strike="noStrike" kern="1200" baseline="0">
                <a:solidFill>
                  <a:schemeClr val="tx1"/>
                </a:solidFill>
                <a:latin typeface="+mn-lt"/>
                <a:ea typeface="+mn-ea"/>
                <a:cs typeface="+mn-cs"/>
              </a:defRPr>
            </a:pPr>
            <a:endParaRPr lang="zh-CN"/>
          </a:p>
        </c:txPr>
      </c:legendEntry>
      <c:legendEntry>
        <c:idx val="2"/>
        <c:txPr>
          <a:bodyPr rot="0" spcFirstLastPara="0" vertOverflow="ellipsis" vert="horz" wrap="square" anchor="ctr" anchorCtr="1"/>
          <a:lstStyle/>
          <a:p>
            <a:pPr>
              <a:defRPr lang="zh-CN" sz="800" b="0" i="0" u="none" strike="noStrike" kern="1200" baseline="0">
                <a:solidFill>
                  <a:schemeClr val="tx1"/>
                </a:solidFill>
                <a:latin typeface="+mn-lt"/>
                <a:ea typeface="+mn-ea"/>
                <a:cs typeface="+mn-cs"/>
              </a:defRPr>
            </a:pPr>
            <a:endParaRPr lang="zh-CN"/>
          </a:p>
        </c:txPr>
      </c:legendEntry>
      <c:legendEntry>
        <c:idx val="3"/>
        <c:txPr>
          <a:bodyPr rot="0" spcFirstLastPara="0" vertOverflow="ellipsis" vert="horz" wrap="square" anchor="ctr" anchorCtr="1"/>
          <a:lstStyle/>
          <a:p>
            <a:pPr>
              <a:defRPr lang="zh-CN" sz="800" b="0" i="0" u="none" strike="noStrike" kern="1200" baseline="0">
                <a:solidFill>
                  <a:schemeClr val="tx1"/>
                </a:solidFill>
                <a:latin typeface="+mn-lt"/>
                <a:ea typeface="+mn-ea"/>
                <a:cs typeface="+mn-cs"/>
              </a:defRPr>
            </a:pPr>
            <a:endParaRPr lang="zh-CN"/>
          </a:p>
        </c:txPr>
      </c:legendEntry>
      <c:legendEntry>
        <c:idx val="4"/>
        <c:txPr>
          <a:bodyPr rot="0" spcFirstLastPara="0" vertOverflow="ellipsis" vert="horz" wrap="square" anchor="ctr" anchorCtr="1"/>
          <a:lstStyle/>
          <a:p>
            <a:pPr>
              <a:defRPr lang="zh-CN" sz="800" b="0" i="0" u="none" strike="noStrike" kern="1200" baseline="0">
                <a:solidFill>
                  <a:schemeClr val="tx1"/>
                </a:solidFill>
                <a:latin typeface="+mn-lt"/>
                <a:ea typeface="+mn-ea"/>
                <a:cs typeface="+mn-cs"/>
              </a:defRPr>
            </a:pPr>
            <a:endParaRPr lang="zh-CN"/>
          </a:p>
        </c:txPr>
      </c:legendEntry>
      <c:layout>
        <c:manualLayout>
          <c:xMode val="edge"/>
          <c:yMode val="edge"/>
          <c:x val="0.72777163390981681"/>
          <c:y val="0.21915103652517356"/>
        </c:manualLayout>
      </c:layout>
      <c:txPr>
        <a:bodyPr rot="0" spcFirstLastPara="0" vertOverflow="ellipsis" vert="horz" wrap="square" anchor="ctr" anchorCtr="1"/>
        <a:lstStyle/>
        <a:p>
          <a:pPr>
            <a:defRPr lang="zh-CN" sz="800" b="0" i="0" u="none" strike="noStrike" kern="1200" baseline="0">
              <a:solidFill>
                <a:schemeClr val="tx1"/>
              </a:solidFill>
              <a:latin typeface="+mn-lt"/>
              <a:ea typeface="+mn-ea"/>
              <a:cs typeface="+mn-cs"/>
            </a:defRPr>
          </a:pPr>
          <a:endParaRPr lang="zh-CN"/>
        </a:p>
      </c:txPr>
    </c:legend>
    <c:plotVisOnly val="1"/>
    <c:dispBlanksAs val="zero"/>
  </c:chart>
  <c:txPr>
    <a:bodyPr/>
    <a:lstStyle/>
    <a:p>
      <a:pPr>
        <a:defRPr lang="zh-CN"/>
      </a:pPr>
      <a:endParaRPr lang="zh-CN"/>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zh-CN"/>
  <c:chart>
    <c:title>
      <c:layout>
        <c:manualLayout>
          <c:xMode val="edge"/>
          <c:yMode val="edge"/>
          <c:x val="0.19179110318326648"/>
          <c:y val="0.84818007662835415"/>
        </c:manualLayout>
      </c:layout>
      <c:txPr>
        <a:bodyPr rot="0" spcFirstLastPara="0" vertOverflow="ellipsis" vert="horz" wrap="square" anchor="ctr" anchorCtr="1"/>
        <a:lstStyle/>
        <a:p>
          <a:pPr>
            <a:defRPr lang="zh-CN" sz="900" b="1" i="0" u="none" strike="noStrike" kern="1200" baseline="0">
              <a:solidFill>
                <a:schemeClr val="tx1"/>
              </a:solidFill>
              <a:latin typeface="+mn-lt"/>
              <a:ea typeface="+mn-ea"/>
              <a:cs typeface="+mn-cs"/>
            </a:defRPr>
          </a:pPr>
          <a:endParaRPr lang="zh-CN"/>
        </a:p>
      </c:txPr>
    </c:title>
    <c:plotArea>
      <c:layout/>
      <c:pieChart>
        <c:varyColors val="1"/>
        <c:ser>
          <c:idx val="0"/>
          <c:order val="0"/>
          <c:tx>
            <c:strRef>
              <c:f>Sheet1!$B$1</c:f>
              <c:strCache>
                <c:ptCount val="1"/>
                <c:pt idx="0">
                  <c:v>2011年高校图书馆馆长专兼职比例图</c:v>
                </c:pt>
              </c:strCache>
            </c:strRef>
          </c:tx>
          <c:dLbls>
            <c:dLbl>
              <c:idx val="0"/>
              <c:layout>
                <c:manualLayout>
                  <c:x val="3.5138228151591913E-2"/>
                  <c:y val="-0.13441422594142377"/>
                </c:manualLayout>
              </c:layout>
              <c:dLblPos val="bestFit"/>
              <c:showPercent val="1"/>
              <c:extLst>
                <c:ext xmlns:c15="http://schemas.microsoft.com/office/drawing/2012/chart" uri="{CE6537A1-D6FC-4f65-9D91-7224C49458BB}">
                  <c15:layout/>
                </c:ext>
              </c:extLst>
            </c:dLbl>
            <c:dLbl>
              <c:idx val="1"/>
              <c:layout>
                <c:manualLayout>
                  <c:x val="-4.2876267634119433E-2"/>
                  <c:y val="0.17027253085601021"/>
                </c:manualLayout>
              </c:layout>
              <c:dLblPos val="bestFit"/>
              <c:showPercent val="1"/>
              <c:extLst>
                <c:ext xmlns:c15="http://schemas.microsoft.com/office/drawing/2012/chart" uri="{CE6537A1-D6FC-4f65-9D91-7224C49458BB}">
                  <c15:layout/>
                </c:ext>
              </c:extLst>
            </c:dLbl>
            <c:dLbl>
              <c:idx val="2"/>
              <c:layout>
                <c:manualLayout>
                  <c:x val="0.13897067533844687"/>
                  <c:y val="0.21335207112183421"/>
                </c:manualLayout>
              </c:layout>
              <c:dLblPos val="bestFit"/>
              <c:showPercent val="1"/>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Sheet1!$A$2:$A$4</c:f>
              <c:strCache>
                <c:ptCount val="3"/>
                <c:pt idx="0">
                  <c:v>专职</c:v>
                </c:pt>
                <c:pt idx="1">
                  <c:v>兼职</c:v>
                </c:pt>
                <c:pt idx="2">
                  <c:v>未填</c:v>
                </c:pt>
              </c:strCache>
            </c:strRef>
          </c:cat>
          <c:val>
            <c:numRef>
              <c:f>Sheet1!$B$2:$B$4</c:f>
              <c:numCache>
                <c:formatCode>General</c:formatCode>
                <c:ptCount val="3"/>
                <c:pt idx="0">
                  <c:v>472</c:v>
                </c:pt>
                <c:pt idx="1">
                  <c:v>65</c:v>
                </c:pt>
                <c:pt idx="2">
                  <c:v>27</c:v>
                </c:pt>
              </c:numCache>
            </c:numRef>
          </c:val>
        </c:ser>
        <c:dLbls>
          <c:showPercent val="1"/>
        </c:dLbls>
        <c:firstSliceAng val="0"/>
      </c:pieChart>
    </c:plotArea>
    <c:legend>
      <c:legendPos val="r"/>
      <c:layout>
        <c:manualLayout>
          <c:xMode val="edge"/>
          <c:yMode val="edge"/>
          <c:x val="0.76477495107632165"/>
          <c:y val="0.29602510460251008"/>
        </c:manualLayout>
      </c:layout>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zero"/>
  </c:chart>
  <c:txPr>
    <a:bodyPr/>
    <a:lstStyle/>
    <a:p>
      <a:pPr>
        <a:defRPr lang="zh-CN"/>
      </a:pPr>
      <a:endParaRPr lang="zh-CN"/>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title>
      <c:tx>
        <c:rich>
          <a:bodyPr rot="0" spcFirstLastPara="0" vertOverflow="ellipsis" vert="horz" wrap="square" anchor="t" anchorCtr="0" forceAA="0"/>
          <a:lstStyle/>
          <a:p>
            <a:pPr>
              <a:defRPr lang="zh-CN" sz="1600" b="1" i="0" u="none" strike="noStrike" kern="1200" spc="0" baseline="0">
                <a:solidFill>
                  <a:schemeClr val="dk1"/>
                </a:solidFill>
                <a:latin typeface="+mn-lt"/>
                <a:ea typeface="+mn-ea"/>
                <a:cs typeface="+mn-cs"/>
              </a:defRPr>
            </a:pPr>
            <a:r>
              <a:rPr sz="1400" b="1">
                <a:solidFill>
                  <a:schemeClr val="dk1"/>
                </a:solidFill>
                <a:latin typeface="+mn-lt"/>
                <a:ea typeface="+mn-ea"/>
                <a:cs typeface="+mn-cs"/>
              </a:rPr>
              <a:t>2011年高校图书馆人员构成</a:t>
            </a:r>
          </a:p>
        </c:rich>
      </c:tx>
      <c:layout/>
      <c:spPr>
        <a:noFill/>
        <a:ln>
          <a:noFill/>
        </a:ln>
        <a:effectLst/>
      </c:spPr>
    </c:title>
    <c:plotArea>
      <c:layout/>
      <c:barChart>
        <c:barDir val="col"/>
        <c:grouping val="stacked"/>
        <c:ser>
          <c:idx val="0"/>
          <c:order val="0"/>
          <c:tx>
            <c:strRef>
              <c:f>Sheet1!$B$1</c:f>
              <c:strCache>
                <c:ptCount val="1"/>
                <c:pt idx="0">
                  <c:v>人员构成</c:v>
                </c:pt>
              </c:strCache>
            </c:strRef>
          </c:tx>
          <c:spPr>
            <a:solidFill>
              <a:schemeClr val="accent1"/>
            </a:solidFill>
            <a:ln w="12700" cap="rnd">
              <a:solidFill>
                <a:schemeClr val="accent1"/>
              </a:solidFill>
              <a:round/>
            </a:ln>
            <a:effectLst>
              <a:outerShdw blurRad="50800" dist="38100" dir="2700000" algn="tl" rotWithShape="0">
                <a:prstClr val="black">
                  <a:alpha val="40000"/>
                </a:prstClr>
              </a:outerShdw>
            </a:effectLst>
          </c:spPr>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dk1"/>
                    </a:solidFill>
                    <a:latin typeface="+mn-lt"/>
                    <a:ea typeface="+mn-ea"/>
                    <a:cs typeface="+mn-cs"/>
                  </a:defRPr>
                </a:pPr>
                <a:endParaRPr lang="zh-CN"/>
              </a:p>
            </c:txPr>
            <c:dLblPos val="ct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在编职工数</c:v>
                </c:pt>
                <c:pt idx="1">
                  <c:v>合同制人员</c:v>
                </c:pt>
                <c:pt idx="2">
                  <c:v>临时聘用人员</c:v>
                </c:pt>
                <c:pt idx="3">
                  <c:v>勤工助学人员</c:v>
                </c:pt>
              </c:strCache>
            </c:strRef>
          </c:cat>
          <c:val>
            <c:numRef>
              <c:f>Sheet1!$B$2:$B$5</c:f>
              <c:numCache>
                <c:formatCode>General</c:formatCode>
                <c:ptCount val="4"/>
                <c:pt idx="0">
                  <c:v>24363</c:v>
                </c:pt>
                <c:pt idx="1">
                  <c:v>3703</c:v>
                </c:pt>
                <c:pt idx="2">
                  <c:v>3246</c:v>
                </c:pt>
                <c:pt idx="3">
                  <c:v>15402</c:v>
                </c:pt>
              </c:numCache>
            </c:numRef>
          </c:val>
        </c:ser>
        <c:dLbls>
          <c:showVal val="1"/>
        </c:dLbls>
        <c:gapWidth val="75"/>
        <c:overlap val="100"/>
        <c:axId val="192355328"/>
        <c:axId val="192365312"/>
      </c:barChart>
      <c:catAx>
        <c:axId val="192355328"/>
        <c:scaling>
          <c:orientation val="minMax"/>
        </c:scaling>
        <c:axPos val="b"/>
        <c:numFmt formatCode="General" sourceLinked="1"/>
        <c:majorTickMark val="none"/>
        <c:tickLblPos val="nextTo"/>
        <c:spPr>
          <a:solidFill>
            <a:srgbClr val="5B9BD5">
              <a:lumMod val="60000"/>
              <a:lumOff val="40000"/>
            </a:srgbClr>
          </a:solidFill>
          <a:ln w="9525" cap="flat" cmpd="sng" algn="ctr">
            <a:solidFill>
              <a:sysClr val="window" lastClr="FFFFFF">
                <a:lumMod val="50000"/>
              </a:sysClr>
            </a:solidFill>
            <a:round/>
          </a:ln>
          <a:effectLst/>
        </c:spPr>
        <c:txPr>
          <a:bodyPr rot="-60000000" spcFirstLastPara="0" vertOverflow="ellipsis" vert="horz" wrap="square" anchor="ctr" anchorCtr="1" forceAA="0"/>
          <a:lstStyle/>
          <a:p>
            <a:pPr>
              <a:defRPr lang="zh-CN" sz="900" b="1" i="0" u="none" strike="noStrike" kern="1200" baseline="0">
                <a:solidFill>
                  <a:schemeClr val="dk1"/>
                </a:solidFill>
                <a:latin typeface="+mn-lt"/>
                <a:ea typeface="+mn-ea"/>
                <a:cs typeface="+mn-cs"/>
              </a:defRPr>
            </a:pPr>
            <a:endParaRPr lang="zh-CN"/>
          </a:p>
        </c:txPr>
        <c:crossAx val="192365312"/>
        <c:crosses val="autoZero"/>
        <c:auto val="1"/>
        <c:lblAlgn val="ctr"/>
        <c:lblOffset val="100"/>
      </c:catAx>
      <c:valAx>
        <c:axId val="192365312"/>
        <c:scaling>
          <c:orientation val="minMax"/>
        </c:scaling>
        <c:axPos val="l"/>
        <c:numFmt formatCode="General" sourceLinked="1"/>
        <c:maj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dk1"/>
                </a:solidFill>
                <a:latin typeface="+mn-lt"/>
                <a:ea typeface="+mn-ea"/>
                <a:cs typeface="+mn-cs"/>
              </a:defRPr>
            </a:pPr>
            <a:endParaRPr lang="zh-CN"/>
          </a:p>
        </c:txPr>
        <c:crossAx val="192355328"/>
        <c:crosses val="autoZero"/>
        <c:crossBetween val="between"/>
      </c:valAx>
      <c:spPr>
        <a:noFill/>
        <a:ln>
          <a:noFill/>
        </a:ln>
        <a:effectLst/>
      </c:spPr>
    </c:plotArea>
    <c:plotVisOnly val="1"/>
    <c:dispBlanksAs val="gap"/>
  </c:chart>
  <c:spPr>
    <a:solidFill>
      <a:sysClr val="window" lastClr="FFFFFF">
        <a:lumMod val="95000"/>
      </a:sysClr>
    </a:solidFill>
    <a:ln w="42500" cap="flat" cmpd="sng" algn="ctr">
      <a:noFill/>
      <a:prstDash val="solid"/>
    </a:ln>
    <a:effectLst/>
    <a:sp3d>
      <a:extrusionClr>
        <a:srgbClr val="FFFFFF"/>
      </a:extrusionClr>
      <a:contourClr>
        <a:srgbClr val="FFFFFF"/>
      </a:contourClr>
    </a:sp3d>
  </c:spPr>
  <c:txPr>
    <a:bodyPr/>
    <a:lstStyle/>
    <a:p>
      <a:pPr>
        <a:defRPr lang="zh-CN">
          <a:solidFill>
            <a:schemeClr val="dk1"/>
          </a:solidFill>
          <a:latin typeface="+mn-lt"/>
          <a:ea typeface="+mn-ea"/>
          <a:cs typeface="+mn-cs"/>
        </a:defRPr>
      </a:pPr>
      <a:endParaRPr lang="zh-CN"/>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barChart>
        <c:barDir val="col"/>
        <c:grouping val="clustered"/>
        <c:ser>
          <c:idx val="0"/>
          <c:order val="0"/>
          <c:tx>
            <c:strRef>
              <c:f>Sheet1!$B$1</c:f>
              <c:strCache>
                <c:ptCount val="1"/>
                <c:pt idx="0">
                  <c:v>2010年</c:v>
                </c:pt>
              </c:strCache>
            </c:strRef>
          </c:tx>
          <c:spPr>
            <a:solidFill>
              <a:schemeClr val="accent1">
                <a:alpha val="85000"/>
              </a:schemeClr>
            </a:solidFill>
            <a:ln w="9525" cap="flat" cmpd="sng" algn="ctr">
              <a:solidFill>
                <a:schemeClr val="lt1">
                  <a:alpha val="50000"/>
                </a:schemeClr>
              </a:solidFill>
              <a:round/>
            </a:ln>
            <a:effectLst/>
          </c:spPr>
          <c:dLbls>
            <c:showVal val="1"/>
          </c:dLbls>
          <c:cat>
            <c:strRef>
              <c:f>Sheet1!$A$2:$A$4</c:f>
              <c:strCache>
                <c:ptCount val="3"/>
                <c:pt idx="0">
                  <c:v>临时聘用职工</c:v>
                </c:pt>
                <c:pt idx="1">
                  <c:v>勤工助学</c:v>
                </c:pt>
                <c:pt idx="2">
                  <c:v>合同制职工</c:v>
                </c:pt>
              </c:strCache>
            </c:strRef>
          </c:cat>
          <c:val>
            <c:numRef>
              <c:f>Sheet1!$B$2:$B$4</c:f>
              <c:numCache>
                <c:formatCode>General</c:formatCode>
                <c:ptCount val="3"/>
                <c:pt idx="0">
                  <c:v>7.7700000000000014</c:v>
                </c:pt>
                <c:pt idx="1">
                  <c:v>28.01</c:v>
                </c:pt>
                <c:pt idx="2">
                  <c:v>8.2900000000000009</c:v>
                </c:pt>
              </c:numCache>
            </c:numRef>
          </c:val>
        </c:ser>
        <c:ser>
          <c:idx val="1"/>
          <c:order val="1"/>
          <c:tx>
            <c:strRef>
              <c:f>Sheet1!$C$1</c:f>
              <c:strCache>
                <c:ptCount val="1"/>
                <c:pt idx="0">
                  <c:v>2011年</c:v>
                </c:pt>
              </c:strCache>
            </c:strRef>
          </c:tx>
          <c:spPr>
            <a:solidFill>
              <a:schemeClr val="accent2">
                <a:alpha val="85000"/>
              </a:schemeClr>
            </a:solidFill>
            <a:ln w="9525" cap="flat" cmpd="sng" algn="ctr">
              <a:solidFill>
                <a:schemeClr val="lt1">
                  <a:alpha val="50000"/>
                </a:schemeClr>
              </a:solidFill>
              <a:round/>
            </a:ln>
            <a:effectLst/>
          </c:spPr>
          <c:dLbls>
            <c:showVal val="1"/>
          </c:dLbls>
          <c:cat>
            <c:strRef>
              <c:f>Sheet1!$A$2:$A$4</c:f>
              <c:strCache>
                <c:ptCount val="3"/>
                <c:pt idx="0">
                  <c:v>临时聘用职工</c:v>
                </c:pt>
                <c:pt idx="1">
                  <c:v>勤工助学</c:v>
                </c:pt>
                <c:pt idx="2">
                  <c:v>合同制职工</c:v>
                </c:pt>
              </c:strCache>
            </c:strRef>
          </c:cat>
          <c:val>
            <c:numRef>
              <c:f>Sheet1!$C$2:$C$4</c:f>
              <c:numCache>
                <c:formatCode>General</c:formatCode>
                <c:ptCount val="3"/>
                <c:pt idx="0">
                  <c:v>6.89</c:v>
                </c:pt>
                <c:pt idx="1">
                  <c:v>29.439999999999987</c:v>
                </c:pt>
                <c:pt idx="2">
                  <c:v>7.64</c:v>
                </c:pt>
              </c:numCache>
            </c:numRef>
          </c:val>
        </c:ser>
        <c:dLbls>
          <c:showVal val="1"/>
        </c:dLbls>
        <c:gapWidth val="75"/>
        <c:axId val="192284160"/>
        <c:axId val="192285696"/>
      </c:barChart>
      <c:catAx>
        <c:axId val="192284160"/>
        <c:scaling>
          <c:orientation val="minMax"/>
        </c:scaling>
        <c:axPos val="b"/>
        <c:majorTickMark val="none"/>
        <c:tickLblPos val="nextTo"/>
        <c:spPr>
          <a:solidFill>
            <a:schemeClr val="accent1">
              <a:lumMod val="60000"/>
              <a:lumOff val="40000"/>
            </a:schemeClr>
          </a:solidFill>
          <a:ln w="19050" cap="flat" cmpd="sng" algn="ctr">
            <a:solidFill>
              <a:schemeClr val="tx1">
                <a:lumMod val="75000"/>
                <a:lumOff val="25000"/>
              </a:schemeClr>
            </a:solidFill>
            <a:round/>
          </a:ln>
          <a:effectLst/>
        </c:spPr>
        <c:txPr>
          <a:bodyPr rot="-60000000" spcFirstLastPara="0" vertOverflow="ellipsis" vert="horz" wrap="square" anchor="ctr" anchorCtr="1"/>
          <a:lstStyle/>
          <a:p>
            <a:pPr>
              <a:defRPr lang="zh-CN" sz="1000" b="1" i="0" u="none" strike="noStrike" kern="1200" cap="all" baseline="0">
                <a:solidFill>
                  <a:schemeClr val="tx1"/>
                </a:solidFill>
                <a:latin typeface="+mn-lt"/>
                <a:ea typeface="+mn-ea"/>
                <a:cs typeface="+mn-cs"/>
              </a:defRPr>
            </a:pPr>
            <a:endParaRPr lang="zh-CN"/>
          </a:p>
        </c:txPr>
        <c:crossAx val="192285696"/>
        <c:crosses val="autoZero"/>
        <c:auto val="1"/>
        <c:lblAlgn val="ctr"/>
        <c:lblOffset val="100"/>
      </c:catAx>
      <c:valAx>
        <c:axId val="192285696"/>
        <c:scaling>
          <c:orientation val="minMax"/>
        </c:scaling>
        <c:axPos val="l"/>
        <c:numFmt formatCode="General" sourceLinked="1"/>
        <c:majorTickMark val="none"/>
        <c:tickLblPos val="nextTo"/>
        <c:crossAx val="192284160"/>
        <c:crosses val="autoZero"/>
        <c:crossBetween val="between"/>
      </c:valAx>
      <c:spPr>
        <a:noFill/>
        <a:ln>
          <a:noFill/>
        </a:ln>
        <a:effectLst/>
      </c:spPr>
    </c:plotArea>
    <c:legend>
      <c:legendPos val="b"/>
      <c:layout>
        <c:manualLayout>
          <c:xMode val="edge"/>
          <c:yMode val="edge"/>
          <c:x val="0.31181363436997522"/>
          <c:y val="0.8835484557108978"/>
          <c:w val="0.33658467177677193"/>
          <c:h val="8.6156164334545288E-2"/>
        </c:manualLayout>
      </c:layout>
    </c:legend>
    <c:plotVisOnly val="1"/>
    <c:dispBlanksAs val="gap"/>
  </c:chart>
  <c:spPr>
    <a:solidFill>
      <a:sysClr val="window" lastClr="FFFFFF"/>
    </a:solidFill>
    <a:ln w="9525" cap="flat" cmpd="sng" algn="ctr">
      <a:solidFill>
        <a:schemeClr val="dk1">
          <a:lumMod val="25000"/>
          <a:lumOff val="75000"/>
        </a:schemeClr>
      </a:solidFill>
      <a:round/>
    </a:ln>
    <a:effectLst/>
  </c:spPr>
  <c:txPr>
    <a:bodyPr/>
    <a:lstStyle/>
    <a:p>
      <a:pPr>
        <a:defRPr lang="zh-CN"/>
      </a:pPr>
      <a:endParaRPr lang="zh-CN"/>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pieChart>
        <c:varyColors val="1"/>
        <c:ser>
          <c:idx val="0"/>
          <c:order val="0"/>
          <c:tx>
            <c:strRef>
              <c:f>Sheet1!$B$1</c:f>
              <c:strCache>
                <c:ptCount val="1"/>
                <c:pt idx="0">
                  <c:v>学历结构</c:v>
                </c:pt>
              </c:strCache>
            </c:strRef>
          </c:tx>
          <c:dLbls>
            <c:dLbl>
              <c:idx val="0"/>
              <c:layout>
                <c:manualLayout>
                  <c:x val="1.00432789944708E-2"/>
                  <c:y val="0.28357803293237932"/>
                </c:manualLayout>
              </c:layout>
              <c:dLblPos val="bestFit"/>
              <c:showPercent val="1"/>
              <c:extLst>
                <c:ext xmlns:c15="http://schemas.microsoft.com/office/drawing/2012/chart" uri="{CE6537A1-D6FC-4f65-9D91-7224C49458BB}">
                  <c15:layout/>
                </c:ext>
              </c:extLst>
            </c:dLbl>
            <c:dLbl>
              <c:idx val="1"/>
              <c:layout>
                <c:manualLayout>
                  <c:x val="-9.8188254689800317E-2"/>
                  <c:y val="0.110648583683676"/>
                </c:manualLayout>
              </c:layout>
              <c:dLblPos val="bestFit"/>
              <c:showPercent val="1"/>
              <c:extLst>
                <c:ext xmlns:c15="http://schemas.microsoft.com/office/drawing/2012/chart" uri="{CE6537A1-D6FC-4f65-9D91-7224C49458BB}">
                  <c15:layout/>
                </c:ext>
              </c:extLst>
            </c:dLbl>
            <c:dLbl>
              <c:idx val="3"/>
              <c:layout>
                <c:manualLayout>
                  <c:x val="0.1929764530621445"/>
                  <c:y val="3.7605069950408541E-2"/>
                </c:manualLayout>
              </c:layout>
              <c:dLblPos val="bestFit"/>
              <c:showPercent val="1"/>
              <c:extLst>
                <c:ext xmlns:c15="http://schemas.microsoft.com/office/drawing/2012/chart" uri="{CE6537A1-D6FC-4f65-9D91-7224C49458BB}">
                  <c15:layout/>
                </c:ext>
              </c:extLst>
            </c:dLbl>
            <c:dLbl>
              <c:idx val="4"/>
              <c:layout>
                <c:manualLayout>
                  <c:x val="3.51544170778222E-2"/>
                  <c:y val="0.14354356394557397"/>
                </c:manualLayout>
              </c:layout>
              <c:dLblPos val="bestFit"/>
              <c:showPercent val="1"/>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bg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Sheet1!$A$2:$A$6</c:f>
              <c:strCache>
                <c:ptCount val="5"/>
                <c:pt idx="0">
                  <c:v>博士</c:v>
                </c:pt>
                <c:pt idx="1">
                  <c:v>硕士</c:v>
                </c:pt>
                <c:pt idx="2">
                  <c:v>本科</c:v>
                </c:pt>
                <c:pt idx="3">
                  <c:v>大专</c:v>
                </c:pt>
                <c:pt idx="4">
                  <c:v>大专以下</c:v>
                </c:pt>
              </c:strCache>
            </c:strRef>
          </c:cat>
          <c:val>
            <c:numRef>
              <c:f>Sheet1!$B$2:$B$6</c:f>
              <c:numCache>
                <c:formatCode>General</c:formatCode>
                <c:ptCount val="5"/>
                <c:pt idx="0">
                  <c:v>364</c:v>
                </c:pt>
                <c:pt idx="1">
                  <c:v>4356</c:v>
                </c:pt>
                <c:pt idx="2">
                  <c:v>11596</c:v>
                </c:pt>
                <c:pt idx="3">
                  <c:v>5521</c:v>
                </c:pt>
                <c:pt idx="4">
                  <c:v>2523</c:v>
                </c:pt>
              </c:numCache>
            </c:numRef>
          </c:val>
        </c:ser>
        <c:dLbls>
          <c:showPercent val="1"/>
        </c:dLbls>
        <c:firstSliceAng val="0"/>
      </c:pieChart>
    </c:plotArea>
    <c:legend>
      <c:legendPos val="r"/>
      <c:legendEntry>
        <c:idx val="0"/>
        <c:txPr>
          <a:bodyPr rot="0" spcFirstLastPara="0" vertOverflow="ellipsis" vert="horz" wrap="square" anchor="ctr" anchorCtr="1"/>
          <a:lstStyle/>
          <a:p>
            <a:pPr>
              <a:defRPr lang="zh-CN" sz="1000" b="0" i="0" u="none" strike="noStrike" kern="1200" baseline="0">
                <a:solidFill>
                  <a:schemeClr val="bg1"/>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1000" b="0" i="0" u="none" strike="noStrike" kern="1200" baseline="0">
                <a:solidFill>
                  <a:schemeClr val="bg1"/>
                </a:solidFill>
                <a:latin typeface="+mn-lt"/>
                <a:ea typeface="+mn-ea"/>
                <a:cs typeface="+mn-cs"/>
              </a:defRPr>
            </a:pPr>
            <a:endParaRPr lang="zh-CN"/>
          </a:p>
        </c:txPr>
      </c:legendEntry>
      <c:legendEntry>
        <c:idx val="2"/>
        <c:txPr>
          <a:bodyPr rot="0" spcFirstLastPara="0" vertOverflow="ellipsis" vert="horz" wrap="square" anchor="ctr" anchorCtr="1"/>
          <a:lstStyle/>
          <a:p>
            <a:pPr>
              <a:defRPr lang="zh-CN" sz="1000" b="0" i="0" u="none" strike="noStrike" kern="1200" baseline="0">
                <a:solidFill>
                  <a:schemeClr val="bg1"/>
                </a:solidFill>
                <a:latin typeface="+mn-lt"/>
                <a:ea typeface="+mn-ea"/>
                <a:cs typeface="+mn-cs"/>
              </a:defRPr>
            </a:pPr>
            <a:endParaRPr lang="zh-CN"/>
          </a:p>
        </c:txPr>
      </c:legendEntry>
      <c:legendEntry>
        <c:idx val="3"/>
        <c:txPr>
          <a:bodyPr rot="0" spcFirstLastPara="0" vertOverflow="ellipsis" vert="horz" wrap="square" anchor="ctr" anchorCtr="1"/>
          <a:lstStyle/>
          <a:p>
            <a:pPr>
              <a:defRPr lang="zh-CN" sz="1000" b="0" i="0" u="none" strike="noStrike" kern="1200" baseline="0">
                <a:solidFill>
                  <a:schemeClr val="bg1"/>
                </a:solidFill>
                <a:latin typeface="+mn-lt"/>
                <a:ea typeface="+mn-ea"/>
                <a:cs typeface="+mn-cs"/>
              </a:defRPr>
            </a:pPr>
            <a:endParaRPr lang="zh-CN"/>
          </a:p>
        </c:txPr>
      </c:legendEntry>
      <c:legendEntry>
        <c:idx val="4"/>
        <c:txPr>
          <a:bodyPr rot="0" spcFirstLastPara="0" vertOverflow="ellipsis" vert="horz" wrap="square" anchor="ctr" anchorCtr="1"/>
          <a:lstStyle/>
          <a:p>
            <a:pPr>
              <a:defRPr lang="zh-CN" sz="1000" b="0" i="0" u="none" strike="noStrike" kern="1200" baseline="0">
                <a:solidFill>
                  <a:schemeClr val="bg1"/>
                </a:solidFill>
                <a:latin typeface="+mn-lt"/>
                <a:ea typeface="+mn-ea"/>
                <a:cs typeface="+mn-cs"/>
              </a:defRPr>
            </a:pPr>
            <a:endParaRPr lang="zh-CN"/>
          </a:p>
        </c:txPr>
      </c:legendEntry>
      <c:layout>
        <c:manualLayout>
          <c:xMode val="edge"/>
          <c:yMode val="edge"/>
          <c:x val="5.1888341543514009E-2"/>
          <c:y val="0.81453534551230933"/>
          <c:w val="0.686371100164204"/>
          <c:h val="0.17355043685464724"/>
        </c:manualLayout>
      </c:layout>
      <c:txPr>
        <a:bodyPr rot="0" spcFirstLastPara="0" vertOverflow="ellipsis" vert="horz" wrap="square" anchor="ctr" anchorCtr="1"/>
        <a:lstStyle/>
        <a:p>
          <a:pPr>
            <a:defRPr lang="zh-CN" sz="1000" b="0" i="0" u="none" strike="noStrike" kern="1200" baseline="0">
              <a:solidFill>
                <a:schemeClr val="bg1"/>
              </a:solidFill>
              <a:latin typeface="+mn-lt"/>
              <a:ea typeface="+mn-ea"/>
              <a:cs typeface="+mn-cs"/>
            </a:defRPr>
          </a:pPr>
          <a:endParaRPr lang="zh-CN"/>
        </a:p>
      </c:txPr>
    </c:legend>
    <c:plotVisOnly val="1"/>
    <c:dispBlanksAs val="zero"/>
  </c:chart>
  <c:txPr>
    <a:bodyPr/>
    <a:lstStyle/>
    <a:p>
      <a:pPr>
        <a:defRPr lang="zh-CN"/>
      </a:pPr>
      <a:endParaRPr lang="zh-CN"/>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0.15809839690436786"/>
          <c:y val="0.24740740740740813"/>
          <c:w val="0.40381426202321807"/>
          <c:h val="0.54111111111111099"/>
        </c:manualLayout>
      </c:layout>
      <c:pieChart>
        <c:varyColors val="1"/>
        <c:ser>
          <c:idx val="0"/>
          <c:order val="0"/>
          <c:tx>
            <c:strRef>
              <c:f>Sheet1!$B$1</c:f>
              <c:strCache>
                <c:ptCount val="1"/>
                <c:pt idx="0">
                  <c:v>职称结构</c:v>
                </c:pt>
              </c:strCache>
            </c:strRef>
          </c:tx>
          <c:dLbls>
            <c:dLbl>
              <c:idx val="0"/>
              <c:layout>
                <c:manualLayout>
                  <c:x val="-1.1934136278841502E-3"/>
                  <c:y val="0.15151273725948541"/>
                </c:manualLayout>
              </c:layout>
              <c:dLblPos val="bestFit"/>
              <c:showPercent val="1"/>
              <c:extLst>
                <c:ext xmlns:c15="http://schemas.microsoft.com/office/drawing/2012/chart" uri="{CE6537A1-D6FC-4f65-9D91-7224C49458BB}">
                  <c15:layout/>
                </c:ext>
              </c:extLst>
            </c:dLbl>
            <c:dLbl>
              <c:idx val="1"/>
              <c:layout>
                <c:manualLayout>
                  <c:x val="-0.11289817873192202"/>
                  <c:y val="0.15633487821975867"/>
                </c:manualLayout>
              </c:layout>
              <c:dLblPos val="bestFit"/>
              <c:showPercent val="1"/>
              <c:extLst>
                <c:ext xmlns:c15="http://schemas.microsoft.com/office/drawing/2012/chart" uri="{CE6537A1-D6FC-4f65-9D91-7224C49458BB}">
                  <c15:layout/>
                </c:ext>
              </c:extLst>
            </c:dLbl>
            <c:dLbl>
              <c:idx val="3"/>
              <c:layout>
                <c:manualLayout>
                  <c:x val="0.14005856800516001"/>
                  <c:y val="-3.2260850597587566E-3"/>
                </c:manualLayout>
              </c:layout>
              <c:dLblPos val="bestFit"/>
              <c:showPercent val="1"/>
              <c:extLst>
                <c:ext xmlns:c15="http://schemas.microsoft.com/office/drawing/2012/chart" uri="{CE6537A1-D6FC-4f65-9D91-7224C49458BB}">
                  <c15:layout/>
                </c:ext>
              </c:extLst>
            </c:dLbl>
            <c:dLbl>
              <c:idx val="4"/>
              <c:layout>
                <c:manualLayout>
                  <c:x val="4.7474526308960506E-2"/>
                  <c:y val="0.14299822979704468"/>
                </c:manualLayout>
              </c:layout>
              <c:dLblPos val="bestFit"/>
              <c:showPercent val="1"/>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bg1"/>
                    </a:solidFill>
                    <a:latin typeface="+mn-lt"/>
                    <a:ea typeface="+mn-ea"/>
                    <a:cs typeface="+mn-cs"/>
                  </a:defRPr>
                </a:pPr>
                <a:endParaRPr lang="zh-CN"/>
              </a:p>
            </c:txPr>
            <c:dLblPos val="bestFit"/>
            <c:showPercent val="1"/>
            <c:showLeaderLines val="1"/>
            <c:extLst>
              <c:ext xmlns:c15="http://schemas.microsoft.com/office/drawing/2012/chart" uri="{CE6537A1-D6FC-4f65-9D91-7224C49458BB}">
                <c15:layout/>
                <c15:showLeaderLines val="1"/>
                <c15:leaderLines/>
              </c:ext>
            </c:extLst>
          </c:dLbls>
          <c:cat>
            <c:strRef>
              <c:f>Sheet1!$A$2:$A$6</c:f>
              <c:strCache>
                <c:ptCount val="5"/>
                <c:pt idx="0">
                  <c:v>正高职称</c:v>
                </c:pt>
                <c:pt idx="1">
                  <c:v>副高职称</c:v>
                </c:pt>
                <c:pt idx="2">
                  <c:v>中级职称</c:v>
                </c:pt>
                <c:pt idx="3">
                  <c:v>初级职称</c:v>
                </c:pt>
                <c:pt idx="4">
                  <c:v>其他</c:v>
                </c:pt>
              </c:strCache>
            </c:strRef>
          </c:cat>
          <c:val>
            <c:numRef>
              <c:f>Sheet1!$B$2:$B$6</c:f>
              <c:numCache>
                <c:formatCode>General</c:formatCode>
                <c:ptCount val="5"/>
                <c:pt idx="0">
                  <c:v>745</c:v>
                </c:pt>
                <c:pt idx="1">
                  <c:v>4217</c:v>
                </c:pt>
                <c:pt idx="2">
                  <c:v>10803</c:v>
                </c:pt>
                <c:pt idx="3">
                  <c:v>4417</c:v>
                </c:pt>
                <c:pt idx="4">
                  <c:v>3943</c:v>
                </c:pt>
              </c:numCache>
            </c:numRef>
          </c:val>
        </c:ser>
        <c:dLbls>
          <c:showPercent val="1"/>
        </c:dLbls>
        <c:firstSliceAng val="0"/>
      </c:pieChart>
    </c:plotArea>
    <c:legend>
      <c:legendPos val="b"/>
      <c:legendEntry>
        <c:idx val="0"/>
        <c:txPr>
          <a:bodyPr rot="0" spcFirstLastPara="0" vertOverflow="ellipsis" vert="horz" wrap="square" anchor="t" anchorCtr="0"/>
          <a:lstStyle/>
          <a:p>
            <a:pPr>
              <a:defRPr lang="zh-CN" sz="800" b="0" i="0" u="none" strike="noStrike" kern="1200" baseline="0">
                <a:solidFill>
                  <a:schemeClr val="bg1"/>
                </a:solidFill>
                <a:latin typeface="+mn-lt"/>
                <a:ea typeface="+mn-ea"/>
                <a:cs typeface="+mn-cs"/>
              </a:defRPr>
            </a:pPr>
            <a:endParaRPr lang="zh-CN"/>
          </a:p>
        </c:txPr>
      </c:legendEntry>
      <c:legendEntry>
        <c:idx val="1"/>
        <c:txPr>
          <a:bodyPr rot="0" spcFirstLastPara="0" vertOverflow="ellipsis" vert="horz" wrap="square" anchor="t" anchorCtr="0"/>
          <a:lstStyle/>
          <a:p>
            <a:pPr>
              <a:defRPr lang="zh-CN" sz="800" b="0" i="0" u="none" strike="noStrike" kern="1200" baseline="0">
                <a:solidFill>
                  <a:schemeClr val="bg1"/>
                </a:solidFill>
                <a:latin typeface="+mn-lt"/>
                <a:ea typeface="+mn-ea"/>
                <a:cs typeface="+mn-cs"/>
              </a:defRPr>
            </a:pPr>
            <a:endParaRPr lang="zh-CN"/>
          </a:p>
        </c:txPr>
      </c:legendEntry>
      <c:legendEntry>
        <c:idx val="2"/>
        <c:txPr>
          <a:bodyPr rot="0" spcFirstLastPara="0" vertOverflow="ellipsis" vert="horz" wrap="square" anchor="t" anchorCtr="0"/>
          <a:lstStyle/>
          <a:p>
            <a:pPr>
              <a:defRPr lang="zh-CN" sz="800" b="0" i="0" u="none" strike="noStrike" kern="1200" baseline="0">
                <a:solidFill>
                  <a:schemeClr val="bg1"/>
                </a:solidFill>
                <a:latin typeface="+mn-lt"/>
                <a:ea typeface="+mn-ea"/>
                <a:cs typeface="+mn-cs"/>
              </a:defRPr>
            </a:pPr>
            <a:endParaRPr lang="zh-CN"/>
          </a:p>
        </c:txPr>
      </c:legendEntry>
      <c:legendEntry>
        <c:idx val="3"/>
        <c:txPr>
          <a:bodyPr rot="0" spcFirstLastPara="0" vertOverflow="ellipsis" vert="horz" wrap="square" anchor="t" anchorCtr="0"/>
          <a:lstStyle/>
          <a:p>
            <a:pPr>
              <a:defRPr lang="zh-CN" sz="800" b="0" i="0" u="none" strike="noStrike" kern="1200" baseline="0">
                <a:solidFill>
                  <a:schemeClr val="bg1"/>
                </a:solidFill>
                <a:latin typeface="+mn-lt"/>
                <a:ea typeface="+mn-ea"/>
                <a:cs typeface="+mn-cs"/>
              </a:defRPr>
            </a:pPr>
            <a:endParaRPr lang="zh-CN"/>
          </a:p>
        </c:txPr>
      </c:legendEntry>
      <c:legendEntry>
        <c:idx val="4"/>
        <c:txPr>
          <a:bodyPr rot="0" spcFirstLastPara="0" vertOverflow="ellipsis" vert="horz" wrap="square" anchor="t" anchorCtr="0"/>
          <a:lstStyle/>
          <a:p>
            <a:pPr>
              <a:defRPr lang="zh-CN" sz="800" b="0" i="0" u="none" strike="noStrike" kern="1200" baseline="0">
                <a:solidFill>
                  <a:schemeClr val="bg1"/>
                </a:solidFill>
                <a:latin typeface="+mn-lt"/>
                <a:ea typeface="+mn-ea"/>
                <a:cs typeface="+mn-cs"/>
              </a:defRPr>
            </a:pPr>
            <a:endParaRPr lang="zh-CN"/>
          </a:p>
        </c:txPr>
      </c:legendEntry>
      <c:layout>
        <c:manualLayout>
          <c:xMode val="edge"/>
          <c:yMode val="edge"/>
          <c:x val="8.6206896551724223E-3"/>
          <c:y val="0.77843645794738803"/>
          <c:w val="0.73160919540229963"/>
          <c:h val="0.21044831419044221"/>
        </c:manualLayout>
      </c:layout>
      <c:txPr>
        <a:bodyPr rot="0" spcFirstLastPara="0" vertOverflow="ellipsis" vert="horz" wrap="square" anchor="t" anchorCtr="0"/>
        <a:lstStyle/>
        <a:p>
          <a:pPr>
            <a:defRPr lang="zh-CN" sz="800" b="0" i="0" u="none" strike="noStrike" kern="1200" baseline="0">
              <a:solidFill>
                <a:schemeClr val="bg1"/>
              </a:solidFill>
              <a:latin typeface="+mn-lt"/>
              <a:ea typeface="+mn-ea"/>
              <a:cs typeface="+mn-cs"/>
            </a:defRPr>
          </a:pPr>
          <a:endParaRPr lang="zh-CN"/>
        </a:p>
      </c:txPr>
    </c:legend>
    <c:plotVisOnly val="1"/>
    <c:dispBlanksAs val="zero"/>
  </c:chart>
  <c:spPr>
    <a:noFill/>
  </c:spPr>
  <c:txPr>
    <a:bodyPr/>
    <a:lstStyle/>
    <a:p>
      <a:pPr>
        <a:defRPr lang="zh-CN">
          <a:solidFill>
            <a:schemeClr val="bg1"/>
          </a:solidFill>
        </a:defRPr>
      </a:pPr>
      <a:endParaRPr lang="zh-CN"/>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pPr lvl="0" algn="r"/>
              <a:t>‹#›</a:t>
            </a:fld>
            <a:endParaRPr lang="zh-CN" altLang="en-US" sz="1200" dirty="0">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a:xfrm>
            <a:off x="381000" y="685800"/>
            <a:ext cx="6096000" cy="3429000"/>
          </a:xfrm>
          <a:ln>
            <a:solidFill>
              <a:srgbClr val="000000"/>
            </a:solidFill>
            <a:miter/>
          </a:ln>
        </p:spPr>
      </p:sp>
      <p:sp>
        <p:nvSpPr>
          <p:cNvPr id="59395"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p>
        </p:txBody>
      </p:sp>
      <p:sp>
        <p:nvSpPr>
          <p:cNvPr id="593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en-US" altLang="zh-CN" sz="1200" dirty="0">
                <a:latin typeface="Calibri" panose="020F0502020204030204" pitchFamily="34" charset="0"/>
                <a:ea typeface="宋体" panose="02010600030101010101" pitchFamily="2" charset="-122"/>
              </a:rPr>
              <a:pPr lvl="0" algn="r"/>
              <a:t>1</a:t>
            </a:fld>
            <a:endParaRPr lang="en-US" altLang="zh-CN"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a:solidFill>
              <a:srgbClr val="000000"/>
            </a:solidFill>
            <a:miter/>
          </a:ln>
        </p:spPr>
      </p:sp>
      <p:sp>
        <p:nvSpPr>
          <p:cNvPr id="46083"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p>
        </p:txBody>
      </p:sp>
      <p:sp>
        <p:nvSpPr>
          <p:cNvPr id="4608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dirty="0"/>
              <a:pPr lvl="0" algn="r"/>
              <a:t>8</a:t>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a:ln>
            <a:solidFill>
              <a:srgbClr val="000000"/>
            </a:solidFill>
            <a:miter/>
          </a:ln>
        </p:spPr>
      </p:sp>
      <p:sp>
        <p:nvSpPr>
          <p:cNvPr id="74755"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p>
        </p:txBody>
      </p:sp>
      <p:sp>
        <p:nvSpPr>
          <p:cNvPr id="74756"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dirty="0"/>
              <a:pPr lvl="0" algn="r"/>
              <a:t>42</a:t>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4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5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6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7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8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0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1_节标题">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93662" y="1008063"/>
            <a:ext cx="12285663" cy="5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wip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제목 및 내용">
    <p:spTree>
      <p:nvGrpSpPr>
        <p:cNvPr id="1" name=""/>
        <p:cNvGrpSpPr/>
        <p:nvPr/>
      </p:nvGrpSpPr>
      <p:grpSpPr>
        <a:xfrm>
          <a:off x="0" y="0"/>
          <a:ext cx="0" cy="0"/>
          <a:chOff x="0" y="0"/>
          <a:chExt cx="0" cy="0"/>
        </a:xfrm>
      </p:grpSpPr>
      <p:grpSp>
        <p:nvGrpSpPr>
          <p:cNvPr id="5123" name="그룹 1"/>
          <p:cNvGrpSpPr/>
          <p:nvPr userDrawn="1"/>
        </p:nvGrpSpPr>
        <p:grpSpPr>
          <a:xfrm>
            <a:off x="0" y="0"/>
            <a:ext cx="12192000" cy="1176867"/>
            <a:chOff x="0" y="3618781"/>
            <a:chExt cx="9144000" cy="883244"/>
          </a:xfrm>
        </p:grpSpPr>
        <p:pic>
          <p:nvPicPr>
            <p:cNvPr id="5124" name="그림 2"/>
            <p:cNvPicPr>
              <a:picLocks noChangeAspect="1"/>
            </p:cNvPicPr>
            <p:nvPr userDrawn="1"/>
          </p:nvPicPr>
          <p:blipFill>
            <a:blip r:embed="rId2"/>
            <a:srcRect t="87032" b="1088"/>
            <a:stretch>
              <a:fillRect/>
            </a:stretch>
          </p:blipFill>
          <p:spPr>
            <a:xfrm>
              <a:off x="0" y="3618781"/>
              <a:ext cx="9144000" cy="814726"/>
            </a:xfrm>
            <a:prstGeom prst="rect">
              <a:avLst/>
            </a:prstGeom>
            <a:noFill/>
            <a:ln w="9525">
              <a:noFill/>
            </a:ln>
          </p:spPr>
        </p:pic>
        <p:sp>
          <p:nvSpPr>
            <p:cNvPr id="2" name="직사각형 3"/>
            <p:cNvSpPr/>
            <p:nvPr/>
          </p:nvSpPr>
          <p:spPr>
            <a:xfrm flipV="1">
              <a:off x="0" y="4466025"/>
              <a:ext cx="9144000" cy="36000"/>
            </a:xfrm>
            <a:prstGeom prst="rect">
              <a:avLst/>
            </a:prstGeom>
            <a:solidFill>
              <a:srgbClr val="71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mn-lt"/>
                <a:ea typeface="+mn-ea"/>
                <a:cs typeface="+mn-cs"/>
              </a:endParaRPr>
            </a:p>
          </p:txBody>
        </p:sp>
      </p:grpSp>
      <p:sp>
        <p:nvSpPr>
          <p:cNvPr id="5" name="텍스트 개체 틀 4"/>
          <p:cNvSpPr>
            <a:spLocks noGrp="1"/>
          </p:cNvSpPr>
          <p:nvPr>
            <p:ph type="body" sz="quarter" idx="11"/>
          </p:nvPr>
        </p:nvSpPr>
        <p:spPr>
          <a:xfrm>
            <a:off x="335360" y="787803"/>
            <a:ext cx="10753195" cy="441531"/>
          </a:xfrm>
          <a:prstGeom prst="rect">
            <a:avLst/>
          </a:prstGeom>
        </p:spPr>
        <p:txBody>
          <a:bodyPr lIns="0" tIns="0" rIns="0" bIns="0"/>
          <a:lstStyle>
            <a:lvl1pPr marL="0" indent="0">
              <a:lnSpc>
                <a:spcPct val="80000"/>
              </a:lnSpc>
              <a:buNone/>
              <a:defRPr sz="2665" b="0" baseline="0">
                <a:latin typeface="Calibri" panose="020F0502020204030204" pitchFamily="34" charset="0"/>
              </a:defRPr>
            </a:lvl1pPr>
          </a:lstStyle>
          <a:p>
            <a:pPr lvl="0"/>
            <a:r>
              <a:rPr lang="zh-CN" altLang="en-US" smtClean="0"/>
              <a:t>单击此处编辑母版文本样式</a:t>
            </a:r>
          </a:p>
        </p:txBody>
      </p:sp>
      <p:sp>
        <p:nvSpPr>
          <p:cNvPr id="6" name="텍스트 개체 틀 4"/>
          <p:cNvSpPr>
            <a:spLocks noGrp="1"/>
          </p:cNvSpPr>
          <p:nvPr>
            <p:ph type="body" sz="quarter" idx="12"/>
          </p:nvPr>
        </p:nvSpPr>
        <p:spPr>
          <a:xfrm>
            <a:off x="335360" y="205515"/>
            <a:ext cx="10753195" cy="711200"/>
          </a:xfrm>
          <a:prstGeom prst="rect">
            <a:avLst/>
          </a:prstGeom>
        </p:spPr>
        <p:txBody>
          <a:bodyPr lIns="0" tIns="0" rIns="0" bIns="0"/>
          <a:lstStyle>
            <a:lvl1pPr marL="0" indent="0">
              <a:lnSpc>
                <a:spcPct val="80000"/>
              </a:lnSpc>
              <a:buNone/>
              <a:defRPr sz="4800" b="1">
                <a:latin typeface="Calibri" panose="020F0502020204030204" pitchFamily="34" charset="0"/>
              </a:defRPr>
            </a:lvl1pPr>
          </a:lstStyle>
          <a:p>
            <a:pPr lvl="0"/>
            <a:r>
              <a:rPr lang="zh-CN" altLang="en-US" smtClean="0"/>
              <a:t>单击此处编辑母版文本样式</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p:cNvSpPr>
            <a:spLocks noGrp="1"/>
          </p:cNvSpPr>
          <p:nvPr>
            <p:ph type="dt" sz="half" idx="1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7"/>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8"/>
          <p:cNvSpPr>
            <a:spLocks noGrp="1"/>
          </p:cNvSpPr>
          <p:nvPr>
            <p:ph type="sldNum" sz="quarter" idx="1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7" name="日期占位符 2"/>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7" name="日期占位符 4"/>
          <p:cNvSpPr>
            <a:spLocks noGrp="1"/>
          </p:cNvSpPr>
          <p:nvPr>
            <p:ph type="dt" sz="half" idx="1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7" name="日期占位符 4"/>
          <p:cNvSpPr>
            <a:spLocks noGrp="1"/>
          </p:cNvSpPr>
          <p:nvPr>
            <p:ph type="dt" sz="half" idx="12"/>
          </p:nvPr>
        </p:nvSpPr>
        <p:spPr>
          <a:xfrm>
            <a:off x="838200" y="6356350"/>
            <a:ext cx="27432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8" name="页脚占位符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indent="0" defTabSz="914400" rtl="0" eaLnBrk="1" fontAlgn="auto" latinLnBrk="0" hangingPunct="1">
              <a:lnSpc>
                <a:spcPct val="100000"/>
              </a:lnSpc>
              <a:spcBef>
                <a:spcPts val="0"/>
              </a:spcBef>
              <a:spcAft>
                <a:spcPts val="0"/>
              </a:spcAft>
              <a:buClrTx/>
              <a:buSzTx/>
              <a:buFontTx/>
              <a:buNone/>
              <a:defRPr/>
            </a:pPr>
            <a:endParaRPr kumimoji="0" lang="zh-CN" altLang="en-US" b="0" i="0" kern="1200" cap="none" spc="0" normalizeH="0" baseline="0" noProof="0">
              <a:latin typeface="+mn-lt"/>
              <a:ea typeface="+mn-ea"/>
              <a:cs typeface="+mn-cs"/>
            </a:endParaRPr>
          </a:p>
        </p:txBody>
      </p:sp>
      <p:sp>
        <p:nvSpPr>
          <p:cNvPr id="9" name="灯片编号占位符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a:fld id="{9A0DB2DC-4C9A-4742-B13C-FB6460FD3503}" type="slidenum">
              <a:rPr lang="zh-CN" altLang="en-US" sz="1200" dirty="0">
                <a:solidFill>
                  <a:srgbClr val="898989"/>
                </a:solidFill>
              </a:rPr>
              <a:pPr algn="r"/>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lvl="0" algn="r"/>
            <a:fld id="{9A0DB2DC-4C9A-4742-B13C-FB6460FD3503}" type="slidenum">
              <a:rPr lang="zh-CN" altLang="en-US" sz="1200" dirty="0">
                <a:solidFill>
                  <a:srgbClr val="898989"/>
                </a:solidFill>
              </a:rPr>
              <a:pPr lvl="0" algn="r"/>
              <a:t>‹#›</a:t>
            </a:fld>
            <a:endParaRPr lang="zh-CN" altLang="en-US" sz="1200" dirty="0">
              <a:solidFill>
                <a:srgbClr val="898989"/>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image231.png"/><Relationship Id="rId18" Type="http://schemas.openxmlformats.org/officeDocument/2006/relationships/image" Target="../media/image20.png"/><Relationship Id="rId3" Type="http://schemas.microsoft.com/office/2007/relationships/hdphoto" Target="../media/image131.png"/><Relationship Id="rId7" Type="http://schemas.microsoft.com/office/2007/relationships/hdphoto" Target="../media/image171.png"/><Relationship Id="rId12" Type="http://schemas.openxmlformats.org/officeDocument/2006/relationships/image" Target="../media/image17.png"/><Relationship Id="rId17" Type="http://schemas.microsoft.com/office/2007/relationships/hdphoto" Target="../media/image271.png"/><Relationship Id="rId2" Type="http://schemas.openxmlformats.org/officeDocument/2006/relationships/image" Target="../media/image12.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image21.png"/><Relationship Id="rId5" Type="http://schemas.microsoft.com/office/2007/relationships/hdphoto" Target="../media/image151.png"/><Relationship Id="rId15" Type="http://schemas.microsoft.com/office/2007/relationships/hdphoto" Target="../media/image25.png"/><Relationship Id="rId10" Type="http://schemas.openxmlformats.org/officeDocument/2006/relationships/image" Target="../media/image16.png"/><Relationship Id="rId19" Type="http://schemas.microsoft.com/office/2007/relationships/hdphoto" Target="../media/image291.png"/><Relationship Id="rId4" Type="http://schemas.openxmlformats.org/officeDocument/2006/relationships/image" Target="../media/image13.png"/><Relationship Id="rId9" Type="http://schemas.microsoft.com/office/2007/relationships/hdphoto" Target="../media/image191.png"/><Relationship Id="rId14"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microsoft.com/office/2007/relationships/hdphoto" Target="../media/image361.png"/><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image3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23"/>
          <p:cNvPicPr>
            <a:picLocks noChangeAspect="1"/>
          </p:cNvPicPr>
          <p:nvPr/>
        </p:nvPicPr>
        <p:blipFill>
          <a:blip r:embed="rId3"/>
          <a:srcRect l="250" t="4097" r="354"/>
          <a:stretch>
            <a:fillRect/>
          </a:stretch>
        </p:blipFill>
        <p:spPr>
          <a:xfrm>
            <a:off x="0" y="3035300"/>
            <a:ext cx="12192000" cy="3834130"/>
          </a:xfrm>
          <a:prstGeom prst="rect">
            <a:avLst/>
          </a:prstGeom>
          <a:noFill/>
          <a:ln w="9525">
            <a:noFill/>
          </a:ln>
        </p:spPr>
      </p:pic>
      <p:sp>
        <p:nvSpPr>
          <p:cNvPr id="13" name="矩形 12"/>
          <p:cNvSpPr/>
          <p:nvPr/>
        </p:nvSpPr>
        <p:spPr>
          <a:xfrm>
            <a:off x="0" y="0"/>
            <a:ext cx="12192000" cy="86995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nvGrpSpPr>
          <p:cNvPr id="2" name="组合 7"/>
          <p:cNvGrpSpPr/>
          <p:nvPr/>
        </p:nvGrpSpPr>
        <p:grpSpPr>
          <a:xfrm>
            <a:off x="1195388" y="771525"/>
            <a:ext cx="1631950" cy="1236663"/>
            <a:chOff x="1541925" y="466165"/>
            <a:chExt cx="1165412" cy="1237128"/>
          </a:xfrm>
        </p:grpSpPr>
        <p:sp>
          <p:nvSpPr>
            <p:cNvPr id="15" name="矩形 14"/>
            <p:cNvSpPr/>
            <p:nvPr/>
          </p:nvSpPr>
          <p:spPr>
            <a:xfrm>
              <a:off x="1541925" y="466165"/>
              <a:ext cx="1165412" cy="71782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6" name="等腰三角形 15"/>
            <p:cNvSpPr/>
            <p:nvPr/>
          </p:nvSpPr>
          <p:spPr>
            <a:xfrm rot="10800000">
              <a:off x="1541925" y="1183985"/>
              <a:ext cx="1165412" cy="519308"/>
            </a:xfrm>
            <a:prstGeom prst="triangle">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3" name="组合 20"/>
          <p:cNvGrpSpPr/>
          <p:nvPr/>
        </p:nvGrpSpPr>
        <p:grpSpPr>
          <a:xfrm>
            <a:off x="1731963" y="623888"/>
            <a:ext cx="552450" cy="554037"/>
            <a:chOff x="1748114" y="358590"/>
            <a:chExt cx="708215" cy="708215"/>
          </a:xfrm>
        </p:grpSpPr>
        <p:sp>
          <p:nvSpPr>
            <p:cNvPr id="18" name="椭圆 17"/>
            <p:cNvSpPr/>
            <p:nvPr/>
          </p:nvSpPr>
          <p:spPr>
            <a:xfrm>
              <a:off x="1748114" y="358590"/>
              <a:ext cx="708215" cy="70821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nvGrpSpPr>
            <p:cNvPr id="26638" name="组合 19"/>
            <p:cNvGrpSpPr/>
            <p:nvPr/>
          </p:nvGrpSpPr>
          <p:grpSpPr>
            <a:xfrm>
              <a:off x="2088740" y="502024"/>
              <a:ext cx="98647" cy="380070"/>
              <a:chOff x="2124631" y="466165"/>
              <a:chExt cx="233081" cy="717175"/>
            </a:xfrm>
          </p:grpSpPr>
          <p:cxnSp>
            <p:nvCxnSpPr>
              <p:cNvPr id="20" name="直接连接符 19"/>
              <p:cNvCxnSpPr/>
              <p:nvPr/>
            </p:nvCxnSpPr>
            <p:spPr>
              <a:xfrm>
                <a:off x="2127632" y="468433"/>
                <a:ext cx="0" cy="4846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127632" y="953103"/>
                <a:ext cx="230807" cy="23056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2" name="文本框 21"/>
          <p:cNvSpPr txBox="1"/>
          <p:nvPr/>
        </p:nvSpPr>
        <p:spPr>
          <a:xfrm>
            <a:off x="1552575" y="1144588"/>
            <a:ext cx="1060450" cy="581025"/>
          </a:xfrm>
          <a:prstGeom prst="rect">
            <a:avLst/>
          </a:prstGeom>
          <a:noFill/>
          <a:ln w="9525">
            <a:noFill/>
          </a:ln>
        </p:spPr>
        <p:txBody>
          <a:bodyPr>
            <a:spAutoFit/>
          </a:bodyPr>
          <a:lstStyle/>
          <a:p>
            <a:pPr lvl="0">
              <a:lnSpc>
                <a:spcPct val="150000"/>
              </a:lnSpc>
            </a:pPr>
            <a:r>
              <a:rPr lang="en-US" altLang="zh-CN" sz="2400" dirty="0">
                <a:solidFill>
                  <a:schemeClr val="bg1"/>
                </a:solidFill>
                <a:latin typeface="微软雅黑" panose="020B0503020204020204" pitchFamily="34" charset="-122"/>
                <a:ea typeface="微软雅黑" panose="020B0503020204020204" pitchFamily="34" charset="-122"/>
              </a:rPr>
              <a:t>2017</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2" name="文本框 22"/>
          <p:cNvSpPr/>
          <p:nvPr/>
        </p:nvSpPr>
        <p:spPr>
          <a:xfrm>
            <a:off x="2613025" y="1033463"/>
            <a:ext cx="8640763" cy="1554480"/>
          </a:xfrm>
          <a:prstGeom prst="rect">
            <a:avLst/>
          </a:prstGeom>
          <a:noFill/>
          <a:ln w="9525">
            <a:noFill/>
          </a:ln>
        </p:spPr>
        <p:txBody>
          <a:bodyPr>
            <a:spAutoFit/>
          </a:bodyPr>
          <a:lstStyle/>
          <a:p>
            <a:pPr algn="ctr"/>
            <a:r>
              <a:rPr lang="zh-CN" altLang="en-US" sz="4800" dirty="0" smtClean="0">
                <a:solidFill>
                  <a:schemeClr val="tx1"/>
                </a:solidFill>
                <a:ea typeface="华文新魏" panose="02010800040101010101" pitchFamily="2" charset="-122"/>
                <a:sym typeface="+mn-ea"/>
              </a:rPr>
              <a:t>全国高校图书情报工作指导</a:t>
            </a:r>
            <a:r>
              <a:rPr lang="en-US" altLang="zh-CN" sz="4800" dirty="0" smtClean="0">
                <a:solidFill>
                  <a:schemeClr val="tx1"/>
                </a:solidFill>
                <a:ea typeface="华文新魏" panose="02010800040101010101" pitchFamily="2" charset="-122"/>
                <a:sym typeface="+mn-ea"/>
              </a:rPr>
              <a:t/>
            </a:r>
            <a:br>
              <a:rPr lang="en-US" altLang="zh-CN" sz="4800" dirty="0" smtClean="0">
                <a:solidFill>
                  <a:schemeClr val="tx1"/>
                </a:solidFill>
                <a:ea typeface="华文新魏" panose="02010800040101010101" pitchFamily="2" charset="-122"/>
                <a:sym typeface="+mn-ea"/>
              </a:rPr>
            </a:br>
            <a:r>
              <a:rPr lang="zh-CN" altLang="en-US" sz="4800" dirty="0" smtClean="0">
                <a:solidFill>
                  <a:schemeClr val="tx1"/>
                </a:solidFill>
                <a:ea typeface="华文新魏" panose="02010800040101010101" pitchFamily="2" charset="-122"/>
                <a:sym typeface="+mn-ea"/>
              </a:rPr>
              <a:t>委员会人力资源建设工作组</a:t>
            </a:r>
            <a:endParaRPr lang="zh-CN" altLang="en-US" sz="4800" dirty="0" smtClean="0">
              <a:solidFill>
                <a:schemeClr val="tx1"/>
              </a:solidFill>
              <a:latin typeface="方正琥珀_GBK"/>
              <a:ea typeface="华文新魏" panose="02010800040101010101" pitchFamily="2" charset="-122"/>
              <a:sym typeface="+mn-ea"/>
            </a:endParaRPr>
          </a:p>
        </p:txBody>
      </p:sp>
      <p:sp>
        <p:nvSpPr>
          <p:cNvPr id="4" name="副标题 3"/>
          <p:cNvSpPr>
            <a:spLocks noGrp="1"/>
          </p:cNvSpPr>
          <p:nvPr>
            <p:ph type="subTitle" idx="1"/>
          </p:nvPr>
        </p:nvSpPr>
        <p:spPr>
          <a:xfrm>
            <a:off x="2959390" y="2963544"/>
            <a:ext cx="7715304" cy="1857388"/>
          </a:xfrm>
        </p:spPr>
        <p:txBody>
          <a:bodyPr>
            <a:normAutofit/>
          </a:bodyPr>
          <a:lstStyle/>
          <a:p>
            <a:pPr marL="0" indent="0" algn="ctr">
              <a:buNone/>
            </a:pPr>
            <a:r>
              <a:rPr lang="en-US" altLang="zh-CN" sz="4400" b="1" dirty="0" smtClean="0">
                <a:solidFill>
                  <a:srgbClr val="FF9900"/>
                </a:solidFill>
                <a:latin typeface="华文琥珀" panose="02010800040101010101" pitchFamily="2" charset="-122"/>
                <a:ea typeface="华文琥珀" panose="02010800040101010101" pitchFamily="2" charset="-122"/>
              </a:rPr>
              <a:t>2010-2017</a:t>
            </a:r>
            <a:r>
              <a:rPr lang="zh-CN" altLang="en-US" sz="4400" b="1" dirty="0" smtClean="0">
                <a:solidFill>
                  <a:srgbClr val="FF9900"/>
                </a:solidFill>
                <a:latin typeface="华文琥珀" panose="02010800040101010101" pitchFamily="2" charset="-122"/>
                <a:ea typeface="华文琥珀" panose="02010800040101010101" pitchFamily="2" charset="-122"/>
              </a:rPr>
              <a:t>年工作汇报</a:t>
            </a:r>
          </a:p>
          <a:p>
            <a:pPr marL="0" indent="0" algn="ctr">
              <a:buNone/>
            </a:pPr>
            <a:r>
              <a:rPr lang="en-US" altLang="zh-CN" sz="2600" b="1" dirty="0" smtClean="0">
                <a:solidFill>
                  <a:srgbClr val="FF9900"/>
                </a:solidFill>
                <a:latin typeface="+mn-ea"/>
              </a:rPr>
              <a:t>2017·</a:t>
            </a:r>
            <a:r>
              <a:rPr lang="zh-CN" altLang="en-US" sz="2600" b="1" dirty="0" smtClean="0">
                <a:solidFill>
                  <a:srgbClr val="FF9900"/>
                </a:solidFill>
                <a:latin typeface="+mn-ea"/>
              </a:rPr>
              <a:t>哈尔滨</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梯形 1"/>
          <p:cNvSpPr/>
          <p:nvPr/>
        </p:nvSpPr>
        <p:spPr>
          <a:xfrm>
            <a:off x="142875" y="280988"/>
            <a:ext cx="2066925" cy="484188"/>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463550"/>
            <a:ext cx="815594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260350" y="274638"/>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773" name="TextBox 17"/>
          <p:cNvSpPr txBox="1"/>
          <p:nvPr/>
        </p:nvSpPr>
        <p:spPr>
          <a:xfrm>
            <a:off x="348615" y="700405"/>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3.1 </a:t>
            </a:r>
            <a:r>
              <a:rPr lang="zh-CN" altLang="en-US" sz="2800" b="1" dirty="0">
                <a:solidFill>
                  <a:schemeClr val="bg1"/>
                </a:solidFill>
                <a:latin typeface="Arial" panose="020B0604020202020204" pitchFamily="34" charset="0"/>
                <a:ea typeface="微软雅黑" panose="020B0503020204020204" pitchFamily="34" charset="-122"/>
              </a:rPr>
              <a:t>第一次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调研全国高校图书馆队伍建设现状</a:t>
            </a:r>
          </a:p>
        </p:txBody>
      </p:sp>
      <p:sp>
        <p:nvSpPr>
          <p:cNvPr id="32774" name="TextBox 17"/>
          <p:cNvSpPr txBox="1"/>
          <p:nvPr/>
        </p:nvSpPr>
        <p:spPr>
          <a:xfrm>
            <a:off x="4248150" y="1389698"/>
            <a:ext cx="3265805" cy="577850"/>
          </a:xfrm>
          <a:prstGeom prst="rect">
            <a:avLst/>
          </a:prstGeom>
          <a:noFill/>
          <a:ln w="9525">
            <a:noFill/>
          </a:ln>
        </p:spPr>
        <p:txBody>
          <a:bodyPr wrap="none" lIns="121917" tIns="60958" rIns="121917" bIns="60958">
            <a:spAutoFit/>
          </a:bodyPr>
          <a:lstStyle/>
          <a:p>
            <a:pPr lvl="0" algn="l"/>
            <a:r>
              <a:rPr lang="en-US" altLang="zh-CN" sz="2800" b="1" dirty="0">
                <a:solidFill>
                  <a:srgbClr val="1F487C"/>
                </a:solidFill>
                <a:latin typeface="Arial" panose="020B0604020202020204" pitchFamily="34" charset="0"/>
                <a:ea typeface="微软雅黑" panose="020B0503020204020204" pitchFamily="34" charset="-122"/>
              </a:rPr>
              <a:t>3.1.1 </a:t>
            </a:r>
            <a:r>
              <a:rPr lang="zh-CN" altLang="en-US" sz="2800" b="1" dirty="0">
                <a:solidFill>
                  <a:srgbClr val="1F487C"/>
                </a:solidFill>
                <a:latin typeface="Arial" panose="020B0604020202020204" pitchFamily="34" charset="0"/>
                <a:ea typeface="微软雅黑" panose="020B0503020204020204" pitchFamily="34" charset="-122"/>
              </a:rPr>
              <a:t>主要数据来源</a:t>
            </a:r>
          </a:p>
        </p:txBody>
      </p:sp>
      <p:sp>
        <p:nvSpPr>
          <p:cNvPr id="8" name="圆角矩形 10"/>
          <p:cNvSpPr/>
          <p:nvPr/>
        </p:nvSpPr>
        <p:spPr>
          <a:xfrm>
            <a:off x="621665" y="4196715"/>
            <a:ext cx="2039620" cy="2025650"/>
          </a:xfrm>
          <a:prstGeom prst="roundRect">
            <a:avLst>
              <a:gd name="adj" fmla="val 1278"/>
            </a:avLst>
          </a:prstGeom>
          <a:gradFill rotWithShape="1">
            <a:gsLst>
              <a:gs pos="0">
                <a:srgbClr val="BBBBBB">
                  <a:alpha val="100000"/>
                </a:srgbClr>
              </a:gs>
              <a:gs pos="34999">
                <a:srgbClr val="CFCFCF">
                  <a:alpha val="100000"/>
                </a:srgbClr>
              </a:gs>
              <a:gs pos="100000">
                <a:srgbClr val="EDEDED">
                  <a:alpha val="100000"/>
                </a:srgbClr>
              </a:gs>
            </a:gsLst>
            <a:lin ang="16200000" scaled="1"/>
            <a:tileRect/>
          </a:gradFill>
          <a:ln w="9525" cap="flat" cmpd="sng">
            <a:solidFill>
              <a:srgbClr val="BFBFBF"/>
            </a:solidFill>
            <a:prstDash val="solid"/>
            <a:bevel/>
            <a:headEnd type="none" w="med" len="med"/>
            <a:tailEnd type="none" w="med" len="med"/>
          </a:ln>
        </p:spPr>
        <p:txBody>
          <a:bodyPr lIns="91429" tIns="45715" rIns="91429" bIns="45715" anchor="ctr"/>
          <a:lstStyle/>
          <a:p>
            <a:pPr lvl="0">
              <a:lnSpc>
                <a:spcPct val="120000"/>
              </a:lnSpc>
            </a:pPr>
            <a:endParaRPr lang="zh-CN" altLang="zh-CN"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圆角矩形 12"/>
          <p:cNvSpPr/>
          <p:nvPr/>
        </p:nvSpPr>
        <p:spPr>
          <a:xfrm>
            <a:off x="4363160" y="4285279"/>
            <a:ext cx="2912110" cy="2242185"/>
          </a:xfrm>
          <a:prstGeom prst="roundRect">
            <a:avLst>
              <a:gd name="adj" fmla="val 1935"/>
            </a:avLst>
          </a:prstGeom>
          <a:gradFill rotWithShape="1">
            <a:gsLst>
              <a:gs pos="0">
                <a:srgbClr val="BBBBBB">
                  <a:alpha val="100000"/>
                </a:srgbClr>
              </a:gs>
              <a:gs pos="34999">
                <a:srgbClr val="CFCFCF">
                  <a:alpha val="100000"/>
                </a:srgbClr>
              </a:gs>
              <a:gs pos="100000">
                <a:srgbClr val="EDEDED">
                  <a:alpha val="100000"/>
                </a:srgbClr>
              </a:gs>
            </a:gsLst>
            <a:lin ang="16200000" scaled="1"/>
            <a:tileRect/>
          </a:gradFill>
          <a:ln w="9525" cap="flat" cmpd="sng">
            <a:solidFill>
              <a:srgbClr val="BFBFBF"/>
            </a:solidFill>
            <a:prstDash val="solid"/>
            <a:bevel/>
            <a:headEnd type="none" w="med" len="med"/>
            <a:tailEnd type="none" w="med" len="med"/>
          </a:ln>
        </p:spPr>
        <p:txBody>
          <a:bodyPr lIns="91429" tIns="45715" rIns="91429" bIns="45715" anchor="ctr"/>
          <a:lstStyle/>
          <a:p>
            <a:pPr lvl="0">
              <a:lnSpc>
                <a:spcPct val="100000"/>
              </a:lnSpc>
            </a:pPr>
            <a:r>
              <a:rPr lang="en-US" sz="2600" b="1" dirty="0" smtClean="0">
                <a:latin typeface="华文楷体" panose="02010600040101010101" charset="-122"/>
                <a:ea typeface="华文楷体" panose="02010600040101010101" charset="-122"/>
                <a:cs typeface="+mn-ea"/>
                <a:sym typeface="微软雅黑" panose="020B0503020204020204" pitchFamily="34" charset="-122"/>
              </a:rPr>
              <a:t>2010年、2011年依托高校图工委“高校图书馆事实数据库”平台收集数据</a:t>
            </a:r>
          </a:p>
        </p:txBody>
      </p:sp>
      <p:sp>
        <p:nvSpPr>
          <p:cNvPr id="10" name="圆角矩形 16"/>
          <p:cNvSpPr/>
          <p:nvPr/>
        </p:nvSpPr>
        <p:spPr>
          <a:xfrm>
            <a:off x="9020175" y="4196715"/>
            <a:ext cx="2038350" cy="2025650"/>
          </a:xfrm>
          <a:prstGeom prst="roundRect">
            <a:avLst>
              <a:gd name="adj" fmla="val 1278"/>
            </a:avLst>
          </a:prstGeom>
          <a:gradFill rotWithShape="1">
            <a:gsLst>
              <a:gs pos="0">
                <a:srgbClr val="BBBBBB">
                  <a:alpha val="100000"/>
                </a:srgbClr>
              </a:gs>
              <a:gs pos="34999">
                <a:srgbClr val="CFCFCF">
                  <a:alpha val="100000"/>
                </a:srgbClr>
              </a:gs>
              <a:gs pos="100000">
                <a:srgbClr val="EDEDED">
                  <a:alpha val="100000"/>
                </a:srgbClr>
              </a:gs>
            </a:gsLst>
            <a:lin ang="16200000" scaled="1"/>
            <a:tileRect/>
          </a:gradFill>
          <a:ln w="9525" cap="flat" cmpd="sng">
            <a:solidFill>
              <a:srgbClr val="BFBFBF"/>
            </a:solidFill>
            <a:prstDash val="solid"/>
            <a:bevel/>
            <a:headEnd type="none" w="med" len="med"/>
            <a:tailEnd type="none" w="med" len="med"/>
          </a:ln>
        </p:spPr>
        <p:txBody>
          <a:bodyPr lIns="91429" tIns="45715" rIns="91429" bIns="45715" anchor="ctr"/>
          <a:lstStyle/>
          <a:p>
            <a:pPr lvl="0">
              <a:lnSpc>
                <a:spcPct val="120000"/>
              </a:lnSpc>
            </a:pPr>
            <a:endParaRPr lang="zh-CN" altLang="zh-CN"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0"/>
          <p:cNvSpPr txBox="1"/>
          <p:nvPr/>
        </p:nvSpPr>
        <p:spPr>
          <a:xfrm>
            <a:off x="672465" y="4371340"/>
            <a:ext cx="1938020" cy="1676400"/>
          </a:xfrm>
          <a:prstGeom prst="rect">
            <a:avLst/>
          </a:prstGeom>
          <a:noFill/>
        </p:spPr>
        <p:txBody>
          <a:bodyPr wrap="square" rtlCol="0" anchor="t">
            <a:spAutoFit/>
          </a:bodyPr>
          <a:lstStyle/>
          <a:p>
            <a:r>
              <a:rPr lang="en-US" sz="2600" b="1" dirty="0" smtClean="0">
                <a:latin typeface="华文楷体" panose="02010600040101010101" charset="-122"/>
                <a:ea typeface="华文楷体" panose="02010600040101010101" charset="-122"/>
                <a:sym typeface="+mn-ea"/>
              </a:rPr>
              <a:t>2006</a:t>
            </a:r>
            <a:r>
              <a:rPr lang="zh-CN" altLang="en-US" sz="2600" b="1" dirty="0" smtClean="0">
                <a:latin typeface="华文楷体" panose="02010600040101010101" charset="-122"/>
                <a:ea typeface="华文楷体" panose="02010600040101010101" charset="-122"/>
                <a:sym typeface="+mn-ea"/>
              </a:rPr>
              <a:t>年</a:t>
            </a:r>
            <a:r>
              <a:rPr lang="en-US" altLang="zh-CN" sz="2600" b="1" dirty="0" smtClean="0">
                <a:latin typeface="华文楷体" panose="02010600040101010101" charset="-122"/>
                <a:ea typeface="华文楷体" panose="02010600040101010101" charset="-122"/>
                <a:sym typeface="+mn-ea"/>
              </a:rPr>
              <a:t>-</a:t>
            </a:r>
            <a:r>
              <a:rPr lang="en-US" sz="2600" b="1" dirty="0" smtClean="0">
                <a:latin typeface="华文楷体" panose="02010600040101010101" charset="-122"/>
                <a:ea typeface="华文楷体" panose="02010600040101010101" charset="-122"/>
                <a:sym typeface="+mn-ea"/>
              </a:rPr>
              <a:t>2010</a:t>
            </a:r>
            <a:r>
              <a:rPr lang="zh-CN" altLang="en-US" sz="2600" b="1" dirty="0" smtClean="0">
                <a:latin typeface="华文楷体" panose="02010600040101010101" charset="-122"/>
                <a:ea typeface="华文楷体" panose="02010600040101010101" charset="-122"/>
                <a:sym typeface="+mn-ea"/>
              </a:rPr>
              <a:t>年</a:t>
            </a:r>
            <a:r>
              <a:rPr lang="en-US" altLang="zh-CN" sz="2600" b="1" dirty="0" smtClean="0">
                <a:latin typeface="华文楷体" panose="02010600040101010101" charset="-122"/>
                <a:ea typeface="华文楷体" panose="02010600040101010101" charset="-122"/>
                <a:sym typeface="+mn-ea"/>
              </a:rPr>
              <a:t>《</a:t>
            </a:r>
            <a:r>
              <a:rPr lang="zh-CN" altLang="en-US" sz="2600" b="1" dirty="0" smtClean="0">
                <a:latin typeface="华文楷体" panose="02010600040101010101" charset="-122"/>
                <a:ea typeface="华文楷体" panose="02010600040101010101" charset="-122"/>
                <a:sym typeface="+mn-ea"/>
              </a:rPr>
              <a:t>高校图书馆发展报告</a:t>
            </a:r>
            <a:r>
              <a:rPr lang="en-US" altLang="zh-CN" sz="2600" b="1" dirty="0" smtClean="0">
                <a:latin typeface="华文楷体" panose="02010600040101010101" charset="-122"/>
                <a:ea typeface="华文楷体" panose="02010600040101010101" charset="-122"/>
                <a:sym typeface="+mn-ea"/>
              </a:rPr>
              <a:t>》</a:t>
            </a:r>
            <a:endParaRPr lang="zh-CN" altLang="en-US" sz="2600" b="1">
              <a:latin typeface="华文楷体" panose="02010600040101010101" charset="-122"/>
              <a:ea typeface="华文楷体" panose="02010600040101010101" charset="-122"/>
            </a:endParaRPr>
          </a:p>
        </p:txBody>
      </p:sp>
      <p:sp>
        <p:nvSpPr>
          <p:cNvPr id="12" name="文本框 11"/>
          <p:cNvSpPr txBox="1"/>
          <p:nvPr/>
        </p:nvSpPr>
        <p:spPr>
          <a:xfrm>
            <a:off x="9094470" y="4371340"/>
            <a:ext cx="1858010" cy="1280160"/>
          </a:xfrm>
          <a:prstGeom prst="rect">
            <a:avLst/>
          </a:prstGeom>
          <a:noFill/>
        </p:spPr>
        <p:txBody>
          <a:bodyPr wrap="square" rtlCol="0" anchor="t">
            <a:spAutoFit/>
          </a:bodyPr>
          <a:lstStyle/>
          <a:p>
            <a:pPr>
              <a:lnSpc>
                <a:spcPct val="100000"/>
              </a:lnSpc>
            </a:pPr>
            <a:r>
              <a:rPr lang="zh-CN" altLang="en-US" sz="2600" b="1" dirty="0" smtClean="0">
                <a:latin typeface="华文楷体" panose="02010600040101010101" charset="-122"/>
                <a:ea typeface="华文楷体" panose="02010600040101010101" charset="-122"/>
                <a:cs typeface="+mn-ea"/>
                <a:sym typeface="+mn-ea"/>
              </a:rPr>
              <a:t>人力资源建设工作组各位委员收集</a:t>
            </a:r>
            <a:endParaRPr lang="zh-CN" altLang="en-US" sz="2600" b="1" dirty="0" smtClean="0">
              <a:latin typeface="华文楷体" panose="02010600040101010101" charset="-122"/>
              <a:ea typeface="华文楷体" panose="02010600040101010101" charset="-122"/>
              <a:cs typeface="+mn-ea"/>
            </a:endParaRPr>
          </a:p>
        </p:txBody>
      </p:sp>
      <p:sp>
        <p:nvSpPr>
          <p:cNvPr id="14" name="矩形 13"/>
          <p:cNvSpPr/>
          <p:nvPr/>
        </p:nvSpPr>
        <p:spPr>
          <a:xfrm>
            <a:off x="433705" y="3498215"/>
            <a:ext cx="468630" cy="46863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矩形 14"/>
          <p:cNvSpPr/>
          <p:nvPr/>
        </p:nvSpPr>
        <p:spPr>
          <a:xfrm>
            <a:off x="848360" y="3497580"/>
            <a:ext cx="2070735" cy="46863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200" b="1" i="0" u="none" strike="noStrike" kern="1200" cap="none" spc="0" normalizeH="0" baseline="0" noProof="0" dirty="0">
                <a:ln>
                  <a:noFill/>
                </a:ln>
                <a:solidFill>
                  <a:schemeClr val="lt1"/>
                </a:solidFill>
                <a:effectLst/>
                <a:uLnTx/>
                <a:uFillTx/>
                <a:latin typeface="+mn-lt"/>
                <a:ea typeface="+mn-ea"/>
                <a:cs typeface="+mn-cs"/>
              </a:rPr>
              <a:t>来源</a:t>
            </a:r>
            <a:r>
              <a:rPr kumimoji="0" lang="zh-CN" altLang="zh-CN" sz="2200" b="1" i="0" u="none" strike="noStrike" kern="1200" cap="none" spc="0" normalizeH="0" baseline="0" noProof="0" dirty="0">
                <a:ln>
                  <a:noFill/>
                </a:ln>
                <a:solidFill>
                  <a:schemeClr val="lt1"/>
                </a:solidFill>
                <a:effectLst/>
                <a:uLnTx/>
                <a:uFillTx/>
                <a:latin typeface="+mn-lt"/>
                <a:ea typeface="+mn-ea"/>
                <a:cs typeface="+mn-cs"/>
                <a:sym typeface="Wingdings" panose="05000000000000000000" charset="0"/>
              </a:rPr>
              <a:t></a:t>
            </a:r>
          </a:p>
        </p:txBody>
      </p:sp>
      <p:sp>
        <p:nvSpPr>
          <p:cNvPr id="16" name="Freeform 1102"/>
          <p:cNvSpPr>
            <a:spLocks noChangeAspect="1" noEditPoints="1"/>
          </p:cNvSpPr>
          <p:nvPr/>
        </p:nvSpPr>
        <p:spPr>
          <a:xfrm>
            <a:off x="487680" y="3606800"/>
            <a:ext cx="360680" cy="360045"/>
          </a:xfrm>
          <a:custGeom>
            <a:avLst/>
            <a:gdLst>
              <a:gd name="txL" fmla="*/ 0 w 146"/>
              <a:gd name="txT" fmla="*/ 0 h 146"/>
              <a:gd name="txR" fmla="*/ 146 w 146"/>
              <a:gd name="txB" fmla="*/ 146 h 146"/>
            </a:gdLst>
            <a:ahLst/>
            <a:cxnLst>
              <a:cxn ang="0">
                <a:pos x="180000" y="0"/>
              </a:cxn>
              <a:cxn ang="0">
                <a:pos x="0" y="180000"/>
              </a:cxn>
              <a:cxn ang="0">
                <a:pos x="180000" y="360000"/>
              </a:cxn>
              <a:cxn ang="0">
                <a:pos x="360000" y="180000"/>
              </a:cxn>
              <a:cxn ang="0">
                <a:pos x="180000" y="0"/>
              </a:cxn>
              <a:cxn ang="0">
                <a:pos x="256438" y="293425"/>
              </a:cxn>
              <a:cxn ang="0">
                <a:pos x="180000" y="246575"/>
              </a:cxn>
              <a:cxn ang="0">
                <a:pos x="103562" y="293425"/>
              </a:cxn>
              <a:cxn ang="0">
                <a:pos x="123288" y="204658"/>
              </a:cxn>
              <a:cxn ang="0">
                <a:pos x="54247" y="145479"/>
              </a:cxn>
              <a:cxn ang="0">
                <a:pos x="145479" y="138082"/>
              </a:cxn>
              <a:cxn ang="0">
                <a:pos x="180000" y="54247"/>
              </a:cxn>
              <a:cxn ang="0">
                <a:pos x="214521" y="138082"/>
              </a:cxn>
              <a:cxn ang="0">
                <a:pos x="305753" y="145479"/>
              </a:cxn>
              <a:cxn ang="0">
                <a:pos x="236712" y="204658"/>
              </a:cxn>
              <a:cxn ang="0">
                <a:pos x="256438" y="293425"/>
              </a:cxn>
            </a:cxnLst>
            <a:rect l="txL" t="txT" r="txR" b="txB"/>
            <a:pathLst>
              <a:path w="146" h="146">
                <a:moveTo>
                  <a:pt x="73" y="0"/>
                </a:moveTo>
                <a:cubicBezTo>
                  <a:pt x="33" y="0"/>
                  <a:pt x="0" y="33"/>
                  <a:pt x="0" y="73"/>
                </a:cubicBezTo>
                <a:cubicBezTo>
                  <a:pt x="0" y="113"/>
                  <a:pt x="33" y="146"/>
                  <a:pt x="73" y="146"/>
                </a:cubicBezTo>
                <a:cubicBezTo>
                  <a:pt x="113" y="146"/>
                  <a:pt x="146" y="113"/>
                  <a:pt x="146" y="73"/>
                </a:cubicBezTo>
                <a:cubicBezTo>
                  <a:pt x="146" y="33"/>
                  <a:pt x="113" y="0"/>
                  <a:pt x="73" y="0"/>
                </a:cubicBezTo>
                <a:close/>
                <a:moveTo>
                  <a:pt x="104" y="119"/>
                </a:moveTo>
                <a:cubicBezTo>
                  <a:pt x="73" y="100"/>
                  <a:pt x="73" y="100"/>
                  <a:pt x="73" y="100"/>
                </a:cubicBezTo>
                <a:cubicBezTo>
                  <a:pt x="42" y="119"/>
                  <a:pt x="42" y="119"/>
                  <a:pt x="42" y="119"/>
                </a:cubicBezTo>
                <a:cubicBezTo>
                  <a:pt x="50" y="83"/>
                  <a:pt x="50" y="83"/>
                  <a:pt x="50" y="83"/>
                </a:cubicBezTo>
                <a:cubicBezTo>
                  <a:pt x="22" y="59"/>
                  <a:pt x="22" y="59"/>
                  <a:pt x="22" y="59"/>
                </a:cubicBezTo>
                <a:cubicBezTo>
                  <a:pt x="59" y="56"/>
                  <a:pt x="59" y="56"/>
                  <a:pt x="59" y="56"/>
                </a:cubicBezTo>
                <a:cubicBezTo>
                  <a:pt x="73" y="22"/>
                  <a:pt x="73" y="22"/>
                  <a:pt x="73" y="22"/>
                </a:cubicBezTo>
                <a:cubicBezTo>
                  <a:pt x="87" y="56"/>
                  <a:pt x="87" y="56"/>
                  <a:pt x="87" y="56"/>
                </a:cubicBezTo>
                <a:cubicBezTo>
                  <a:pt x="124" y="59"/>
                  <a:pt x="124" y="59"/>
                  <a:pt x="124" y="59"/>
                </a:cubicBezTo>
                <a:cubicBezTo>
                  <a:pt x="96" y="83"/>
                  <a:pt x="96" y="83"/>
                  <a:pt x="96" y="83"/>
                </a:cubicBezTo>
                <a:lnTo>
                  <a:pt x="104" y="119"/>
                </a:lnTo>
                <a:close/>
              </a:path>
            </a:pathLst>
          </a:custGeom>
          <a:solidFill>
            <a:schemeClr val="bg1"/>
          </a:solidFill>
          <a:ln w="9525">
            <a:noFill/>
          </a:ln>
        </p:spPr>
        <p:txBody>
          <a:bodyPr/>
          <a:lstStyle/>
          <a:p>
            <a:pPr lvl="0"/>
            <a:endParaRPr lang="en-US" altLang="zh-CN" dirty="0">
              <a:latin typeface="Arial" panose="020B0604020202020204" pitchFamily="34" charset="0"/>
              <a:ea typeface="微软雅黑" panose="020B0503020204020204" pitchFamily="34" charset="-122"/>
            </a:endParaRPr>
          </a:p>
        </p:txBody>
      </p:sp>
      <p:grpSp>
        <p:nvGrpSpPr>
          <p:cNvPr id="7" name="组合 6"/>
          <p:cNvGrpSpPr/>
          <p:nvPr/>
        </p:nvGrpSpPr>
        <p:grpSpPr>
          <a:xfrm>
            <a:off x="4502785" y="3609340"/>
            <a:ext cx="2538730" cy="468630"/>
            <a:chOff x="7118" y="5032"/>
            <a:chExt cx="3998" cy="738"/>
          </a:xfrm>
        </p:grpSpPr>
        <p:sp>
          <p:nvSpPr>
            <p:cNvPr id="17" name="矩形 16"/>
            <p:cNvSpPr/>
            <p:nvPr/>
          </p:nvSpPr>
          <p:spPr>
            <a:xfrm>
              <a:off x="7118" y="5032"/>
              <a:ext cx="738" cy="738"/>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17"/>
            <p:cNvSpPr/>
            <p:nvPr/>
          </p:nvSpPr>
          <p:spPr>
            <a:xfrm>
              <a:off x="7856" y="5032"/>
              <a:ext cx="3261" cy="73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schemeClr val="lt1"/>
                  </a:solidFill>
                  <a:effectLst/>
                  <a:uLnTx/>
                  <a:uFillTx/>
                  <a:latin typeface="+mn-lt"/>
                  <a:ea typeface="+mn-ea"/>
                  <a:cs typeface="+mn-cs"/>
                </a:rPr>
                <a:t>     </a:t>
              </a:r>
              <a:r>
                <a:rPr kumimoji="0" lang="zh-CN" altLang="zh-CN" sz="2200" b="1" i="0" u="none" strike="noStrike" kern="1200" cap="none" spc="0" normalizeH="0" baseline="0" noProof="0" dirty="0">
                  <a:ln>
                    <a:noFill/>
                  </a:ln>
                  <a:solidFill>
                    <a:schemeClr val="lt1"/>
                  </a:solidFill>
                  <a:effectLst/>
                  <a:uLnTx/>
                  <a:uFillTx/>
                  <a:latin typeface="+mn-lt"/>
                  <a:ea typeface="+mn-ea"/>
                  <a:cs typeface="+mn-cs"/>
                </a:rPr>
                <a:t>来源</a:t>
              </a:r>
              <a:r>
                <a:rPr kumimoji="0" lang="zh-CN" altLang="zh-CN" sz="2200" b="1" i="0" u="none" strike="noStrike" kern="1200" cap="none" spc="0" normalizeH="0" baseline="0" noProof="0" dirty="0">
                  <a:ln>
                    <a:noFill/>
                  </a:ln>
                  <a:solidFill>
                    <a:schemeClr val="lt1"/>
                  </a:solidFill>
                  <a:effectLst/>
                  <a:uLnTx/>
                  <a:uFillTx/>
                  <a:latin typeface="+mn-lt"/>
                  <a:ea typeface="+mn-ea"/>
                  <a:cs typeface="+mn-cs"/>
                  <a:sym typeface="Wingdings" panose="05000000000000000000" charset="0"/>
                </a:rPr>
                <a:t></a:t>
              </a:r>
            </a:p>
          </p:txBody>
        </p:sp>
        <p:sp>
          <p:nvSpPr>
            <p:cNvPr id="19" name="Freeform 1102"/>
            <p:cNvSpPr>
              <a:spLocks noChangeAspect="1" noEditPoints="1"/>
            </p:cNvSpPr>
            <p:nvPr/>
          </p:nvSpPr>
          <p:spPr>
            <a:xfrm>
              <a:off x="7203" y="5117"/>
              <a:ext cx="568" cy="567"/>
            </a:xfrm>
            <a:custGeom>
              <a:avLst/>
              <a:gdLst>
                <a:gd name="txL" fmla="*/ 0 w 146"/>
                <a:gd name="txT" fmla="*/ 0 h 146"/>
                <a:gd name="txR" fmla="*/ 146 w 146"/>
                <a:gd name="txB" fmla="*/ 146 h 146"/>
              </a:gdLst>
              <a:ahLst/>
              <a:cxnLst>
                <a:cxn ang="0">
                  <a:pos x="180000" y="0"/>
                </a:cxn>
                <a:cxn ang="0">
                  <a:pos x="0" y="180000"/>
                </a:cxn>
                <a:cxn ang="0">
                  <a:pos x="180000" y="360000"/>
                </a:cxn>
                <a:cxn ang="0">
                  <a:pos x="360000" y="180000"/>
                </a:cxn>
                <a:cxn ang="0">
                  <a:pos x="180000" y="0"/>
                </a:cxn>
                <a:cxn ang="0">
                  <a:pos x="256438" y="293425"/>
                </a:cxn>
                <a:cxn ang="0">
                  <a:pos x="180000" y="246575"/>
                </a:cxn>
                <a:cxn ang="0">
                  <a:pos x="103562" y="293425"/>
                </a:cxn>
                <a:cxn ang="0">
                  <a:pos x="123288" y="204658"/>
                </a:cxn>
                <a:cxn ang="0">
                  <a:pos x="54247" y="145479"/>
                </a:cxn>
                <a:cxn ang="0">
                  <a:pos x="145479" y="138082"/>
                </a:cxn>
                <a:cxn ang="0">
                  <a:pos x="180000" y="54247"/>
                </a:cxn>
                <a:cxn ang="0">
                  <a:pos x="214521" y="138082"/>
                </a:cxn>
                <a:cxn ang="0">
                  <a:pos x="305753" y="145479"/>
                </a:cxn>
                <a:cxn ang="0">
                  <a:pos x="236712" y="204658"/>
                </a:cxn>
                <a:cxn ang="0">
                  <a:pos x="256438" y="293425"/>
                </a:cxn>
              </a:cxnLst>
              <a:rect l="txL" t="txT" r="txR" b="txB"/>
              <a:pathLst>
                <a:path w="146" h="146">
                  <a:moveTo>
                    <a:pt x="73" y="0"/>
                  </a:moveTo>
                  <a:cubicBezTo>
                    <a:pt x="33" y="0"/>
                    <a:pt x="0" y="33"/>
                    <a:pt x="0" y="73"/>
                  </a:cubicBezTo>
                  <a:cubicBezTo>
                    <a:pt x="0" y="113"/>
                    <a:pt x="33" y="146"/>
                    <a:pt x="73" y="146"/>
                  </a:cubicBezTo>
                  <a:cubicBezTo>
                    <a:pt x="113" y="146"/>
                    <a:pt x="146" y="113"/>
                    <a:pt x="146" y="73"/>
                  </a:cubicBezTo>
                  <a:cubicBezTo>
                    <a:pt x="146" y="33"/>
                    <a:pt x="113" y="0"/>
                    <a:pt x="73" y="0"/>
                  </a:cubicBezTo>
                  <a:close/>
                  <a:moveTo>
                    <a:pt x="104" y="119"/>
                  </a:moveTo>
                  <a:cubicBezTo>
                    <a:pt x="73" y="100"/>
                    <a:pt x="73" y="100"/>
                    <a:pt x="73" y="100"/>
                  </a:cubicBezTo>
                  <a:cubicBezTo>
                    <a:pt x="42" y="119"/>
                    <a:pt x="42" y="119"/>
                    <a:pt x="42" y="119"/>
                  </a:cubicBezTo>
                  <a:cubicBezTo>
                    <a:pt x="50" y="83"/>
                    <a:pt x="50" y="83"/>
                    <a:pt x="50" y="83"/>
                  </a:cubicBezTo>
                  <a:cubicBezTo>
                    <a:pt x="22" y="59"/>
                    <a:pt x="22" y="59"/>
                    <a:pt x="22" y="59"/>
                  </a:cubicBezTo>
                  <a:cubicBezTo>
                    <a:pt x="59" y="56"/>
                    <a:pt x="59" y="56"/>
                    <a:pt x="59" y="56"/>
                  </a:cubicBezTo>
                  <a:cubicBezTo>
                    <a:pt x="73" y="22"/>
                    <a:pt x="73" y="22"/>
                    <a:pt x="73" y="22"/>
                  </a:cubicBezTo>
                  <a:cubicBezTo>
                    <a:pt x="87" y="56"/>
                    <a:pt x="87" y="56"/>
                    <a:pt x="87" y="56"/>
                  </a:cubicBezTo>
                  <a:cubicBezTo>
                    <a:pt x="124" y="59"/>
                    <a:pt x="124" y="59"/>
                    <a:pt x="124" y="59"/>
                  </a:cubicBezTo>
                  <a:cubicBezTo>
                    <a:pt x="96" y="83"/>
                    <a:pt x="96" y="83"/>
                    <a:pt x="96" y="83"/>
                  </a:cubicBezTo>
                  <a:lnTo>
                    <a:pt x="104" y="119"/>
                  </a:lnTo>
                  <a:close/>
                </a:path>
              </a:pathLst>
            </a:custGeom>
            <a:solidFill>
              <a:schemeClr val="bg1"/>
            </a:solidFill>
            <a:ln w="9525">
              <a:noFill/>
            </a:ln>
          </p:spPr>
          <p:txBody>
            <a:bodyPr/>
            <a:lstStyle/>
            <a:p>
              <a:pPr lvl="0"/>
              <a:endParaRPr lang="en-US" altLang="zh-CN" dirty="0">
                <a:latin typeface="Arial" panose="020B0604020202020204" pitchFamily="34" charset="0"/>
                <a:ea typeface="微软雅黑" panose="020B0503020204020204" pitchFamily="34" charset="-122"/>
              </a:endParaRPr>
            </a:p>
          </p:txBody>
        </p:sp>
      </p:grpSp>
      <p:sp>
        <p:nvSpPr>
          <p:cNvPr id="20" name="矩形 19"/>
          <p:cNvSpPr/>
          <p:nvPr/>
        </p:nvSpPr>
        <p:spPr>
          <a:xfrm>
            <a:off x="8519160" y="3410903"/>
            <a:ext cx="468313" cy="468313"/>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3" name="组合 12"/>
          <p:cNvGrpSpPr/>
          <p:nvPr/>
        </p:nvGrpSpPr>
        <p:grpSpPr>
          <a:xfrm>
            <a:off x="8573135" y="3411220"/>
            <a:ext cx="2484755" cy="468630"/>
            <a:chOff x="13222" y="4920"/>
            <a:chExt cx="3913" cy="738"/>
          </a:xfrm>
        </p:grpSpPr>
        <p:sp>
          <p:nvSpPr>
            <p:cNvPr id="21" name="矩形 20"/>
            <p:cNvSpPr/>
            <p:nvPr/>
          </p:nvSpPr>
          <p:spPr>
            <a:xfrm>
              <a:off x="13875" y="4920"/>
              <a:ext cx="3261" cy="73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schemeClr val="lt1"/>
                  </a:solidFill>
                  <a:effectLst/>
                  <a:uLnTx/>
                  <a:uFillTx/>
                  <a:latin typeface="+mn-lt"/>
                  <a:ea typeface="+mn-ea"/>
                  <a:cs typeface="+mn-cs"/>
                </a:rPr>
                <a:t>      </a:t>
              </a:r>
              <a:r>
                <a:rPr kumimoji="0" lang="zh-CN" altLang="zh-CN" sz="2200" b="1" i="0" u="none" strike="noStrike" kern="1200" cap="none" spc="0" normalizeH="0" baseline="0" noProof="0" dirty="0">
                  <a:ln>
                    <a:noFill/>
                  </a:ln>
                  <a:solidFill>
                    <a:schemeClr val="lt1"/>
                  </a:solidFill>
                  <a:effectLst/>
                  <a:uLnTx/>
                  <a:uFillTx/>
                  <a:latin typeface="+mn-lt"/>
                  <a:ea typeface="+mn-ea"/>
                  <a:cs typeface="+mn-cs"/>
                </a:rPr>
                <a:t>来源</a:t>
              </a:r>
              <a:r>
                <a:rPr kumimoji="0" lang="zh-CN" altLang="zh-CN" sz="2200" b="1" i="0" u="none" strike="noStrike" kern="1200" cap="none" spc="0" normalizeH="0" baseline="0" noProof="0" dirty="0">
                  <a:ln>
                    <a:noFill/>
                  </a:ln>
                  <a:solidFill>
                    <a:schemeClr val="lt1"/>
                  </a:solidFill>
                  <a:effectLst/>
                  <a:uLnTx/>
                  <a:uFillTx/>
                  <a:latin typeface="+mn-lt"/>
                  <a:ea typeface="+mn-ea"/>
                  <a:cs typeface="+mn-cs"/>
                  <a:sym typeface="Wingdings" panose="05000000000000000000" charset="0"/>
                </a:rPr>
                <a:t></a:t>
              </a:r>
            </a:p>
          </p:txBody>
        </p:sp>
        <p:sp>
          <p:nvSpPr>
            <p:cNvPr id="22" name="Freeform 1102"/>
            <p:cNvSpPr>
              <a:spLocks noChangeAspect="1" noEditPoints="1"/>
            </p:cNvSpPr>
            <p:nvPr/>
          </p:nvSpPr>
          <p:spPr>
            <a:xfrm>
              <a:off x="13222" y="5005"/>
              <a:ext cx="568" cy="567"/>
            </a:xfrm>
            <a:custGeom>
              <a:avLst/>
              <a:gdLst>
                <a:gd name="txL" fmla="*/ 0 w 146"/>
                <a:gd name="txT" fmla="*/ 0 h 146"/>
                <a:gd name="txR" fmla="*/ 146 w 146"/>
                <a:gd name="txB" fmla="*/ 146 h 146"/>
              </a:gdLst>
              <a:ahLst/>
              <a:cxnLst>
                <a:cxn ang="0">
                  <a:pos x="180000" y="0"/>
                </a:cxn>
                <a:cxn ang="0">
                  <a:pos x="0" y="180000"/>
                </a:cxn>
                <a:cxn ang="0">
                  <a:pos x="180000" y="360000"/>
                </a:cxn>
                <a:cxn ang="0">
                  <a:pos x="360000" y="180000"/>
                </a:cxn>
                <a:cxn ang="0">
                  <a:pos x="180000" y="0"/>
                </a:cxn>
                <a:cxn ang="0">
                  <a:pos x="256438" y="293425"/>
                </a:cxn>
                <a:cxn ang="0">
                  <a:pos x="180000" y="246575"/>
                </a:cxn>
                <a:cxn ang="0">
                  <a:pos x="103562" y="293425"/>
                </a:cxn>
                <a:cxn ang="0">
                  <a:pos x="123288" y="204658"/>
                </a:cxn>
                <a:cxn ang="0">
                  <a:pos x="54247" y="145479"/>
                </a:cxn>
                <a:cxn ang="0">
                  <a:pos x="145479" y="138082"/>
                </a:cxn>
                <a:cxn ang="0">
                  <a:pos x="180000" y="54247"/>
                </a:cxn>
                <a:cxn ang="0">
                  <a:pos x="214521" y="138082"/>
                </a:cxn>
                <a:cxn ang="0">
                  <a:pos x="305753" y="145479"/>
                </a:cxn>
                <a:cxn ang="0">
                  <a:pos x="236712" y="204658"/>
                </a:cxn>
                <a:cxn ang="0">
                  <a:pos x="256438" y="293425"/>
                </a:cxn>
              </a:cxnLst>
              <a:rect l="txL" t="txT" r="txR" b="txB"/>
              <a:pathLst>
                <a:path w="146" h="146">
                  <a:moveTo>
                    <a:pt x="73" y="0"/>
                  </a:moveTo>
                  <a:cubicBezTo>
                    <a:pt x="33" y="0"/>
                    <a:pt x="0" y="33"/>
                    <a:pt x="0" y="73"/>
                  </a:cubicBezTo>
                  <a:cubicBezTo>
                    <a:pt x="0" y="113"/>
                    <a:pt x="33" y="146"/>
                    <a:pt x="73" y="146"/>
                  </a:cubicBezTo>
                  <a:cubicBezTo>
                    <a:pt x="113" y="146"/>
                    <a:pt x="146" y="113"/>
                    <a:pt x="146" y="73"/>
                  </a:cubicBezTo>
                  <a:cubicBezTo>
                    <a:pt x="146" y="33"/>
                    <a:pt x="113" y="0"/>
                    <a:pt x="73" y="0"/>
                  </a:cubicBezTo>
                  <a:close/>
                  <a:moveTo>
                    <a:pt x="104" y="119"/>
                  </a:moveTo>
                  <a:cubicBezTo>
                    <a:pt x="73" y="100"/>
                    <a:pt x="73" y="100"/>
                    <a:pt x="73" y="100"/>
                  </a:cubicBezTo>
                  <a:cubicBezTo>
                    <a:pt x="42" y="119"/>
                    <a:pt x="42" y="119"/>
                    <a:pt x="42" y="119"/>
                  </a:cubicBezTo>
                  <a:cubicBezTo>
                    <a:pt x="50" y="83"/>
                    <a:pt x="50" y="83"/>
                    <a:pt x="50" y="83"/>
                  </a:cubicBezTo>
                  <a:cubicBezTo>
                    <a:pt x="22" y="59"/>
                    <a:pt x="22" y="59"/>
                    <a:pt x="22" y="59"/>
                  </a:cubicBezTo>
                  <a:cubicBezTo>
                    <a:pt x="59" y="56"/>
                    <a:pt x="59" y="56"/>
                    <a:pt x="59" y="56"/>
                  </a:cubicBezTo>
                  <a:cubicBezTo>
                    <a:pt x="73" y="22"/>
                    <a:pt x="73" y="22"/>
                    <a:pt x="73" y="22"/>
                  </a:cubicBezTo>
                  <a:cubicBezTo>
                    <a:pt x="87" y="56"/>
                    <a:pt x="87" y="56"/>
                    <a:pt x="87" y="56"/>
                  </a:cubicBezTo>
                  <a:cubicBezTo>
                    <a:pt x="124" y="59"/>
                    <a:pt x="124" y="59"/>
                    <a:pt x="124" y="59"/>
                  </a:cubicBezTo>
                  <a:cubicBezTo>
                    <a:pt x="96" y="83"/>
                    <a:pt x="96" y="83"/>
                    <a:pt x="96" y="83"/>
                  </a:cubicBezTo>
                  <a:lnTo>
                    <a:pt x="104" y="119"/>
                  </a:lnTo>
                  <a:close/>
                </a:path>
              </a:pathLst>
            </a:custGeom>
            <a:solidFill>
              <a:schemeClr val="bg1"/>
            </a:solidFill>
            <a:ln w="9525">
              <a:noFill/>
            </a:ln>
          </p:spPr>
          <p:txBody>
            <a:bodyPr/>
            <a:lstStyle/>
            <a:p>
              <a:pPr lvl="0"/>
              <a:endParaRPr lang="en-US" altLang="zh-CN" dirty="0">
                <a:latin typeface="Arial" panose="020B0604020202020204" pitchFamily="34" charset="0"/>
                <a:ea typeface="微软雅黑" panose="020B0503020204020204" pitchFamily="34" charset="-122"/>
              </a:endParaRPr>
            </a:p>
          </p:txBody>
        </p:sp>
      </p:grpSp>
      <p:sp>
        <p:nvSpPr>
          <p:cNvPr id="6" name="文本框 5"/>
          <p:cNvSpPr txBox="1"/>
          <p:nvPr/>
        </p:nvSpPr>
        <p:spPr>
          <a:xfrm>
            <a:off x="647700" y="2096135"/>
            <a:ext cx="10386060" cy="944880"/>
          </a:xfrm>
          <a:prstGeom prst="rect">
            <a:avLst/>
          </a:prstGeom>
          <a:noFill/>
        </p:spPr>
        <p:txBody>
          <a:bodyPr wrap="square" rtlCol="0" anchor="t">
            <a:spAutoFit/>
          </a:bodyPr>
          <a:lstStyle/>
          <a:p>
            <a:r>
              <a:rPr lang="en-US" altLang="zh-CN" sz="2800" b="1" dirty="0" smtClean="0">
                <a:latin typeface="华文楷体" panose="02010600040101010101" charset="-122"/>
                <a:ea typeface="华文楷体" panose="02010600040101010101" charset="-122"/>
                <a:sym typeface="+mn-ea"/>
              </a:rPr>
              <a:t>      </a:t>
            </a:r>
            <a:r>
              <a:rPr lang="zh-CN" altLang="en-US" sz="2800" b="1" dirty="0" smtClean="0">
                <a:latin typeface="华文楷体" panose="02010600040101010101" charset="-122"/>
                <a:ea typeface="华文楷体" panose="02010600040101010101" charset="-122"/>
                <a:sym typeface="+mn-ea"/>
              </a:rPr>
              <a:t>依托高校图工委“高校图书馆事实数据库”平台对全国高校图书馆队伍建设现状进行全面调查，提出队伍现状的调研报告。</a:t>
            </a:r>
            <a:endParaRPr lang="zh-CN" altLang="en-US" sz="2800" b="1">
              <a:latin typeface="华文楷体" panose="02010600040101010101" charset="-122"/>
              <a:ea typeface="华文楷体" panose="02010600040101010101"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142875" y="280988"/>
            <a:ext cx="2066925" cy="484188"/>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463550"/>
            <a:ext cx="813435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260350" y="274638"/>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761" name="Freeform 1103"/>
          <p:cNvSpPr>
            <a:spLocks noChangeAspect="1" noEditPoints="1"/>
          </p:cNvSpPr>
          <p:nvPr/>
        </p:nvSpPr>
        <p:spPr>
          <a:xfrm>
            <a:off x="4668838" y="3910013"/>
            <a:ext cx="358775" cy="360362"/>
          </a:xfrm>
          <a:custGeom>
            <a:avLst/>
            <a:gdLst>
              <a:gd name="txL" fmla="*/ 0 w 144"/>
              <a:gd name="txT" fmla="*/ 0 h 144"/>
              <a:gd name="txR" fmla="*/ 144 w 144"/>
              <a:gd name="txB" fmla="*/ 144 h 144"/>
            </a:gdLst>
            <a:ahLst/>
            <a:cxnLst>
              <a:cxn ang="0">
                <a:pos x="180000" y="0"/>
              </a:cxn>
              <a:cxn ang="0">
                <a:pos x="0" y="180000"/>
              </a:cxn>
              <a:cxn ang="0">
                <a:pos x="180000" y="360000"/>
              </a:cxn>
              <a:cxn ang="0">
                <a:pos x="360000" y="180000"/>
              </a:cxn>
              <a:cxn ang="0">
                <a:pos x="180000" y="0"/>
              </a:cxn>
              <a:cxn ang="0">
                <a:pos x="102500" y="272500"/>
              </a:cxn>
              <a:cxn ang="0">
                <a:pos x="87500" y="257500"/>
              </a:cxn>
              <a:cxn ang="0">
                <a:pos x="92500" y="197500"/>
              </a:cxn>
              <a:cxn ang="0">
                <a:pos x="162500" y="267500"/>
              </a:cxn>
              <a:cxn ang="0">
                <a:pos x="102500" y="272500"/>
              </a:cxn>
              <a:cxn ang="0">
                <a:pos x="195000" y="262500"/>
              </a:cxn>
              <a:cxn ang="0">
                <a:pos x="97500" y="162500"/>
              </a:cxn>
              <a:cxn ang="0">
                <a:pos x="100000" y="127500"/>
              </a:cxn>
              <a:cxn ang="0">
                <a:pos x="230000" y="260000"/>
              </a:cxn>
              <a:cxn ang="0">
                <a:pos x="195000" y="262500"/>
              </a:cxn>
              <a:cxn ang="0">
                <a:pos x="265000" y="257500"/>
              </a:cxn>
              <a:cxn ang="0">
                <a:pos x="102500" y="95000"/>
              </a:cxn>
              <a:cxn ang="0">
                <a:pos x="107500" y="60000"/>
              </a:cxn>
              <a:cxn ang="0">
                <a:pos x="300000" y="252500"/>
              </a:cxn>
              <a:cxn ang="0">
                <a:pos x="265000" y="257500"/>
              </a:cxn>
            </a:cxnLst>
            <a:rect l="txL" t="txT" r="txR" b="txB"/>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41" y="109"/>
                </a:moveTo>
                <a:cubicBezTo>
                  <a:pt x="38" y="109"/>
                  <a:pt x="35" y="106"/>
                  <a:pt x="35" y="103"/>
                </a:cubicBezTo>
                <a:cubicBezTo>
                  <a:pt x="37" y="79"/>
                  <a:pt x="37" y="79"/>
                  <a:pt x="37" y="79"/>
                </a:cubicBezTo>
                <a:cubicBezTo>
                  <a:pt x="52" y="81"/>
                  <a:pt x="63" y="92"/>
                  <a:pt x="65" y="107"/>
                </a:cubicBezTo>
                <a:lnTo>
                  <a:pt x="41" y="109"/>
                </a:lnTo>
                <a:close/>
                <a:moveTo>
                  <a:pt x="78" y="105"/>
                </a:moveTo>
                <a:cubicBezTo>
                  <a:pt x="77" y="84"/>
                  <a:pt x="60" y="67"/>
                  <a:pt x="39" y="65"/>
                </a:cubicBezTo>
                <a:cubicBezTo>
                  <a:pt x="40" y="51"/>
                  <a:pt x="40" y="51"/>
                  <a:pt x="40" y="51"/>
                </a:cubicBezTo>
                <a:cubicBezTo>
                  <a:pt x="68" y="54"/>
                  <a:pt x="90" y="76"/>
                  <a:pt x="92" y="104"/>
                </a:cubicBezTo>
                <a:lnTo>
                  <a:pt x="78" y="105"/>
                </a:lnTo>
                <a:close/>
                <a:moveTo>
                  <a:pt x="106" y="103"/>
                </a:moveTo>
                <a:cubicBezTo>
                  <a:pt x="103" y="68"/>
                  <a:pt x="76" y="41"/>
                  <a:pt x="41" y="38"/>
                </a:cubicBezTo>
                <a:cubicBezTo>
                  <a:pt x="43" y="24"/>
                  <a:pt x="43" y="24"/>
                  <a:pt x="43" y="24"/>
                </a:cubicBezTo>
                <a:cubicBezTo>
                  <a:pt x="84" y="28"/>
                  <a:pt x="116" y="60"/>
                  <a:pt x="120" y="101"/>
                </a:cubicBezTo>
                <a:lnTo>
                  <a:pt x="106" y="103"/>
                </a:lnTo>
                <a:close/>
              </a:path>
            </a:pathLst>
          </a:custGeom>
          <a:solidFill>
            <a:schemeClr val="bg1"/>
          </a:solidFill>
          <a:ln w="9525">
            <a:noFill/>
          </a:ln>
        </p:spPr>
        <p:txBody>
          <a:bodyPr/>
          <a:lstStyle/>
          <a:p>
            <a:pPr lvl="0"/>
            <a:endParaRPr lang="en-US" altLang="zh-CN" dirty="0">
              <a:latin typeface="Arial" panose="020B0604020202020204" pitchFamily="34" charset="0"/>
              <a:ea typeface="微软雅黑" panose="020B0503020204020204" pitchFamily="34" charset="-122"/>
            </a:endParaRPr>
          </a:p>
        </p:txBody>
      </p:sp>
      <p:sp>
        <p:nvSpPr>
          <p:cNvPr id="6" name="矩形 11"/>
          <p:cNvSpPr/>
          <p:nvPr/>
        </p:nvSpPr>
        <p:spPr>
          <a:xfrm>
            <a:off x="348615" y="2390775"/>
            <a:ext cx="8386445" cy="4333875"/>
          </a:xfrm>
          <a:prstGeom prst="rect">
            <a:avLst/>
          </a:prstGeom>
          <a:solidFill>
            <a:srgbClr val="FFFFFF"/>
          </a:solidFill>
          <a:ln w="3175" cap="flat" cmpd="sng">
            <a:solidFill>
              <a:srgbClr val="BFBFBF"/>
            </a:solidFill>
            <a:prstDash val="solid"/>
            <a:bevel/>
            <a:headEnd type="none" w="med" len="med"/>
            <a:tailEnd type="none" w="med" len="med"/>
          </a:ln>
        </p:spPr>
        <p:txBody>
          <a:bodyPr anchor="ctr"/>
          <a:lstStyle/>
          <a:p>
            <a:pPr lvl="0" algn="ctr"/>
            <a:endParaRPr lang="zh-CN" altLang="zh-CN" dirty="0">
              <a:solidFill>
                <a:srgbClr val="FFFFFF"/>
              </a:solidFill>
              <a:latin typeface="Tahoma" panose="020B0604030504040204" pitchFamily="34" charset="0"/>
              <a:ea typeface="微软雅黑" panose="020B0503020204020204" pitchFamily="34" charset="-122"/>
              <a:sym typeface="Tahoma" panose="020B0604030504040204" pitchFamily="34" charset="0"/>
            </a:endParaRPr>
          </a:p>
        </p:txBody>
      </p:sp>
      <p:graphicFrame>
        <p:nvGraphicFramePr>
          <p:cNvPr id="44043" name="表格 12"/>
          <p:cNvGraphicFramePr>
            <a:graphicFrameLocks noGrp="1"/>
          </p:cNvGraphicFramePr>
          <p:nvPr/>
        </p:nvGraphicFramePr>
        <p:xfrm>
          <a:off x="348615" y="1892300"/>
          <a:ext cx="8386445" cy="4832350"/>
        </p:xfrm>
        <a:graphic>
          <a:graphicData uri="http://schemas.openxmlformats.org/drawingml/2006/table">
            <a:tbl>
              <a:tblPr/>
              <a:tblGrid>
                <a:gridCol w="1203325"/>
                <a:gridCol w="7183120"/>
              </a:tblGrid>
              <a:tr h="807720">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20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馆长情况</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38100" cap="flat" cmpd="sng" algn="ctr">
                      <a:solidFill>
                        <a:srgbClr val="FFFFF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20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调研结果</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38100" cap="flat" cmpd="sng" algn="ctr">
                      <a:solidFill>
                        <a:srgbClr val="FFFFFF"/>
                      </a:solidFill>
                      <a:prstDash val="solid"/>
                      <a:bevel/>
                      <a:headEnd type="none" w="med" len="med"/>
                      <a:tailEnd type="none" w="med" len="med"/>
                    </a:lnB>
                    <a:lnTlToBr>
                      <a:noFill/>
                    </a:lnTlToBr>
                    <a:lnBlToTr>
                      <a:noFill/>
                    </a:lnBlToTr>
                    <a:solidFill>
                      <a:schemeClr val="accent1">
                        <a:lumMod val="50000"/>
                      </a:schemeClr>
                    </a:solidFill>
                  </a:tcPr>
                </a:tc>
              </a:tr>
              <a:tr h="809625">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馆长职称</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381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285750" indent="-285750">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marR="0" lvl="0" indent="-285750" algn="just" defTabSz="914400" rtl="0" eaLnBrk="1" fontAlgn="base" latinLnBrk="0" hangingPunct="1">
                        <a:lnSpc>
                          <a:spcPct val="120000"/>
                        </a:lnSpc>
                        <a:buClrTx/>
                        <a:buSzTx/>
                        <a:buFont typeface="Arial" panose="020B0604020202020204" pitchFamily="34" charset="0"/>
                        <a:buChar char="•"/>
                      </a:pPr>
                      <a:r>
                        <a:rPr lang="zh-CN" altLang="en-US" sz="1600" smtClean="0">
                          <a:ln>
                            <a:noFill/>
                          </a:ln>
                          <a:solidFill>
                            <a:srgbClr val="5F5E5C"/>
                          </a:solidFill>
                          <a:effectLst/>
                          <a:latin typeface="微软雅黑" panose="020B0503020204020204" pitchFamily="34" charset="-122"/>
                          <a:ea typeface="微软雅黑" panose="020B0503020204020204" pitchFamily="34" charset="-122"/>
                          <a:sym typeface="+mn-ea"/>
                        </a:rPr>
                        <a:t>正高职称馆长305位，副高职称馆长192位，中级职称馆长30位，其他职称馆长8位。 （29个馆未填报） </a:t>
                      </a:r>
                      <a:endParaRPr kumimoji="0" lang="zh-CN" altLang="en-US" sz="1600" b="0"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Calibri" panose="020F0502020204030204" pitchFamily="34" charset="0"/>
                      </a:endParaRP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381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chemeClr val="accent1">
                        <a:lumMod val="60000"/>
                        <a:lumOff val="40000"/>
                      </a:schemeClr>
                    </a:solidFill>
                  </a:tcPr>
                </a:tc>
              </a:tr>
              <a:tr h="962025">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学科背景</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285750" indent="-285750">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marR="0" lvl="0" indent="-285750" algn="just" defTabSz="914400" rtl="0" eaLnBrk="1" fontAlgn="base" latinLnBrk="0" hangingPunct="1">
                        <a:lnSpc>
                          <a:spcPct val="120000"/>
                        </a:lnSpc>
                        <a:buClrTx/>
                        <a:buSzTx/>
                        <a:buFont typeface="Arial" panose="020B0604020202020204" pitchFamily="34" charset="0"/>
                        <a:buChar char="•"/>
                      </a:pPr>
                      <a:r>
                        <a:rPr kumimoji="0" lang="zh-CN" altLang="en-US" sz="1600" b="0"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图书馆学背景的馆长127位，非图书馆学背景的馆长408位。 （29个馆未填报）</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EFF3E9"/>
                    </a:solidFill>
                  </a:tcPr>
                </a:tc>
              </a:tr>
              <a:tr h="800735">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性别情况</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285750" indent="-285750">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marR="0" lvl="0" indent="-285750" algn="just" defTabSz="914400" rtl="0" eaLnBrk="1" fontAlgn="base" latinLnBrk="0" hangingPunct="1">
                        <a:lnSpc>
                          <a:spcPct val="120000"/>
                        </a:lnSpc>
                        <a:buClrTx/>
                        <a:buSzTx/>
                        <a:buFont typeface="Arial" panose="020B0604020202020204" pitchFamily="34" charset="0"/>
                        <a:buChar char="•"/>
                      </a:pPr>
                      <a:r>
                        <a:rPr kumimoji="0" lang="zh-CN" altLang="en-US" sz="1600" b="0"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男馆长381位，女馆长159位。 （24个馆未填报）</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chemeClr val="accent1">
                        <a:lumMod val="60000"/>
                        <a:lumOff val="40000"/>
                      </a:schemeClr>
                    </a:solidFill>
                  </a:tcPr>
                </a:tc>
              </a:tr>
              <a:tr h="726440">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学历学位</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285750" indent="-285750">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marR="0" lvl="0" indent="-285750" algn="just" defTabSz="914400" rtl="0" eaLnBrk="1" fontAlgn="base" latinLnBrk="0" hangingPunct="1">
                        <a:lnSpc>
                          <a:spcPct val="120000"/>
                        </a:lnSpc>
                        <a:buClrTx/>
                        <a:buSzTx/>
                        <a:buFont typeface="Arial" panose="020B0604020202020204" pitchFamily="34" charset="0"/>
                        <a:buChar char="•"/>
                      </a:pPr>
                      <a:r>
                        <a:rPr kumimoji="0" lang="zh-CN" altLang="en-US" sz="1600" b="0"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112位馆长拥有博士学位， 146位馆长拥有硕士学位， 263位馆长拥有本科学历， 19名馆长拥有大专及以下学历。 （24个馆未填报）</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EFF3E9"/>
                    </a:solidFill>
                  </a:tcPr>
                </a:tc>
              </a:tr>
              <a:tr h="725805">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专职兼职</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285750" indent="-285750">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marR="0" lvl="0" indent="-285750" algn="just" defTabSz="914400" rtl="0" eaLnBrk="1" fontAlgn="base" latinLnBrk="0" hangingPunct="1">
                        <a:lnSpc>
                          <a:spcPct val="120000"/>
                        </a:lnSpc>
                        <a:buClrTx/>
                        <a:buSzTx/>
                        <a:buFont typeface="Arial" panose="020B0604020202020204" pitchFamily="34" charset="0"/>
                        <a:buChar char="•"/>
                      </a:pPr>
                      <a:r>
                        <a:rPr kumimoji="0" lang="zh-CN" altLang="en-US" sz="1600" b="0"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专职馆长472位，兼职馆长65位。 （24个馆未填报）</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chemeClr val="accent1">
                        <a:lumMod val="60000"/>
                        <a:lumOff val="40000"/>
                      </a:schemeClr>
                    </a:solidFill>
                  </a:tcPr>
                </a:tc>
              </a:tr>
            </a:tbl>
          </a:graphicData>
        </a:graphic>
      </p:graphicFrame>
      <p:sp>
        <p:nvSpPr>
          <p:cNvPr id="44039" name="TextBox 6"/>
          <p:cNvSpPr/>
          <p:nvPr/>
        </p:nvSpPr>
        <p:spPr>
          <a:xfrm>
            <a:off x="3250883" y="1325563"/>
            <a:ext cx="5276850" cy="566420"/>
          </a:xfrm>
          <a:prstGeom prst="rect">
            <a:avLst/>
          </a:prstGeom>
          <a:noFill/>
          <a:ln w="9525">
            <a:noFill/>
          </a:ln>
        </p:spPr>
        <p:txBody>
          <a:bodyPr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3.1.2 </a:t>
            </a:r>
            <a:r>
              <a:rPr lang="zh-CN" altLang="en-US" sz="2400" b="1" dirty="0">
                <a:solidFill>
                  <a:srgbClr val="5F5E5C"/>
                </a:solidFill>
                <a:latin typeface="微软雅黑" panose="020B0503020204020204" pitchFamily="34" charset="-122"/>
                <a:ea typeface="微软雅黑" panose="020B0503020204020204" pitchFamily="34" charset="-122"/>
              </a:rPr>
              <a:t>调研结果     </a:t>
            </a:r>
            <a:r>
              <a:rPr lang="en-US" altLang="zh-CN" sz="2400" b="1" dirty="0">
                <a:solidFill>
                  <a:srgbClr val="5F5E5C"/>
                </a:solidFill>
                <a:latin typeface="微软雅黑" panose="020B0503020204020204" pitchFamily="34" charset="-122"/>
                <a:ea typeface="微软雅黑" panose="020B0503020204020204" pitchFamily="34" charset="-122"/>
              </a:rPr>
              <a:t>—</a:t>
            </a:r>
            <a:r>
              <a:rPr lang="zh-CN" altLang="en-US" sz="2400" b="1" dirty="0">
                <a:solidFill>
                  <a:srgbClr val="5F5E5C"/>
                </a:solidFill>
                <a:latin typeface="微软雅黑" panose="020B0503020204020204" pitchFamily="34" charset="-122"/>
                <a:ea typeface="微软雅黑" panose="020B0503020204020204" pitchFamily="34" charset="-122"/>
              </a:rPr>
              <a:t>馆长情况</a:t>
            </a:r>
          </a:p>
        </p:txBody>
      </p:sp>
      <p:graphicFrame>
        <p:nvGraphicFramePr>
          <p:cNvPr id="7" name="图表 6"/>
          <p:cNvGraphicFramePr/>
          <p:nvPr/>
        </p:nvGraphicFramePr>
        <p:xfrm>
          <a:off x="8958580" y="1695450"/>
          <a:ext cx="3021965" cy="12433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内容占位符 3"/>
          <p:cNvGraphicFramePr/>
          <p:nvPr/>
        </p:nvGraphicFramePr>
        <p:xfrm>
          <a:off x="8830945" y="2687320"/>
          <a:ext cx="3410585" cy="12230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图表 12"/>
          <p:cNvGraphicFramePr>
            <a:graphicFrameLocks noGrp="1"/>
          </p:cNvGraphicFramePr>
          <p:nvPr/>
        </p:nvGraphicFramePr>
        <p:xfrm>
          <a:off x="8735060" y="3607435"/>
          <a:ext cx="3266440" cy="12255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图表 13"/>
          <p:cNvGraphicFramePr/>
          <p:nvPr/>
        </p:nvGraphicFramePr>
        <p:xfrm>
          <a:off x="8735695" y="4591685"/>
          <a:ext cx="3569335" cy="12865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图表 14"/>
          <p:cNvGraphicFramePr/>
          <p:nvPr/>
        </p:nvGraphicFramePr>
        <p:xfrm>
          <a:off x="8830945" y="5480050"/>
          <a:ext cx="3299460" cy="1325880"/>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17"/>
          <p:cNvSpPr txBox="1"/>
          <p:nvPr/>
        </p:nvSpPr>
        <p:spPr>
          <a:xfrm>
            <a:off x="348615" y="700405"/>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3.1 </a:t>
            </a:r>
            <a:r>
              <a:rPr lang="zh-CN" altLang="en-US" sz="2800" b="1" dirty="0">
                <a:solidFill>
                  <a:schemeClr val="bg1"/>
                </a:solidFill>
                <a:latin typeface="Arial" panose="020B0604020202020204" pitchFamily="34" charset="0"/>
                <a:ea typeface="微软雅黑" panose="020B0503020204020204" pitchFamily="34" charset="-122"/>
              </a:rPr>
              <a:t>第一次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调研全国高校图书馆队伍建设现状</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142875" y="280988"/>
            <a:ext cx="2066925" cy="484188"/>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463550"/>
            <a:ext cx="8193405"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260350" y="274638"/>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7" name="组合 20"/>
          <p:cNvGrpSpPr/>
          <p:nvPr/>
        </p:nvGrpSpPr>
        <p:grpSpPr>
          <a:xfrm>
            <a:off x="6565814" y="2410992"/>
            <a:ext cx="646112" cy="449263"/>
            <a:chOff x="7767638" y="10672763"/>
            <a:chExt cx="646112" cy="449263"/>
          </a:xfrm>
          <a:solidFill>
            <a:schemeClr val="bg1"/>
          </a:solidFill>
        </p:grpSpPr>
        <p:sp>
          <p:nvSpPr>
            <p:cNvPr id="22" name="Freeform 1018"/>
            <p:cNvSpPr/>
            <p:nvPr/>
          </p:nvSpPr>
          <p:spPr bwMode="auto">
            <a:xfrm>
              <a:off x="7959725" y="10672763"/>
              <a:ext cx="261938" cy="123825"/>
            </a:xfrm>
            <a:custGeom>
              <a:avLst/>
              <a:gdLst>
                <a:gd name="T0" fmla="*/ 70 w 70"/>
                <a:gd name="T1" fmla="*/ 26 h 33"/>
                <a:gd name="T2" fmla="*/ 63 w 70"/>
                <a:gd name="T3" fmla="*/ 33 h 33"/>
                <a:gd name="T4" fmla="*/ 7 w 70"/>
                <a:gd name="T5" fmla="*/ 33 h 33"/>
                <a:gd name="T6" fmla="*/ 0 w 70"/>
                <a:gd name="T7" fmla="*/ 26 h 33"/>
                <a:gd name="T8" fmla="*/ 0 w 70"/>
                <a:gd name="T9" fmla="*/ 8 h 33"/>
                <a:gd name="T10" fmla="*/ 7 w 70"/>
                <a:gd name="T11" fmla="*/ 0 h 33"/>
                <a:gd name="T12" fmla="*/ 63 w 70"/>
                <a:gd name="T13" fmla="*/ 0 h 33"/>
                <a:gd name="T14" fmla="*/ 70 w 70"/>
                <a:gd name="T15" fmla="*/ 8 h 33"/>
                <a:gd name="T16" fmla="*/ 70 w 70"/>
                <a:gd name="T17"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33">
                  <a:moveTo>
                    <a:pt x="70" y="26"/>
                  </a:moveTo>
                  <a:cubicBezTo>
                    <a:pt x="70" y="30"/>
                    <a:pt x="67" y="33"/>
                    <a:pt x="63" y="33"/>
                  </a:cubicBezTo>
                  <a:cubicBezTo>
                    <a:pt x="7" y="33"/>
                    <a:pt x="7" y="33"/>
                    <a:pt x="7" y="33"/>
                  </a:cubicBezTo>
                  <a:cubicBezTo>
                    <a:pt x="3" y="33"/>
                    <a:pt x="0" y="30"/>
                    <a:pt x="0" y="26"/>
                  </a:cubicBezTo>
                  <a:cubicBezTo>
                    <a:pt x="0" y="8"/>
                    <a:pt x="0" y="8"/>
                    <a:pt x="0" y="8"/>
                  </a:cubicBezTo>
                  <a:cubicBezTo>
                    <a:pt x="0" y="4"/>
                    <a:pt x="3" y="0"/>
                    <a:pt x="7" y="0"/>
                  </a:cubicBezTo>
                  <a:cubicBezTo>
                    <a:pt x="63" y="0"/>
                    <a:pt x="63" y="0"/>
                    <a:pt x="63" y="0"/>
                  </a:cubicBezTo>
                  <a:cubicBezTo>
                    <a:pt x="67" y="0"/>
                    <a:pt x="70" y="4"/>
                    <a:pt x="70" y="8"/>
                  </a:cubicBezTo>
                  <a:lnTo>
                    <a:pt x="70" y="26"/>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Freeform 1019"/>
            <p:cNvSpPr/>
            <p:nvPr/>
          </p:nvSpPr>
          <p:spPr bwMode="auto">
            <a:xfrm>
              <a:off x="7767638" y="10995026"/>
              <a:ext cx="184150" cy="127000"/>
            </a:xfrm>
            <a:custGeom>
              <a:avLst/>
              <a:gdLst>
                <a:gd name="T0" fmla="*/ 49 w 49"/>
                <a:gd name="T1" fmla="*/ 7 h 34"/>
                <a:gd name="T2" fmla="*/ 42 w 49"/>
                <a:gd name="T3" fmla="*/ 0 h 34"/>
                <a:gd name="T4" fmla="*/ 8 w 49"/>
                <a:gd name="T5" fmla="*/ 0 h 34"/>
                <a:gd name="T6" fmla="*/ 0 w 49"/>
                <a:gd name="T7" fmla="*/ 7 h 34"/>
                <a:gd name="T8" fmla="*/ 0 w 49"/>
                <a:gd name="T9" fmla="*/ 26 h 34"/>
                <a:gd name="T10" fmla="*/ 8 w 49"/>
                <a:gd name="T11" fmla="*/ 34 h 34"/>
                <a:gd name="T12" fmla="*/ 42 w 49"/>
                <a:gd name="T13" fmla="*/ 34 h 34"/>
                <a:gd name="T14" fmla="*/ 49 w 49"/>
                <a:gd name="T15" fmla="*/ 26 h 34"/>
                <a:gd name="T16" fmla="*/ 49 w 4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4">
                  <a:moveTo>
                    <a:pt x="49" y="7"/>
                  </a:moveTo>
                  <a:cubicBezTo>
                    <a:pt x="49" y="3"/>
                    <a:pt x="46" y="0"/>
                    <a:pt x="42" y="0"/>
                  </a:cubicBezTo>
                  <a:cubicBezTo>
                    <a:pt x="8" y="0"/>
                    <a:pt x="8" y="0"/>
                    <a:pt x="8" y="0"/>
                  </a:cubicBezTo>
                  <a:cubicBezTo>
                    <a:pt x="4" y="0"/>
                    <a:pt x="0" y="3"/>
                    <a:pt x="0" y="7"/>
                  </a:cubicBezTo>
                  <a:cubicBezTo>
                    <a:pt x="0" y="26"/>
                    <a:pt x="0" y="26"/>
                    <a:pt x="0" y="26"/>
                  </a:cubicBezTo>
                  <a:cubicBezTo>
                    <a:pt x="0" y="30"/>
                    <a:pt x="4" y="34"/>
                    <a:pt x="8" y="34"/>
                  </a:cubicBezTo>
                  <a:cubicBezTo>
                    <a:pt x="42" y="34"/>
                    <a:pt x="42" y="34"/>
                    <a:pt x="42" y="34"/>
                  </a:cubicBezTo>
                  <a:cubicBezTo>
                    <a:pt x="46" y="34"/>
                    <a:pt x="49" y="30"/>
                    <a:pt x="49" y="26"/>
                  </a:cubicBezTo>
                  <a:lnTo>
                    <a:pt x="49" y="7"/>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4" name="Freeform 1020"/>
            <p:cNvSpPr/>
            <p:nvPr/>
          </p:nvSpPr>
          <p:spPr bwMode="auto">
            <a:xfrm>
              <a:off x="8001000" y="10995026"/>
              <a:ext cx="179388" cy="127000"/>
            </a:xfrm>
            <a:custGeom>
              <a:avLst/>
              <a:gdLst>
                <a:gd name="T0" fmla="*/ 48 w 48"/>
                <a:gd name="T1" fmla="*/ 7 h 34"/>
                <a:gd name="T2" fmla="*/ 41 w 48"/>
                <a:gd name="T3" fmla="*/ 0 h 34"/>
                <a:gd name="T4" fmla="*/ 7 w 48"/>
                <a:gd name="T5" fmla="*/ 0 h 34"/>
                <a:gd name="T6" fmla="*/ 0 w 48"/>
                <a:gd name="T7" fmla="*/ 7 h 34"/>
                <a:gd name="T8" fmla="*/ 0 w 48"/>
                <a:gd name="T9" fmla="*/ 26 h 34"/>
                <a:gd name="T10" fmla="*/ 7 w 48"/>
                <a:gd name="T11" fmla="*/ 34 h 34"/>
                <a:gd name="T12" fmla="*/ 41 w 48"/>
                <a:gd name="T13" fmla="*/ 34 h 34"/>
                <a:gd name="T14" fmla="*/ 48 w 48"/>
                <a:gd name="T15" fmla="*/ 26 h 34"/>
                <a:gd name="T16" fmla="*/ 48 w 48"/>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4">
                  <a:moveTo>
                    <a:pt x="48" y="7"/>
                  </a:moveTo>
                  <a:cubicBezTo>
                    <a:pt x="48" y="3"/>
                    <a:pt x="45" y="0"/>
                    <a:pt x="41" y="0"/>
                  </a:cubicBezTo>
                  <a:cubicBezTo>
                    <a:pt x="7" y="0"/>
                    <a:pt x="7" y="0"/>
                    <a:pt x="7" y="0"/>
                  </a:cubicBezTo>
                  <a:cubicBezTo>
                    <a:pt x="3" y="0"/>
                    <a:pt x="0" y="3"/>
                    <a:pt x="0" y="7"/>
                  </a:cubicBezTo>
                  <a:cubicBezTo>
                    <a:pt x="0" y="26"/>
                    <a:pt x="0" y="26"/>
                    <a:pt x="0" y="26"/>
                  </a:cubicBezTo>
                  <a:cubicBezTo>
                    <a:pt x="0" y="30"/>
                    <a:pt x="3" y="34"/>
                    <a:pt x="7" y="34"/>
                  </a:cubicBezTo>
                  <a:cubicBezTo>
                    <a:pt x="41" y="34"/>
                    <a:pt x="41" y="34"/>
                    <a:pt x="41" y="34"/>
                  </a:cubicBezTo>
                  <a:cubicBezTo>
                    <a:pt x="45" y="34"/>
                    <a:pt x="48" y="30"/>
                    <a:pt x="48" y="26"/>
                  </a:cubicBezTo>
                  <a:lnTo>
                    <a:pt x="48" y="7"/>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5" name="Freeform 1021"/>
            <p:cNvSpPr/>
            <p:nvPr/>
          </p:nvSpPr>
          <p:spPr bwMode="auto">
            <a:xfrm>
              <a:off x="8229600" y="10995026"/>
              <a:ext cx="184150" cy="127000"/>
            </a:xfrm>
            <a:custGeom>
              <a:avLst/>
              <a:gdLst>
                <a:gd name="T0" fmla="*/ 49 w 49"/>
                <a:gd name="T1" fmla="*/ 7 h 34"/>
                <a:gd name="T2" fmla="*/ 41 w 49"/>
                <a:gd name="T3" fmla="*/ 0 h 34"/>
                <a:gd name="T4" fmla="*/ 7 w 49"/>
                <a:gd name="T5" fmla="*/ 0 h 34"/>
                <a:gd name="T6" fmla="*/ 0 w 49"/>
                <a:gd name="T7" fmla="*/ 7 h 34"/>
                <a:gd name="T8" fmla="*/ 0 w 49"/>
                <a:gd name="T9" fmla="*/ 26 h 34"/>
                <a:gd name="T10" fmla="*/ 7 w 49"/>
                <a:gd name="T11" fmla="*/ 34 h 34"/>
                <a:gd name="T12" fmla="*/ 41 w 49"/>
                <a:gd name="T13" fmla="*/ 34 h 34"/>
                <a:gd name="T14" fmla="*/ 49 w 49"/>
                <a:gd name="T15" fmla="*/ 26 h 34"/>
                <a:gd name="T16" fmla="*/ 49 w 4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4">
                  <a:moveTo>
                    <a:pt x="49" y="7"/>
                  </a:moveTo>
                  <a:cubicBezTo>
                    <a:pt x="49" y="3"/>
                    <a:pt x="45" y="0"/>
                    <a:pt x="41" y="0"/>
                  </a:cubicBezTo>
                  <a:cubicBezTo>
                    <a:pt x="7" y="0"/>
                    <a:pt x="7" y="0"/>
                    <a:pt x="7" y="0"/>
                  </a:cubicBezTo>
                  <a:cubicBezTo>
                    <a:pt x="3" y="0"/>
                    <a:pt x="0" y="3"/>
                    <a:pt x="0" y="7"/>
                  </a:cubicBezTo>
                  <a:cubicBezTo>
                    <a:pt x="0" y="26"/>
                    <a:pt x="0" y="26"/>
                    <a:pt x="0" y="26"/>
                  </a:cubicBezTo>
                  <a:cubicBezTo>
                    <a:pt x="0" y="30"/>
                    <a:pt x="3" y="34"/>
                    <a:pt x="7" y="34"/>
                  </a:cubicBezTo>
                  <a:cubicBezTo>
                    <a:pt x="41" y="34"/>
                    <a:pt x="41" y="34"/>
                    <a:pt x="41" y="34"/>
                  </a:cubicBezTo>
                  <a:cubicBezTo>
                    <a:pt x="45" y="34"/>
                    <a:pt x="49" y="30"/>
                    <a:pt x="49" y="26"/>
                  </a:cubicBezTo>
                  <a:lnTo>
                    <a:pt x="49" y="7"/>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Freeform 1022"/>
            <p:cNvSpPr/>
            <p:nvPr/>
          </p:nvSpPr>
          <p:spPr bwMode="auto">
            <a:xfrm>
              <a:off x="7835901" y="10821988"/>
              <a:ext cx="498475" cy="150813"/>
            </a:xfrm>
            <a:custGeom>
              <a:avLst/>
              <a:gdLst>
                <a:gd name="T0" fmla="*/ 123 w 133"/>
                <a:gd name="T1" fmla="*/ 17 h 40"/>
                <a:gd name="T2" fmla="*/ 72 w 133"/>
                <a:gd name="T3" fmla="*/ 17 h 40"/>
                <a:gd name="T4" fmla="*/ 72 w 133"/>
                <a:gd name="T5" fmla="*/ 0 h 40"/>
                <a:gd name="T6" fmla="*/ 65 w 133"/>
                <a:gd name="T7" fmla="*/ 0 h 40"/>
                <a:gd name="T8" fmla="*/ 65 w 133"/>
                <a:gd name="T9" fmla="*/ 17 h 40"/>
                <a:gd name="T10" fmla="*/ 10 w 133"/>
                <a:gd name="T11" fmla="*/ 17 h 40"/>
                <a:gd name="T12" fmla="*/ 0 w 133"/>
                <a:gd name="T13" fmla="*/ 26 h 40"/>
                <a:gd name="T14" fmla="*/ 0 w 133"/>
                <a:gd name="T15" fmla="*/ 40 h 40"/>
                <a:gd name="T16" fmla="*/ 5 w 133"/>
                <a:gd name="T17" fmla="*/ 40 h 40"/>
                <a:gd name="T18" fmla="*/ 5 w 133"/>
                <a:gd name="T19" fmla="*/ 26 h 40"/>
                <a:gd name="T20" fmla="*/ 10 w 133"/>
                <a:gd name="T21" fmla="*/ 22 h 40"/>
                <a:gd name="T22" fmla="*/ 65 w 133"/>
                <a:gd name="T23" fmla="*/ 22 h 40"/>
                <a:gd name="T24" fmla="*/ 65 w 133"/>
                <a:gd name="T25" fmla="*/ 40 h 40"/>
                <a:gd name="T26" fmla="*/ 72 w 133"/>
                <a:gd name="T27" fmla="*/ 40 h 40"/>
                <a:gd name="T28" fmla="*/ 72 w 133"/>
                <a:gd name="T29" fmla="*/ 22 h 40"/>
                <a:gd name="T30" fmla="*/ 123 w 133"/>
                <a:gd name="T31" fmla="*/ 22 h 40"/>
                <a:gd name="T32" fmla="*/ 128 w 133"/>
                <a:gd name="T33" fmla="*/ 26 h 40"/>
                <a:gd name="T34" fmla="*/ 128 w 133"/>
                <a:gd name="T35" fmla="*/ 40 h 40"/>
                <a:gd name="T36" fmla="*/ 133 w 133"/>
                <a:gd name="T37" fmla="*/ 40 h 40"/>
                <a:gd name="T38" fmla="*/ 133 w 133"/>
                <a:gd name="T39" fmla="*/ 26 h 40"/>
                <a:gd name="T40" fmla="*/ 123 w 133"/>
                <a:gd name="T4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40">
                  <a:moveTo>
                    <a:pt x="123" y="17"/>
                  </a:moveTo>
                  <a:cubicBezTo>
                    <a:pt x="72" y="17"/>
                    <a:pt x="72" y="17"/>
                    <a:pt x="72" y="17"/>
                  </a:cubicBezTo>
                  <a:cubicBezTo>
                    <a:pt x="72" y="0"/>
                    <a:pt x="72" y="0"/>
                    <a:pt x="72" y="0"/>
                  </a:cubicBezTo>
                  <a:cubicBezTo>
                    <a:pt x="65" y="0"/>
                    <a:pt x="65" y="0"/>
                    <a:pt x="65" y="0"/>
                  </a:cubicBezTo>
                  <a:cubicBezTo>
                    <a:pt x="65" y="17"/>
                    <a:pt x="65" y="17"/>
                    <a:pt x="65" y="17"/>
                  </a:cubicBezTo>
                  <a:cubicBezTo>
                    <a:pt x="10" y="17"/>
                    <a:pt x="10" y="17"/>
                    <a:pt x="10" y="17"/>
                  </a:cubicBezTo>
                  <a:cubicBezTo>
                    <a:pt x="4" y="17"/>
                    <a:pt x="0" y="21"/>
                    <a:pt x="0" y="26"/>
                  </a:cubicBezTo>
                  <a:cubicBezTo>
                    <a:pt x="0" y="40"/>
                    <a:pt x="0" y="40"/>
                    <a:pt x="0" y="40"/>
                  </a:cubicBezTo>
                  <a:cubicBezTo>
                    <a:pt x="5" y="40"/>
                    <a:pt x="5" y="40"/>
                    <a:pt x="5" y="40"/>
                  </a:cubicBezTo>
                  <a:cubicBezTo>
                    <a:pt x="5" y="26"/>
                    <a:pt x="5" y="26"/>
                    <a:pt x="5" y="26"/>
                  </a:cubicBezTo>
                  <a:cubicBezTo>
                    <a:pt x="5" y="24"/>
                    <a:pt x="7" y="22"/>
                    <a:pt x="10" y="22"/>
                  </a:cubicBezTo>
                  <a:cubicBezTo>
                    <a:pt x="65" y="22"/>
                    <a:pt x="65" y="22"/>
                    <a:pt x="65" y="22"/>
                  </a:cubicBezTo>
                  <a:cubicBezTo>
                    <a:pt x="65" y="40"/>
                    <a:pt x="65" y="40"/>
                    <a:pt x="65" y="40"/>
                  </a:cubicBezTo>
                  <a:cubicBezTo>
                    <a:pt x="72" y="40"/>
                    <a:pt x="72" y="40"/>
                    <a:pt x="72" y="40"/>
                  </a:cubicBezTo>
                  <a:cubicBezTo>
                    <a:pt x="72" y="22"/>
                    <a:pt x="72" y="22"/>
                    <a:pt x="72" y="22"/>
                  </a:cubicBezTo>
                  <a:cubicBezTo>
                    <a:pt x="123" y="22"/>
                    <a:pt x="123" y="22"/>
                    <a:pt x="123" y="22"/>
                  </a:cubicBezTo>
                  <a:cubicBezTo>
                    <a:pt x="125" y="22"/>
                    <a:pt x="128" y="24"/>
                    <a:pt x="128" y="26"/>
                  </a:cubicBezTo>
                  <a:cubicBezTo>
                    <a:pt x="128" y="40"/>
                    <a:pt x="128" y="40"/>
                    <a:pt x="128" y="40"/>
                  </a:cubicBezTo>
                  <a:cubicBezTo>
                    <a:pt x="133" y="40"/>
                    <a:pt x="133" y="40"/>
                    <a:pt x="133" y="40"/>
                  </a:cubicBezTo>
                  <a:cubicBezTo>
                    <a:pt x="133" y="26"/>
                    <a:pt x="133" y="26"/>
                    <a:pt x="133" y="26"/>
                  </a:cubicBezTo>
                  <a:cubicBezTo>
                    <a:pt x="133" y="21"/>
                    <a:pt x="128" y="17"/>
                    <a:pt x="123" y="1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29710" name="Freeform 1512"/>
          <p:cNvSpPr>
            <a:spLocks noEditPoints="1"/>
          </p:cNvSpPr>
          <p:nvPr/>
        </p:nvSpPr>
        <p:spPr>
          <a:xfrm>
            <a:off x="6534150" y="4251325"/>
            <a:ext cx="674688" cy="720725"/>
          </a:xfrm>
          <a:custGeom>
            <a:avLst/>
            <a:gdLst>
              <a:gd name="txL" fmla="*/ 0 w 180"/>
              <a:gd name="txT" fmla="*/ 0 h 192"/>
              <a:gd name="txR" fmla="*/ 180 w 180"/>
              <a:gd name="txB" fmla="*/ 192 h 192"/>
            </a:gdLst>
            <a:ahLst/>
            <a:cxnLst>
              <a:cxn ang="0">
                <a:pos x="674688" y="251503"/>
              </a:cxn>
              <a:cxn ang="0">
                <a:pos x="670940" y="240242"/>
              </a:cxn>
              <a:cxn ang="0">
                <a:pos x="667191" y="236488"/>
              </a:cxn>
              <a:cxn ang="0">
                <a:pos x="341092" y="3754"/>
              </a:cxn>
              <a:cxn ang="0">
                <a:pos x="333596" y="3754"/>
              </a:cxn>
              <a:cxn ang="0">
                <a:pos x="149931" y="0"/>
              </a:cxn>
              <a:cxn ang="0">
                <a:pos x="138686" y="7508"/>
              </a:cxn>
              <a:cxn ang="0">
                <a:pos x="142434" y="22523"/>
              </a:cxn>
              <a:cxn ang="0">
                <a:pos x="224896" y="82583"/>
              </a:cxn>
              <a:cxn ang="0">
                <a:pos x="187413" y="112613"/>
              </a:cxn>
              <a:cxn ang="0">
                <a:pos x="183665" y="112613"/>
              </a:cxn>
              <a:cxn ang="0">
                <a:pos x="3748" y="240242"/>
              </a:cxn>
              <a:cxn ang="0">
                <a:pos x="0" y="251503"/>
              </a:cxn>
              <a:cxn ang="0">
                <a:pos x="0" y="251503"/>
              </a:cxn>
              <a:cxn ang="0">
                <a:pos x="0" y="251503"/>
              </a:cxn>
              <a:cxn ang="0">
                <a:pos x="0" y="476730"/>
              </a:cxn>
              <a:cxn ang="0">
                <a:pos x="3748" y="487991"/>
              </a:cxn>
              <a:cxn ang="0">
                <a:pos x="329847" y="720725"/>
              </a:cxn>
              <a:cxn ang="0">
                <a:pos x="329847" y="720725"/>
              </a:cxn>
              <a:cxn ang="0">
                <a:pos x="329847" y="720725"/>
              </a:cxn>
              <a:cxn ang="0">
                <a:pos x="337344" y="720725"/>
              </a:cxn>
              <a:cxn ang="0">
                <a:pos x="344841" y="720725"/>
              </a:cxn>
              <a:cxn ang="0">
                <a:pos x="670940" y="487991"/>
              </a:cxn>
              <a:cxn ang="0">
                <a:pos x="674688" y="476730"/>
              </a:cxn>
              <a:cxn ang="0">
                <a:pos x="674688" y="251503"/>
              </a:cxn>
              <a:cxn ang="0">
                <a:pos x="674688" y="251503"/>
              </a:cxn>
              <a:cxn ang="0">
                <a:pos x="191162" y="26276"/>
              </a:cxn>
              <a:cxn ang="0">
                <a:pos x="329847" y="30030"/>
              </a:cxn>
              <a:cxn ang="0">
                <a:pos x="618464" y="232734"/>
              </a:cxn>
              <a:cxn ang="0">
                <a:pos x="479778" y="228980"/>
              </a:cxn>
              <a:cxn ang="0">
                <a:pos x="191162" y="26276"/>
              </a:cxn>
              <a:cxn ang="0">
                <a:pos x="322351" y="683187"/>
              </a:cxn>
              <a:cxn ang="0">
                <a:pos x="26238" y="472976"/>
              </a:cxn>
              <a:cxn ang="0">
                <a:pos x="26238" y="277779"/>
              </a:cxn>
              <a:cxn ang="0">
                <a:pos x="322351" y="491745"/>
              </a:cxn>
              <a:cxn ang="0">
                <a:pos x="322351" y="683187"/>
              </a:cxn>
              <a:cxn ang="0">
                <a:pos x="337344" y="465468"/>
              </a:cxn>
              <a:cxn ang="0">
                <a:pos x="33734" y="251503"/>
              </a:cxn>
              <a:cxn ang="0">
                <a:pos x="179917" y="146397"/>
              </a:cxn>
              <a:cxn ang="0">
                <a:pos x="483526" y="360363"/>
              </a:cxn>
              <a:cxn ang="0">
                <a:pos x="337344" y="465468"/>
              </a:cxn>
              <a:cxn ang="0">
                <a:pos x="648450" y="472976"/>
              </a:cxn>
              <a:cxn ang="0">
                <a:pos x="352337" y="683187"/>
              </a:cxn>
              <a:cxn ang="0">
                <a:pos x="352337" y="491745"/>
              </a:cxn>
              <a:cxn ang="0">
                <a:pos x="648450" y="277779"/>
              </a:cxn>
              <a:cxn ang="0">
                <a:pos x="648450" y="472976"/>
              </a:cxn>
              <a:cxn ang="0">
                <a:pos x="281120" y="506760"/>
              </a:cxn>
              <a:cxn ang="0">
                <a:pos x="52476" y="345347"/>
              </a:cxn>
              <a:cxn ang="0">
                <a:pos x="52476" y="446699"/>
              </a:cxn>
              <a:cxn ang="0">
                <a:pos x="281120" y="608112"/>
              </a:cxn>
              <a:cxn ang="0">
                <a:pos x="281120" y="506760"/>
              </a:cxn>
            </a:cxnLst>
            <a:rect l="txL" t="txT" r="txR" b="txB"/>
            <a:pathLst>
              <a:path w="180" h="192">
                <a:moveTo>
                  <a:pt x="180" y="67"/>
                </a:moveTo>
                <a:cubicBezTo>
                  <a:pt x="180" y="66"/>
                  <a:pt x="180" y="65"/>
                  <a:pt x="179" y="64"/>
                </a:cubicBezTo>
                <a:cubicBezTo>
                  <a:pt x="179" y="64"/>
                  <a:pt x="179" y="63"/>
                  <a:pt x="178" y="63"/>
                </a:cubicBezTo>
                <a:cubicBezTo>
                  <a:pt x="91" y="1"/>
                  <a:pt x="91" y="1"/>
                  <a:pt x="91" y="1"/>
                </a:cubicBezTo>
                <a:cubicBezTo>
                  <a:pt x="91" y="1"/>
                  <a:pt x="90" y="1"/>
                  <a:pt x="89" y="1"/>
                </a:cubicBezTo>
                <a:cubicBezTo>
                  <a:pt x="40" y="0"/>
                  <a:pt x="40" y="0"/>
                  <a:pt x="40" y="0"/>
                </a:cubicBezTo>
                <a:cubicBezTo>
                  <a:pt x="39" y="0"/>
                  <a:pt x="37" y="1"/>
                  <a:pt x="37" y="2"/>
                </a:cubicBezTo>
                <a:cubicBezTo>
                  <a:pt x="36" y="3"/>
                  <a:pt x="37" y="5"/>
                  <a:pt x="38" y="6"/>
                </a:cubicBezTo>
                <a:cubicBezTo>
                  <a:pt x="60" y="22"/>
                  <a:pt x="60" y="22"/>
                  <a:pt x="60" y="22"/>
                </a:cubicBezTo>
                <a:cubicBezTo>
                  <a:pt x="50" y="30"/>
                  <a:pt x="50" y="30"/>
                  <a:pt x="50" y="30"/>
                </a:cubicBezTo>
                <a:cubicBezTo>
                  <a:pt x="49" y="30"/>
                  <a:pt x="49" y="30"/>
                  <a:pt x="49" y="30"/>
                </a:cubicBezTo>
                <a:cubicBezTo>
                  <a:pt x="1" y="64"/>
                  <a:pt x="1" y="64"/>
                  <a:pt x="1" y="64"/>
                </a:cubicBezTo>
                <a:cubicBezTo>
                  <a:pt x="0" y="65"/>
                  <a:pt x="0" y="66"/>
                  <a:pt x="0" y="67"/>
                </a:cubicBezTo>
                <a:cubicBezTo>
                  <a:pt x="0" y="67"/>
                  <a:pt x="0" y="67"/>
                  <a:pt x="0" y="67"/>
                </a:cubicBezTo>
                <a:cubicBezTo>
                  <a:pt x="0" y="67"/>
                  <a:pt x="0" y="67"/>
                  <a:pt x="0" y="67"/>
                </a:cubicBezTo>
                <a:cubicBezTo>
                  <a:pt x="0" y="127"/>
                  <a:pt x="0" y="127"/>
                  <a:pt x="0" y="127"/>
                </a:cubicBezTo>
                <a:cubicBezTo>
                  <a:pt x="1" y="130"/>
                  <a:pt x="1" y="130"/>
                  <a:pt x="1" y="130"/>
                </a:cubicBezTo>
                <a:cubicBezTo>
                  <a:pt x="88" y="192"/>
                  <a:pt x="88" y="192"/>
                  <a:pt x="88" y="192"/>
                </a:cubicBezTo>
                <a:cubicBezTo>
                  <a:pt x="88" y="192"/>
                  <a:pt x="88" y="192"/>
                  <a:pt x="88" y="192"/>
                </a:cubicBezTo>
                <a:cubicBezTo>
                  <a:pt x="88" y="192"/>
                  <a:pt x="88" y="192"/>
                  <a:pt x="88" y="192"/>
                </a:cubicBezTo>
                <a:cubicBezTo>
                  <a:pt x="89" y="192"/>
                  <a:pt x="90" y="192"/>
                  <a:pt x="90" y="192"/>
                </a:cubicBezTo>
                <a:cubicBezTo>
                  <a:pt x="91" y="192"/>
                  <a:pt x="92" y="192"/>
                  <a:pt x="92" y="192"/>
                </a:cubicBezTo>
                <a:cubicBezTo>
                  <a:pt x="179" y="130"/>
                  <a:pt x="179" y="130"/>
                  <a:pt x="179" y="130"/>
                </a:cubicBezTo>
                <a:cubicBezTo>
                  <a:pt x="180" y="130"/>
                  <a:pt x="180" y="129"/>
                  <a:pt x="180" y="127"/>
                </a:cubicBezTo>
                <a:cubicBezTo>
                  <a:pt x="180" y="67"/>
                  <a:pt x="180" y="67"/>
                  <a:pt x="180" y="67"/>
                </a:cubicBezTo>
                <a:cubicBezTo>
                  <a:pt x="180" y="67"/>
                  <a:pt x="180" y="67"/>
                  <a:pt x="180" y="67"/>
                </a:cubicBezTo>
                <a:close/>
                <a:moveTo>
                  <a:pt x="51" y="7"/>
                </a:moveTo>
                <a:cubicBezTo>
                  <a:pt x="88" y="8"/>
                  <a:pt x="88" y="8"/>
                  <a:pt x="88" y="8"/>
                </a:cubicBezTo>
                <a:cubicBezTo>
                  <a:pt x="165" y="62"/>
                  <a:pt x="165" y="62"/>
                  <a:pt x="165" y="62"/>
                </a:cubicBezTo>
                <a:cubicBezTo>
                  <a:pt x="128" y="61"/>
                  <a:pt x="128" y="61"/>
                  <a:pt x="128" y="61"/>
                </a:cubicBezTo>
                <a:lnTo>
                  <a:pt x="51" y="7"/>
                </a:lnTo>
                <a:close/>
                <a:moveTo>
                  <a:pt x="86" y="182"/>
                </a:moveTo>
                <a:cubicBezTo>
                  <a:pt x="7" y="126"/>
                  <a:pt x="7" y="126"/>
                  <a:pt x="7" y="126"/>
                </a:cubicBezTo>
                <a:cubicBezTo>
                  <a:pt x="7" y="74"/>
                  <a:pt x="7" y="74"/>
                  <a:pt x="7" y="74"/>
                </a:cubicBezTo>
                <a:cubicBezTo>
                  <a:pt x="86" y="131"/>
                  <a:pt x="86" y="131"/>
                  <a:pt x="86" y="131"/>
                </a:cubicBezTo>
                <a:lnTo>
                  <a:pt x="86" y="182"/>
                </a:lnTo>
                <a:close/>
                <a:moveTo>
                  <a:pt x="90" y="124"/>
                </a:moveTo>
                <a:cubicBezTo>
                  <a:pt x="9" y="67"/>
                  <a:pt x="9" y="67"/>
                  <a:pt x="9" y="67"/>
                </a:cubicBezTo>
                <a:cubicBezTo>
                  <a:pt x="48" y="39"/>
                  <a:pt x="48" y="39"/>
                  <a:pt x="48" y="39"/>
                </a:cubicBezTo>
                <a:cubicBezTo>
                  <a:pt x="129" y="96"/>
                  <a:pt x="129" y="96"/>
                  <a:pt x="129" y="96"/>
                </a:cubicBezTo>
                <a:lnTo>
                  <a:pt x="90" y="124"/>
                </a:lnTo>
                <a:close/>
                <a:moveTo>
                  <a:pt x="173" y="126"/>
                </a:moveTo>
                <a:cubicBezTo>
                  <a:pt x="94" y="182"/>
                  <a:pt x="94" y="182"/>
                  <a:pt x="94" y="182"/>
                </a:cubicBezTo>
                <a:cubicBezTo>
                  <a:pt x="94" y="131"/>
                  <a:pt x="94" y="131"/>
                  <a:pt x="94" y="131"/>
                </a:cubicBezTo>
                <a:cubicBezTo>
                  <a:pt x="173" y="74"/>
                  <a:pt x="173" y="74"/>
                  <a:pt x="173" y="74"/>
                </a:cubicBezTo>
                <a:lnTo>
                  <a:pt x="173" y="126"/>
                </a:lnTo>
                <a:close/>
                <a:moveTo>
                  <a:pt x="75" y="135"/>
                </a:moveTo>
                <a:cubicBezTo>
                  <a:pt x="14" y="92"/>
                  <a:pt x="14" y="92"/>
                  <a:pt x="14" y="92"/>
                </a:cubicBezTo>
                <a:cubicBezTo>
                  <a:pt x="14" y="119"/>
                  <a:pt x="14" y="119"/>
                  <a:pt x="14" y="119"/>
                </a:cubicBezTo>
                <a:cubicBezTo>
                  <a:pt x="75" y="162"/>
                  <a:pt x="75" y="162"/>
                  <a:pt x="75" y="162"/>
                </a:cubicBezTo>
                <a:lnTo>
                  <a:pt x="75" y="135"/>
                </a:lnTo>
                <a:close/>
              </a:path>
            </a:pathLst>
          </a:custGeom>
          <a:solidFill>
            <a:schemeClr val="bg1"/>
          </a:solidFill>
          <a:ln w="9525">
            <a:noFill/>
          </a:ln>
        </p:spPr>
        <p:txBody>
          <a:bodyPr/>
          <a:lstStyle/>
          <a:p>
            <a:pPr lvl="0"/>
            <a:endParaRPr lang="en-US" altLang="zh-CN" dirty="0">
              <a:latin typeface="Arial" panose="020B0604020202020204" pitchFamily="34" charset="0"/>
              <a:ea typeface="微软雅黑" panose="020B0503020204020204" pitchFamily="34" charset="-122"/>
            </a:endParaRPr>
          </a:p>
        </p:txBody>
      </p:sp>
      <p:sp>
        <p:nvSpPr>
          <p:cNvPr id="44039" name="TextBox 6"/>
          <p:cNvSpPr/>
          <p:nvPr/>
        </p:nvSpPr>
        <p:spPr>
          <a:xfrm>
            <a:off x="3250883" y="1325563"/>
            <a:ext cx="5276850" cy="566420"/>
          </a:xfrm>
          <a:prstGeom prst="rect">
            <a:avLst/>
          </a:prstGeom>
          <a:noFill/>
          <a:ln w="9525">
            <a:noFill/>
          </a:ln>
        </p:spPr>
        <p:txBody>
          <a:bodyPr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3.1.2 </a:t>
            </a:r>
            <a:r>
              <a:rPr lang="zh-CN" altLang="en-US" sz="2400" b="1" dirty="0">
                <a:solidFill>
                  <a:srgbClr val="5F5E5C"/>
                </a:solidFill>
                <a:latin typeface="微软雅黑" panose="020B0503020204020204" pitchFamily="34" charset="-122"/>
                <a:ea typeface="微软雅黑" panose="020B0503020204020204" pitchFamily="34" charset="-122"/>
              </a:rPr>
              <a:t>调研结果     </a:t>
            </a:r>
            <a:r>
              <a:rPr lang="en-US" altLang="zh-CN" sz="2400" b="1" dirty="0">
                <a:solidFill>
                  <a:srgbClr val="5F5E5C"/>
                </a:solidFill>
                <a:latin typeface="微软雅黑" panose="020B0503020204020204" pitchFamily="34" charset="-122"/>
                <a:ea typeface="微软雅黑" panose="020B0503020204020204" pitchFamily="34" charset="-122"/>
              </a:rPr>
              <a:t>—</a:t>
            </a:r>
            <a:r>
              <a:rPr lang="zh-CN" altLang="en-US" sz="2400" b="1" dirty="0">
                <a:solidFill>
                  <a:srgbClr val="5F5E5C"/>
                </a:solidFill>
                <a:latin typeface="微软雅黑" panose="020B0503020204020204" pitchFamily="34" charset="-122"/>
                <a:ea typeface="微软雅黑" panose="020B0503020204020204" pitchFamily="34" charset="-122"/>
              </a:rPr>
              <a:t>职工情况</a:t>
            </a:r>
          </a:p>
        </p:txBody>
      </p:sp>
      <p:pic>
        <p:nvPicPr>
          <p:cNvPr id="26629" name="그림 7"/>
          <p:cNvPicPr>
            <a:picLocks noChangeAspect="1"/>
          </p:cNvPicPr>
          <p:nvPr/>
        </p:nvPicPr>
        <p:blipFill>
          <a:blip r:embed="rId2"/>
          <a:srcRect l="36209" t="35526" r="21577" b="7100"/>
          <a:stretch>
            <a:fillRect/>
          </a:stretch>
        </p:blipFill>
        <p:spPr>
          <a:xfrm>
            <a:off x="6429164" y="2133601"/>
            <a:ext cx="4351867" cy="4434416"/>
          </a:xfrm>
          <a:prstGeom prst="rect">
            <a:avLst/>
          </a:prstGeom>
          <a:noFill/>
          <a:ln w="9525">
            <a:noFill/>
          </a:ln>
        </p:spPr>
      </p:pic>
      <p:sp>
        <p:nvSpPr>
          <p:cNvPr id="9" name="직사각형 8"/>
          <p:cNvSpPr/>
          <p:nvPr/>
        </p:nvSpPr>
        <p:spPr>
          <a:xfrm rot="5400000">
            <a:off x="6505364" y="2307167"/>
            <a:ext cx="4199467" cy="4119033"/>
          </a:xfrm>
          <a:prstGeom prst="rect">
            <a:avLst/>
          </a:prstGeom>
          <a:noFill/>
          <a:ln w="19050">
            <a:solidFill>
              <a:srgbClr val="F8F0E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600" b="0" i="0" u="none" strike="noStrike" kern="1200" cap="none" spc="0" normalizeH="0" baseline="0" noProof="0">
              <a:ln>
                <a:noFill/>
              </a:ln>
              <a:solidFill>
                <a:schemeClr val="lt1"/>
              </a:solidFill>
              <a:effectLst/>
              <a:uLnTx/>
              <a:uFillTx/>
              <a:latin typeface="+mn-lt"/>
              <a:ea typeface="+mn-ea"/>
              <a:cs typeface="+mn-cs"/>
            </a:endParaRPr>
          </a:p>
        </p:txBody>
      </p:sp>
      <p:grpSp>
        <p:nvGrpSpPr>
          <p:cNvPr id="26631" name="그룹 9"/>
          <p:cNvGrpSpPr/>
          <p:nvPr/>
        </p:nvGrpSpPr>
        <p:grpSpPr>
          <a:xfrm>
            <a:off x="1370331" y="2133601"/>
            <a:ext cx="4351867" cy="4434416"/>
            <a:chOff x="325712" y="2079068"/>
            <a:chExt cx="3987232" cy="3709473"/>
          </a:xfrm>
        </p:grpSpPr>
        <p:sp>
          <p:nvSpPr>
            <p:cNvPr id="11" name="직사각형 10"/>
            <p:cNvSpPr/>
            <p:nvPr/>
          </p:nvSpPr>
          <p:spPr>
            <a:xfrm rot="5400000">
              <a:off x="464592" y="1940189"/>
              <a:ext cx="3709473" cy="3987232"/>
            </a:xfrm>
            <a:prstGeom prst="rect">
              <a:avLst/>
            </a:prstGeom>
            <a:solidFill>
              <a:srgbClr val="D1C9B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600" b="0" i="0" u="none" strike="noStrike" kern="1200" cap="none" spc="0" normalizeH="0" baseline="0" noProof="0">
                <a:ln>
                  <a:noFill/>
                </a:ln>
                <a:solidFill>
                  <a:schemeClr val="bg1"/>
                </a:solidFill>
                <a:effectLst/>
                <a:uLnTx/>
                <a:uFillTx/>
                <a:latin typeface="+mn-lt"/>
                <a:ea typeface="+mn-ea"/>
                <a:cs typeface="+mn-cs"/>
              </a:endParaRPr>
            </a:p>
          </p:txBody>
        </p:sp>
        <p:sp>
          <p:nvSpPr>
            <p:cNvPr id="6" name="직사각형 11"/>
            <p:cNvSpPr/>
            <p:nvPr/>
          </p:nvSpPr>
          <p:spPr>
            <a:xfrm rot="5400000">
              <a:off x="563220" y="2060071"/>
              <a:ext cx="3512213" cy="3773579"/>
            </a:xfrm>
            <a:prstGeom prst="rect">
              <a:avLst/>
            </a:prstGeom>
            <a:noFill/>
            <a:ln w="19050">
              <a:solidFill>
                <a:srgbClr val="F8F0E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600" b="0" i="0" u="none" strike="noStrike" kern="1200" cap="none" spc="0" normalizeH="0" baseline="0" noProof="0">
                <a:ln>
                  <a:noFill/>
                </a:ln>
                <a:solidFill>
                  <a:schemeClr val="lt1"/>
                </a:solidFill>
                <a:effectLst/>
                <a:uLnTx/>
                <a:uFillTx/>
                <a:latin typeface="+mn-lt"/>
                <a:ea typeface="+mn-ea"/>
                <a:cs typeface="+mn-cs"/>
              </a:endParaRPr>
            </a:p>
          </p:txBody>
        </p:sp>
      </p:grpSp>
      <p:sp>
        <p:nvSpPr>
          <p:cNvPr id="8" name="Rectangle 3"/>
          <p:cNvSpPr txBox="1">
            <a:spLocks noChangeArrowheads="1"/>
          </p:cNvSpPr>
          <p:nvPr/>
        </p:nvSpPr>
        <p:spPr bwMode="auto">
          <a:xfrm>
            <a:off x="1806944" y="2412440"/>
            <a:ext cx="3479095" cy="284480"/>
          </a:xfrm>
          <a:prstGeom prst="rect">
            <a:avLst/>
          </a:prstGeom>
          <a:solidFill>
            <a:schemeClr val="accent1">
              <a:lumMod val="75000"/>
            </a:schemeClr>
          </a:solidFill>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marR="0" lvl="0" indent="0" algn="ctr" defTabSz="914400" rtl="0" eaLnBrk="0" fontAlgn="auto" latinLnBrk="1" hangingPunct="0">
              <a:lnSpc>
                <a:spcPct val="100000"/>
              </a:lnSpc>
              <a:spcBef>
                <a:spcPct val="20000"/>
              </a:spcBef>
              <a:spcAft>
                <a:spcPts val="0"/>
              </a:spcAft>
              <a:buClrTx/>
              <a:buSzTx/>
              <a:buFont typeface="Arial" panose="020B0604020202020204" pitchFamily="34" charset="0"/>
              <a:buNone/>
              <a:defRPr/>
            </a:pPr>
            <a:r>
              <a:rPr kumimoji="0" lang="zh-CN" altLang="en-US" sz="1865" b="1" i="0" u="none" strike="noStrike" kern="1200" cap="none" spc="0" normalizeH="0" baseline="0" noProof="0" smtClean="0">
                <a:ln>
                  <a:noFill/>
                </a:ln>
                <a:solidFill>
                  <a:schemeClr val="bg1"/>
                </a:solidFill>
                <a:effectLst/>
                <a:uLnTx/>
                <a:uFillTx/>
                <a:latin typeface="Calibri" panose="020F0502020204030204" pitchFamily="34" charset="0"/>
                <a:ea typeface="宋体" panose="02010600030101010101" pitchFamily="2" charset="-122"/>
                <a:cs typeface="Tahoma" panose="020B0604030504040204" pitchFamily="34" charset="0"/>
              </a:rPr>
              <a:t>高校图书馆人员构成</a:t>
            </a:r>
          </a:p>
        </p:txBody>
      </p:sp>
      <p:sp>
        <p:nvSpPr>
          <p:cNvPr id="10" name="Rectangle 3"/>
          <p:cNvSpPr txBox="1">
            <a:spLocks noChangeArrowheads="1"/>
          </p:cNvSpPr>
          <p:nvPr/>
        </p:nvSpPr>
        <p:spPr bwMode="auto">
          <a:xfrm>
            <a:off x="1605280" y="2838450"/>
            <a:ext cx="3813175" cy="853440"/>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marR="0" lvl="0" indent="0" algn="ctr" defTabSz="914400" rtl="0" eaLnBrk="0" fontAlgn="auto" latinLnBrk="1" hangingPunct="0">
              <a:lnSpc>
                <a:spcPct val="100000"/>
              </a:lnSpc>
              <a:spcBef>
                <a:spcPct val="20000"/>
              </a:spcBef>
              <a:spcAft>
                <a:spcPts val="0"/>
              </a:spcAft>
              <a:buClrTx/>
              <a:buSzTx/>
              <a:buFont typeface="Arial" panose="020B0604020202020204" pitchFamily="34" charset="0"/>
              <a:buNone/>
              <a:defRPr/>
            </a:pPr>
            <a:r>
              <a:rPr sz="1400" b="1">
                <a:latin typeface="华文宋体" panose="02010600040101010101" pitchFamily="2" charset="-122"/>
                <a:ea typeface="华文宋体" panose="02010600040101010101" pitchFamily="2" charset="-122"/>
                <a:sym typeface="+mn-ea"/>
              </a:rPr>
              <a:t>2011</a:t>
            </a:r>
            <a:r>
              <a:rPr lang="zh-CN" altLang="en-US" sz="1400" b="1">
                <a:latin typeface="华文宋体" panose="02010600040101010101" pitchFamily="2" charset="-122"/>
                <a:ea typeface="华文宋体" panose="02010600040101010101" pitchFamily="2" charset="-122"/>
                <a:sym typeface="+mn-ea"/>
              </a:rPr>
              <a:t>年</a:t>
            </a:r>
            <a:r>
              <a:rPr sz="1400" b="1">
                <a:latin typeface="华文宋体" panose="02010600040101010101" pitchFamily="2" charset="-122"/>
                <a:ea typeface="华文宋体" panose="02010600040101010101" pitchFamily="2" charset="-122"/>
                <a:sym typeface="+mn-ea"/>
              </a:rPr>
              <a:t>564</a:t>
            </a:r>
            <a:r>
              <a:rPr lang="zh-CN" altLang="en-US" sz="1400" b="1">
                <a:latin typeface="华文宋体" panose="02010600040101010101" pitchFamily="2" charset="-122"/>
                <a:ea typeface="华文宋体" panose="02010600040101010101" pitchFamily="2" charset="-122"/>
                <a:sym typeface="+mn-ea"/>
              </a:rPr>
              <a:t>所高校图书馆共有工作人员</a:t>
            </a:r>
            <a:r>
              <a:rPr sz="1400" b="1">
                <a:latin typeface="华文宋体" panose="02010600040101010101" pitchFamily="2" charset="-122"/>
                <a:ea typeface="华文宋体" panose="02010600040101010101" pitchFamily="2" charset="-122"/>
                <a:sym typeface="+mn-ea"/>
              </a:rPr>
              <a:t>47492</a:t>
            </a:r>
            <a:r>
              <a:rPr lang="zh-CN" altLang="en-US" sz="1400" b="1">
                <a:latin typeface="华文宋体" panose="02010600040101010101" pitchFamily="2" charset="-122"/>
                <a:ea typeface="华文宋体" panose="02010600040101010101" pitchFamily="2" charset="-122"/>
                <a:sym typeface="+mn-ea"/>
              </a:rPr>
              <a:t>人，馆均</a:t>
            </a:r>
            <a:r>
              <a:rPr sz="1400" b="1">
                <a:latin typeface="华文宋体" panose="02010600040101010101" pitchFamily="2" charset="-122"/>
                <a:ea typeface="华文宋体" panose="02010600040101010101" pitchFamily="2" charset="-122"/>
                <a:sym typeface="+mn-ea"/>
              </a:rPr>
              <a:t>85.73</a:t>
            </a:r>
            <a:r>
              <a:rPr lang="zh-CN" altLang="en-US" sz="1400" b="1">
                <a:latin typeface="华文宋体" panose="02010600040101010101" pitchFamily="2" charset="-122"/>
                <a:ea typeface="华文宋体" panose="02010600040101010101" pitchFamily="2" charset="-122"/>
                <a:sym typeface="+mn-ea"/>
              </a:rPr>
              <a:t>人。其中在编职工约占总数</a:t>
            </a:r>
            <a:r>
              <a:rPr altLang="zh-CN" sz="1400" b="1">
                <a:latin typeface="华文宋体" panose="02010600040101010101" pitchFamily="2" charset="-122"/>
                <a:ea typeface="华文宋体" panose="02010600040101010101" pitchFamily="2" charset="-122"/>
                <a:sym typeface="+mn-ea"/>
              </a:rPr>
              <a:t>52%</a:t>
            </a:r>
            <a:r>
              <a:rPr lang="zh-CN" altLang="en-US" sz="1400" b="1">
                <a:latin typeface="华文宋体" panose="02010600040101010101" pitchFamily="2" charset="-122"/>
                <a:ea typeface="华文宋体" panose="02010600040101010101" pitchFamily="2" charset="-122"/>
                <a:sym typeface="+mn-ea"/>
              </a:rPr>
              <a:t>，馆均44.53人。合同制人员约占总数8%，临时聘用职工</a:t>
            </a:r>
            <a:r>
              <a:rPr sz="1400" b="1">
                <a:latin typeface="华文宋体" panose="02010600040101010101" pitchFamily="2" charset="-122"/>
                <a:ea typeface="华文宋体" panose="02010600040101010101" pitchFamily="2" charset="-122"/>
                <a:sym typeface="+mn-ea"/>
              </a:rPr>
              <a:t>约占总数7%</a:t>
            </a:r>
            <a:r>
              <a:rPr lang="zh-CN" altLang="en-US" sz="1400" b="1">
                <a:latin typeface="华文宋体" panose="02010600040101010101" pitchFamily="2" charset="-122"/>
                <a:ea typeface="华文宋体" panose="02010600040101010101" pitchFamily="2" charset="-122"/>
                <a:sym typeface="+mn-ea"/>
              </a:rPr>
              <a:t>，勤工助学人员</a:t>
            </a:r>
            <a:r>
              <a:rPr sz="1400" b="1">
                <a:latin typeface="华文宋体" panose="02010600040101010101" pitchFamily="2" charset="-122"/>
                <a:ea typeface="华文宋体" panose="02010600040101010101" pitchFamily="2" charset="-122"/>
                <a:sym typeface="+mn-ea"/>
              </a:rPr>
              <a:t>约占总数33%</a:t>
            </a:r>
            <a:r>
              <a:rPr lang="zh-CN" altLang="en-US" sz="1400" b="1">
                <a:latin typeface="华文宋体" panose="02010600040101010101" pitchFamily="2" charset="-122"/>
                <a:ea typeface="华文宋体" panose="02010600040101010101" pitchFamily="2" charset="-122"/>
                <a:sym typeface="+mn-ea"/>
              </a:rPr>
              <a:t>。</a:t>
            </a:r>
            <a:endParaRPr kumimoji="0" lang="en-US" altLang="ko-KR" sz="1400" b="1" i="0" u="none" strike="noStrike" kern="1200" cap="none" spc="0" normalizeH="0" baseline="0" noProof="0">
              <a:ln>
                <a:noFill/>
              </a:ln>
              <a:solidFill>
                <a:schemeClr val="tx1"/>
              </a:solidFill>
              <a:effectLst/>
              <a:uLnTx/>
              <a:uFillTx/>
              <a:latin typeface="Calibri" panose="020F0502020204030204" pitchFamily="34" charset="0"/>
              <a:ea typeface="Tahoma" panose="020B0604030504040204" pitchFamily="34" charset="0"/>
              <a:cs typeface="Tahoma" panose="020B0604030504040204" pitchFamily="34" charset="0"/>
            </a:endParaRPr>
          </a:p>
        </p:txBody>
      </p:sp>
      <p:graphicFrame>
        <p:nvGraphicFramePr>
          <p:cNvPr id="28" name="图表 27"/>
          <p:cNvGraphicFramePr/>
          <p:nvPr/>
        </p:nvGraphicFramePr>
        <p:xfrm>
          <a:off x="1720850" y="3861435"/>
          <a:ext cx="3652520" cy="25152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图表 44"/>
          <p:cNvGraphicFramePr>
            <a:graphicFrameLocks noGrp="1"/>
          </p:cNvGraphicFramePr>
          <p:nvPr/>
        </p:nvGraphicFramePr>
        <p:xfrm>
          <a:off x="6748705" y="3825577"/>
          <a:ext cx="3830320" cy="2515235"/>
        </p:xfrm>
        <a:graphic>
          <a:graphicData uri="http://schemas.openxmlformats.org/drawingml/2006/chart">
            <c:chart xmlns:c="http://schemas.openxmlformats.org/drawingml/2006/chart" xmlns:r="http://schemas.openxmlformats.org/officeDocument/2006/relationships" r:id="rId4"/>
          </a:graphicData>
        </a:graphic>
      </p:graphicFrame>
      <p:sp>
        <p:nvSpPr>
          <p:cNvPr id="46" name="Rectangle 3"/>
          <p:cNvSpPr txBox="1">
            <a:spLocks noChangeArrowheads="1"/>
          </p:cNvSpPr>
          <p:nvPr/>
        </p:nvSpPr>
        <p:spPr bwMode="auto">
          <a:xfrm>
            <a:off x="6750050" y="2902585"/>
            <a:ext cx="3813175" cy="725170"/>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marR="0" lvl="0" indent="0" algn="ctr" defTabSz="914400" rtl="0" eaLnBrk="0" fontAlgn="auto" latinLnBrk="1" hangingPunct="0">
              <a:lnSpc>
                <a:spcPct val="100000"/>
              </a:lnSpc>
              <a:spcBef>
                <a:spcPct val="20000"/>
              </a:spcBef>
              <a:spcAft>
                <a:spcPts val="0"/>
              </a:spcAft>
              <a:buClrTx/>
              <a:buSzTx/>
              <a:buFont typeface="Arial" panose="020B0604020202020204" pitchFamily="34" charset="0"/>
              <a:buNone/>
              <a:defRPr/>
            </a:pPr>
            <a:r>
              <a:rPr lang="zh-CN" altLang="en-US" sz="1400" b="1">
                <a:latin typeface="华文宋体" panose="02010600040101010101" pitchFamily="2" charset="-122"/>
                <a:ea typeface="华文宋体" panose="02010600040101010101" pitchFamily="2" charset="-122"/>
                <a:sym typeface="+mn-ea"/>
              </a:rPr>
              <a:t>合同制人员馆均7.64人，较2010年下降0.4人，</a:t>
            </a:r>
          </a:p>
          <a:p>
            <a:pPr marL="0" marR="0" lvl="0" indent="0" algn="ctr" defTabSz="914400" rtl="0" eaLnBrk="0" fontAlgn="auto" latinLnBrk="1" hangingPunct="0">
              <a:lnSpc>
                <a:spcPct val="100000"/>
              </a:lnSpc>
              <a:spcBef>
                <a:spcPct val="20000"/>
              </a:spcBef>
              <a:spcAft>
                <a:spcPts val="0"/>
              </a:spcAft>
              <a:buClrTx/>
              <a:buSzTx/>
              <a:buFont typeface="Arial" panose="020B0604020202020204" pitchFamily="34" charset="0"/>
              <a:buNone/>
              <a:defRPr/>
            </a:pPr>
            <a:r>
              <a:rPr lang="zh-CN" altLang="en-US" sz="1400" b="1">
                <a:latin typeface="华文宋体" panose="02010600040101010101" pitchFamily="2" charset="-122"/>
                <a:ea typeface="华文宋体" panose="02010600040101010101" pitchFamily="2" charset="-122"/>
                <a:sym typeface="+mn-ea"/>
              </a:rPr>
              <a:t>临时聘用职工馆均6.89人，较2010年下降0.35人，</a:t>
            </a:r>
          </a:p>
          <a:p>
            <a:pPr marL="0" marR="0" lvl="0" indent="0" algn="ctr" defTabSz="914400" rtl="0" eaLnBrk="0" fontAlgn="auto" latinLnBrk="1" hangingPunct="0">
              <a:lnSpc>
                <a:spcPct val="100000"/>
              </a:lnSpc>
              <a:spcBef>
                <a:spcPct val="20000"/>
              </a:spcBef>
              <a:spcAft>
                <a:spcPts val="0"/>
              </a:spcAft>
              <a:buClrTx/>
              <a:buSzTx/>
              <a:buFont typeface="Arial" panose="020B0604020202020204" pitchFamily="34" charset="0"/>
              <a:buNone/>
              <a:defRPr/>
            </a:pPr>
            <a:r>
              <a:rPr lang="zh-CN" altLang="en-US" sz="1400" b="1">
                <a:latin typeface="华文宋体" panose="02010600040101010101" pitchFamily="2" charset="-122"/>
                <a:ea typeface="华文宋体" panose="02010600040101010101" pitchFamily="2" charset="-122"/>
                <a:sym typeface="+mn-ea"/>
              </a:rPr>
              <a:t>勤工助学人员馆均29.44人，较2010年上升0.21人</a:t>
            </a:r>
          </a:p>
        </p:txBody>
      </p:sp>
      <p:sp>
        <p:nvSpPr>
          <p:cNvPr id="47" name="Rectangle 3"/>
          <p:cNvSpPr txBox="1">
            <a:spLocks noChangeArrowheads="1"/>
          </p:cNvSpPr>
          <p:nvPr/>
        </p:nvSpPr>
        <p:spPr bwMode="auto">
          <a:xfrm>
            <a:off x="6978384" y="2425775"/>
            <a:ext cx="3479095" cy="284480"/>
          </a:xfrm>
          <a:prstGeom prst="rect">
            <a:avLst/>
          </a:prstGeom>
          <a:solidFill>
            <a:schemeClr val="accent1">
              <a:lumMod val="75000"/>
            </a:schemeClr>
          </a:solidFill>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marR="0" lvl="0" indent="0" algn="ctr" defTabSz="914400" rtl="0" eaLnBrk="0" fontAlgn="auto" latinLnBrk="1" hangingPunct="0">
              <a:lnSpc>
                <a:spcPct val="100000"/>
              </a:lnSpc>
              <a:spcBef>
                <a:spcPct val="20000"/>
              </a:spcBef>
              <a:spcAft>
                <a:spcPts val="0"/>
              </a:spcAft>
              <a:buClrTx/>
              <a:buSzTx/>
              <a:buFont typeface="Arial" panose="020B0604020202020204" pitchFamily="34" charset="0"/>
              <a:buNone/>
              <a:defRPr/>
            </a:pPr>
            <a:r>
              <a:rPr kumimoji="0" lang="zh-CN" altLang="en-US" sz="1865" b="1" i="0" u="none" strike="noStrike" kern="1200" cap="none" spc="0" normalizeH="0" baseline="0" noProof="0" smtClean="0">
                <a:ln>
                  <a:noFill/>
                </a:ln>
                <a:solidFill>
                  <a:schemeClr val="bg1"/>
                </a:solidFill>
                <a:effectLst/>
                <a:uLnTx/>
                <a:uFillTx/>
                <a:latin typeface="Calibri" panose="020F0502020204030204" pitchFamily="34" charset="0"/>
                <a:ea typeface="宋体" panose="02010600030101010101" pitchFamily="2" charset="-122"/>
                <a:cs typeface="Tahoma" panose="020B0604030504040204" pitchFamily="34" charset="0"/>
              </a:rPr>
              <a:t>高校图书馆非在编人员</a:t>
            </a:r>
          </a:p>
        </p:txBody>
      </p:sp>
      <p:sp>
        <p:nvSpPr>
          <p:cNvPr id="5" name="TextBox 17"/>
          <p:cNvSpPr txBox="1"/>
          <p:nvPr/>
        </p:nvSpPr>
        <p:spPr>
          <a:xfrm>
            <a:off x="348615" y="700405"/>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3.1 </a:t>
            </a:r>
            <a:r>
              <a:rPr lang="zh-CN" altLang="en-US" sz="2800" b="1" dirty="0">
                <a:solidFill>
                  <a:schemeClr val="bg1"/>
                </a:solidFill>
                <a:latin typeface="Arial" panose="020B0604020202020204" pitchFamily="34" charset="0"/>
                <a:ea typeface="微软雅黑" panose="020B0503020204020204" pitchFamily="34" charset="-122"/>
              </a:rPr>
              <a:t>第一次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调研全国高校图书馆队伍建设现状</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矩形 36"/>
          <p:cNvSpPr/>
          <p:nvPr/>
        </p:nvSpPr>
        <p:spPr>
          <a:xfrm>
            <a:off x="2358708" y="2447290"/>
            <a:ext cx="1895475" cy="27146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性别</a:t>
            </a:r>
          </a:p>
        </p:txBody>
      </p:sp>
      <p:sp>
        <p:nvSpPr>
          <p:cNvPr id="36" name="矩形 35"/>
          <p:cNvSpPr/>
          <p:nvPr/>
        </p:nvSpPr>
        <p:spPr>
          <a:xfrm>
            <a:off x="6249035" y="4813935"/>
            <a:ext cx="1250950" cy="1632585"/>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 name="矩形 34"/>
          <p:cNvSpPr/>
          <p:nvPr/>
        </p:nvSpPr>
        <p:spPr>
          <a:xfrm>
            <a:off x="1056640" y="4808855"/>
            <a:ext cx="1301750" cy="163703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4" name="矩形 33"/>
          <p:cNvSpPr/>
          <p:nvPr/>
        </p:nvSpPr>
        <p:spPr>
          <a:xfrm>
            <a:off x="6248400" y="2406650"/>
            <a:ext cx="1224915" cy="1669415"/>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矩形 32"/>
          <p:cNvSpPr/>
          <p:nvPr/>
        </p:nvSpPr>
        <p:spPr>
          <a:xfrm>
            <a:off x="1056640" y="2367280"/>
            <a:ext cx="1280795" cy="1708785"/>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梯形 1"/>
          <p:cNvSpPr/>
          <p:nvPr/>
        </p:nvSpPr>
        <p:spPr>
          <a:xfrm>
            <a:off x="142875" y="280988"/>
            <a:ext cx="2066925" cy="484188"/>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463550"/>
            <a:ext cx="811530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260350" y="274638"/>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9" name="矩形 28"/>
          <p:cNvSpPr/>
          <p:nvPr/>
        </p:nvSpPr>
        <p:spPr>
          <a:xfrm>
            <a:off x="2324100" y="2835910"/>
            <a:ext cx="3121660" cy="1339850"/>
          </a:xfrm>
          <a:prstGeom prst="rect">
            <a:avLst/>
          </a:prstGeom>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1" dirty="0" smtClean="0">
                <a:latin typeface="华文宋体" panose="02010600040101010101" pitchFamily="2" charset="-122"/>
                <a:ea typeface="华文宋体" panose="02010600040101010101" pitchFamily="2" charset="-122"/>
                <a:sym typeface="+mn-ea"/>
              </a:rPr>
              <a:t>在编男职工为</a:t>
            </a:r>
            <a:r>
              <a:rPr lang="en-US" sz="1600" b="1" dirty="0" smtClean="0">
                <a:latin typeface="华文宋体" panose="02010600040101010101" pitchFamily="2" charset="-122"/>
                <a:ea typeface="华文宋体" panose="02010600040101010101" pitchFamily="2" charset="-122"/>
                <a:sym typeface="+mn-ea"/>
              </a:rPr>
              <a:t>8180</a:t>
            </a:r>
            <a:r>
              <a:rPr lang="zh-CN" altLang="en-US" sz="1600" b="1" dirty="0" smtClean="0">
                <a:latin typeface="华文宋体" panose="02010600040101010101" pitchFamily="2" charset="-122"/>
                <a:ea typeface="华文宋体" panose="02010600040101010101" pitchFamily="2" charset="-122"/>
                <a:sym typeface="+mn-ea"/>
              </a:rPr>
              <a:t>人，占</a:t>
            </a:r>
            <a:r>
              <a:rPr lang="en-US" altLang="zh-CN" sz="1600" b="1" dirty="0" smtClean="0">
                <a:latin typeface="华文宋体" panose="02010600040101010101" pitchFamily="2" charset="-122"/>
                <a:ea typeface="华文宋体" panose="02010600040101010101" pitchFamily="2" charset="-122"/>
                <a:sym typeface="+mn-ea"/>
              </a:rPr>
              <a:t>33.5%</a:t>
            </a:r>
            <a:r>
              <a:rPr lang="zh-CN" altLang="en-US" sz="1600" b="1" dirty="0" smtClean="0">
                <a:latin typeface="华文宋体" panose="02010600040101010101" pitchFamily="2" charset="-122"/>
                <a:ea typeface="华文宋体" panose="02010600040101010101" pitchFamily="2" charset="-122"/>
                <a:sym typeface="+mn-ea"/>
              </a:rPr>
              <a:t>，总数馆均约</a:t>
            </a:r>
            <a:r>
              <a:rPr lang="en-US" sz="1600" b="1" dirty="0" smtClean="0">
                <a:latin typeface="华文宋体" panose="02010600040101010101" pitchFamily="2" charset="-122"/>
                <a:ea typeface="华文宋体" panose="02010600040101010101" pitchFamily="2" charset="-122"/>
                <a:sym typeface="+mn-ea"/>
              </a:rPr>
              <a:t>14.95</a:t>
            </a:r>
            <a:r>
              <a:rPr lang="zh-CN" altLang="en-US" sz="1600" b="1" dirty="0" smtClean="0">
                <a:latin typeface="华文宋体" panose="02010600040101010101" pitchFamily="2" charset="-122"/>
                <a:ea typeface="华文宋体" panose="02010600040101010101" pitchFamily="2" charset="-122"/>
                <a:sym typeface="+mn-ea"/>
              </a:rPr>
              <a:t>人，较</a:t>
            </a:r>
            <a:r>
              <a:rPr lang="en-US" altLang="zh-CN" sz="1600" b="1" dirty="0" smtClean="0">
                <a:latin typeface="华文宋体" panose="02010600040101010101" pitchFamily="2" charset="-122"/>
                <a:ea typeface="华文宋体" panose="02010600040101010101" pitchFamily="2" charset="-122"/>
                <a:sym typeface="+mn-ea"/>
              </a:rPr>
              <a:t>2010</a:t>
            </a:r>
            <a:r>
              <a:rPr lang="zh-CN" altLang="en-US" sz="1600" b="1" dirty="0" smtClean="0">
                <a:latin typeface="华文宋体" panose="02010600040101010101" pitchFamily="2" charset="-122"/>
                <a:ea typeface="华文宋体" panose="02010600040101010101" pitchFamily="2" charset="-122"/>
                <a:sym typeface="+mn-ea"/>
              </a:rPr>
              <a:t>年下降</a:t>
            </a:r>
            <a:r>
              <a:rPr lang="en-US" altLang="zh-CN" sz="1600" b="1" dirty="0" smtClean="0">
                <a:latin typeface="华文宋体" panose="02010600040101010101" pitchFamily="2" charset="-122"/>
                <a:ea typeface="华文宋体" panose="02010600040101010101" pitchFamily="2" charset="-122"/>
                <a:sym typeface="+mn-ea"/>
              </a:rPr>
              <a:t>2.05</a:t>
            </a:r>
            <a:r>
              <a:rPr lang="zh-CN" altLang="en-US" sz="1600" b="1" dirty="0" smtClean="0">
                <a:latin typeface="华文宋体" panose="02010600040101010101" pitchFamily="2" charset="-122"/>
                <a:ea typeface="华文宋体" panose="02010600040101010101" pitchFamily="2" charset="-122"/>
                <a:sym typeface="+mn-ea"/>
              </a:rPr>
              <a:t>人；女职工为</a:t>
            </a:r>
            <a:r>
              <a:rPr lang="en-US" sz="1600" b="1" dirty="0" smtClean="0">
                <a:latin typeface="华文宋体" panose="02010600040101010101" pitchFamily="2" charset="-122"/>
                <a:ea typeface="华文宋体" panose="02010600040101010101" pitchFamily="2" charset="-122"/>
                <a:sym typeface="+mn-ea"/>
              </a:rPr>
              <a:t>16398</a:t>
            </a:r>
            <a:r>
              <a:rPr lang="zh-CN" altLang="en-US" sz="1600" b="1" dirty="0" smtClean="0">
                <a:latin typeface="华文宋体" panose="02010600040101010101" pitchFamily="2" charset="-122"/>
                <a:ea typeface="华文宋体" panose="02010600040101010101" pitchFamily="2" charset="-122"/>
                <a:sym typeface="+mn-ea"/>
              </a:rPr>
              <a:t>人，占</a:t>
            </a:r>
            <a:r>
              <a:rPr lang="en-US" altLang="zh-CN" sz="1600" b="1" dirty="0" smtClean="0">
                <a:latin typeface="华文宋体" panose="02010600040101010101" pitchFamily="2" charset="-122"/>
                <a:ea typeface="华文宋体" panose="02010600040101010101" pitchFamily="2" charset="-122"/>
                <a:sym typeface="+mn-ea"/>
              </a:rPr>
              <a:t>66.5%</a:t>
            </a:r>
            <a:r>
              <a:rPr lang="zh-CN" altLang="en-US" sz="1600" b="1" dirty="0" smtClean="0">
                <a:latin typeface="华文宋体" panose="02010600040101010101" pitchFamily="2" charset="-122"/>
                <a:ea typeface="华文宋体" panose="02010600040101010101" pitchFamily="2" charset="-122"/>
                <a:sym typeface="+mn-ea"/>
              </a:rPr>
              <a:t>，馆均约</a:t>
            </a:r>
            <a:r>
              <a:rPr lang="en-US" sz="1600" b="1" dirty="0" smtClean="0">
                <a:latin typeface="华文宋体" panose="02010600040101010101" pitchFamily="2" charset="-122"/>
                <a:ea typeface="华文宋体" panose="02010600040101010101" pitchFamily="2" charset="-122"/>
                <a:sym typeface="+mn-ea"/>
              </a:rPr>
              <a:t>29.92</a:t>
            </a:r>
            <a:r>
              <a:rPr lang="zh-CN" altLang="en-US" sz="1600" b="1" dirty="0" smtClean="0">
                <a:latin typeface="华文宋体" panose="02010600040101010101" pitchFamily="2" charset="-122"/>
                <a:ea typeface="华文宋体" panose="02010600040101010101" pitchFamily="2" charset="-122"/>
                <a:sym typeface="+mn-ea"/>
              </a:rPr>
              <a:t>人，较</a:t>
            </a:r>
            <a:r>
              <a:rPr lang="en-US" altLang="zh-CN" sz="1600" b="1" dirty="0" smtClean="0">
                <a:latin typeface="华文宋体" panose="02010600040101010101" pitchFamily="2" charset="-122"/>
                <a:ea typeface="华文宋体" panose="02010600040101010101" pitchFamily="2" charset="-122"/>
                <a:sym typeface="+mn-ea"/>
              </a:rPr>
              <a:t>2010</a:t>
            </a:r>
            <a:r>
              <a:rPr lang="zh-CN" altLang="en-US" sz="1600" b="1" dirty="0" smtClean="0">
                <a:latin typeface="华文宋体" panose="02010600040101010101" pitchFamily="2" charset="-122"/>
                <a:ea typeface="华文宋体" panose="02010600040101010101" pitchFamily="2" charset="-122"/>
                <a:sym typeface="+mn-ea"/>
              </a:rPr>
              <a:t>年下降</a:t>
            </a:r>
            <a:r>
              <a:rPr lang="en-US" altLang="zh-CN" sz="1600" b="1" dirty="0" smtClean="0">
                <a:latin typeface="华文宋体" panose="02010600040101010101" pitchFamily="2" charset="-122"/>
                <a:ea typeface="华文宋体" panose="02010600040101010101" pitchFamily="2" charset="-122"/>
                <a:sym typeface="+mn-ea"/>
              </a:rPr>
              <a:t>3.08</a:t>
            </a:r>
            <a:r>
              <a:rPr lang="zh-CN" altLang="en-US" sz="1600" b="1" dirty="0" smtClean="0">
                <a:latin typeface="华文宋体" panose="02010600040101010101" pitchFamily="2" charset="-122"/>
                <a:ea typeface="华文宋体" panose="02010600040101010101" pitchFamily="2" charset="-122"/>
                <a:sym typeface="+mn-ea"/>
              </a:rPr>
              <a:t>人。</a:t>
            </a:r>
            <a:endParaRPr kumimoji="0" lang="en-US" altLang="zh-CN" sz="16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38" name="矩形 37"/>
          <p:cNvSpPr/>
          <p:nvPr/>
        </p:nvSpPr>
        <p:spPr>
          <a:xfrm>
            <a:off x="7499668" y="2447290"/>
            <a:ext cx="1897063" cy="27146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学历</a:t>
            </a:r>
          </a:p>
        </p:txBody>
      </p:sp>
      <p:sp>
        <p:nvSpPr>
          <p:cNvPr id="39" name="矩形 38"/>
          <p:cNvSpPr/>
          <p:nvPr/>
        </p:nvSpPr>
        <p:spPr>
          <a:xfrm>
            <a:off x="7391400" y="2719070"/>
            <a:ext cx="4741545" cy="1720850"/>
          </a:xfrm>
          <a:prstGeom prst="rect">
            <a:avLst/>
          </a:prstGeom>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dirty="0" smtClean="0">
                <a:latin typeface="华文宋体" panose="02010600040101010101" pitchFamily="2" charset="-122"/>
                <a:ea typeface="华文宋体" panose="02010600040101010101" pitchFamily="2" charset="-122"/>
                <a:cs typeface="+mn-cs"/>
              </a:rPr>
              <a:t>拥有获得博士学位的职工，共364人，馆均约0.76人，较2010年下降0.04人；拥有获得硕士学位的职工4356人，馆均8.38人，较2010年下降0.62人；拥有本科学历职工11596人，馆均21.28人，较2010年下降1.72人；拥有大专学历职工5521人，馆均10.3人，较2010年下降1.7人；大专以下学历职工人数为2523，馆均4.95人，较2010年下降1.05人。</a:t>
            </a:r>
            <a:r>
              <a:rPr kumimoji="0" lang="zh-CN" altLang="en-US" sz="1500" b="1" i="0" u="none" strike="noStrike" kern="1200" cap="none" spc="0" normalizeH="0" baseline="0" dirty="0" smtClean="0">
                <a:solidFill>
                  <a:srgbClr val="FF0000"/>
                </a:solidFill>
                <a:latin typeface="华文宋体" panose="02010600040101010101" pitchFamily="2" charset="-122"/>
                <a:ea typeface="华文宋体" panose="02010600040101010101" pitchFamily="2" charset="-122"/>
                <a:cs typeface="+mn-cs"/>
              </a:rPr>
              <a:t>本科及以上人员占67%。</a:t>
            </a:r>
          </a:p>
        </p:txBody>
      </p:sp>
      <p:sp>
        <p:nvSpPr>
          <p:cNvPr id="40" name="矩形 39"/>
          <p:cNvSpPr/>
          <p:nvPr/>
        </p:nvSpPr>
        <p:spPr>
          <a:xfrm>
            <a:off x="7499985" y="4808855"/>
            <a:ext cx="1895475" cy="27146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年龄</a:t>
            </a:r>
          </a:p>
        </p:txBody>
      </p:sp>
      <p:sp>
        <p:nvSpPr>
          <p:cNvPr id="41" name="矩形 40"/>
          <p:cNvSpPr/>
          <p:nvPr/>
        </p:nvSpPr>
        <p:spPr>
          <a:xfrm>
            <a:off x="7499985" y="5180965"/>
            <a:ext cx="4280535" cy="1096010"/>
          </a:xfrm>
          <a:prstGeom prst="rect">
            <a:avLst/>
          </a:prstGeom>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dirty="0" smtClean="0">
                <a:latin typeface="华文宋体" panose="02010600040101010101" pitchFamily="2" charset="-122"/>
                <a:ea typeface="华文宋体" panose="02010600040101010101" pitchFamily="2" charset="-122"/>
                <a:cs typeface="+mn-cs"/>
              </a:rPr>
              <a:t>工作人员29岁及以下2313人，馆均4.46人；30岁-39岁6245人，馆均11.65人；40岁-49岁10642人。馆均20人； 50岁以上5131人，馆均9.59人。40岁以上占65%。</a:t>
            </a:r>
          </a:p>
        </p:txBody>
      </p:sp>
      <p:sp>
        <p:nvSpPr>
          <p:cNvPr id="42" name="矩形 41"/>
          <p:cNvSpPr/>
          <p:nvPr/>
        </p:nvSpPr>
        <p:spPr>
          <a:xfrm>
            <a:off x="2356803" y="4807268"/>
            <a:ext cx="1897063" cy="27305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职称</a:t>
            </a:r>
          </a:p>
        </p:txBody>
      </p:sp>
      <p:sp>
        <p:nvSpPr>
          <p:cNvPr id="43" name="矩形 42"/>
          <p:cNvSpPr/>
          <p:nvPr/>
        </p:nvSpPr>
        <p:spPr>
          <a:xfrm>
            <a:off x="2324100" y="5080635"/>
            <a:ext cx="3237230" cy="1583690"/>
          </a:xfrm>
          <a:prstGeom prst="rect">
            <a:avLst/>
          </a:prstGeom>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1" dirty="0" smtClean="0">
                <a:latin typeface="华文宋体" panose="02010600040101010101" pitchFamily="2" charset="-122"/>
                <a:ea typeface="华文宋体" panose="02010600040101010101" pitchFamily="2" charset="-122"/>
                <a:sym typeface="+mn-ea"/>
              </a:rPr>
              <a:t>正高职称人员745人，馆均1.51人；副高级职称4247人，馆均8.03人；中级职称10803人，馆均20.12人；初级职称4417人，馆均8.26人。其它3943，馆均7.7人。高级职称约占21%。</a:t>
            </a:r>
            <a:endParaRPr kumimoji="0" lang="zh-CN" altLang="en-US" sz="1600" b="1" i="0" u="none" strike="noStrike" kern="1200" cap="none" spc="0" normalizeH="0" baseline="0" dirty="0" smtClean="0">
              <a:latin typeface="华文宋体" panose="02010600040101010101" pitchFamily="2" charset="-122"/>
              <a:ea typeface="华文宋体" panose="02010600040101010101" pitchFamily="2" charset="-122"/>
              <a:cs typeface="+mn-cs"/>
            </a:endParaRPr>
          </a:p>
        </p:txBody>
      </p:sp>
      <p:sp>
        <p:nvSpPr>
          <p:cNvPr id="44039" name="TextBox 6"/>
          <p:cNvSpPr/>
          <p:nvPr/>
        </p:nvSpPr>
        <p:spPr>
          <a:xfrm>
            <a:off x="3248978" y="1175703"/>
            <a:ext cx="5276850" cy="566420"/>
          </a:xfrm>
          <a:prstGeom prst="rect">
            <a:avLst/>
          </a:prstGeom>
          <a:noFill/>
          <a:ln w="9525">
            <a:noFill/>
          </a:ln>
        </p:spPr>
        <p:txBody>
          <a:bodyPr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3.1.2 </a:t>
            </a:r>
            <a:r>
              <a:rPr lang="zh-CN" altLang="en-US" sz="2400" b="1" dirty="0">
                <a:solidFill>
                  <a:srgbClr val="5F5E5C"/>
                </a:solidFill>
                <a:latin typeface="微软雅黑" panose="020B0503020204020204" pitchFamily="34" charset="-122"/>
                <a:ea typeface="微软雅黑" panose="020B0503020204020204" pitchFamily="34" charset="-122"/>
              </a:rPr>
              <a:t>调研结果     </a:t>
            </a:r>
            <a:r>
              <a:rPr lang="en-US" altLang="zh-CN" sz="2400" b="1" dirty="0">
                <a:solidFill>
                  <a:srgbClr val="5F5E5C"/>
                </a:solidFill>
                <a:latin typeface="微软雅黑" panose="020B0503020204020204" pitchFamily="34" charset="-122"/>
                <a:ea typeface="微软雅黑" panose="020B0503020204020204" pitchFamily="34" charset="-122"/>
              </a:rPr>
              <a:t>—</a:t>
            </a:r>
            <a:r>
              <a:rPr lang="zh-CN" altLang="en-US" sz="2400" b="1" dirty="0">
                <a:solidFill>
                  <a:srgbClr val="5F5E5C"/>
                </a:solidFill>
                <a:latin typeface="微软雅黑" panose="020B0503020204020204" pitchFamily="34" charset="-122"/>
                <a:ea typeface="微软雅黑" panose="020B0503020204020204" pitchFamily="34" charset="-122"/>
              </a:rPr>
              <a:t>职工情况</a:t>
            </a:r>
          </a:p>
        </p:txBody>
      </p:sp>
      <p:sp>
        <p:nvSpPr>
          <p:cNvPr id="6" name="矩形 5"/>
          <p:cNvSpPr/>
          <p:nvPr/>
        </p:nvSpPr>
        <p:spPr>
          <a:xfrm>
            <a:off x="4450715" y="1742440"/>
            <a:ext cx="1895475" cy="475615"/>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mn-lt"/>
                <a:ea typeface="+mn-ea"/>
                <a:cs typeface="+mn-cs"/>
              </a:rPr>
              <a:t>在编</a:t>
            </a:r>
            <a:r>
              <a:rPr kumimoji="0" lang="zh-CN" altLang="en-US" sz="2000" b="1" i="0" u="none" strike="noStrike" kern="1200" cap="none" spc="0" normalizeH="0" baseline="0" noProof="0" dirty="0">
                <a:solidFill>
                  <a:schemeClr val="bg1"/>
                </a:solidFill>
                <a:effectLst>
                  <a:outerShdw blurRad="38100" dist="25400" dir="5400000" algn="ctr" rotWithShape="0">
                    <a:srgbClr val="6E747A">
                      <a:alpha val="43000"/>
                    </a:srgbClr>
                  </a:outerShdw>
                </a:effectLst>
                <a:uLnTx/>
                <a:uFillTx/>
                <a:latin typeface="+mn-lt"/>
                <a:ea typeface="+mn-ea"/>
                <a:cs typeface="+mn-cs"/>
              </a:rPr>
              <a:t>职工</a:t>
            </a:r>
            <a:r>
              <a:rPr kumimoji="0" lang="zh-CN" altLang="en-US" sz="2000" b="1" i="0" u="none" strike="noStrike" kern="1200" cap="none" spc="0" normalizeH="0" baseline="0" noProof="0" dirty="0">
                <a:ln>
                  <a:noFill/>
                </a:ln>
                <a:solidFill>
                  <a:schemeClr val="bg1"/>
                </a:solidFill>
                <a:effectLst/>
                <a:uLnTx/>
                <a:uFillTx/>
                <a:latin typeface="+mn-lt"/>
                <a:ea typeface="+mn-ea"/>
                <a:cs typeface="+mn-cs"/>
              </a:rPr>
              <a:t>情况</a:t>
            </a:r>
          </a:p>
        </p:txBody>
      </p:sp>
      <p:graphicFrame>
        <p:nvGraphicFramePr>
          <p:cNvPr id="8" name="图表 7"/>
          <p:cNvGraphicFramePr>
            <a:graphicFrameLocks noGrp="1"/>
          </p:cNvGraphicFramePr>
          <p:nvPr/>
        </p:nvGraphicFramePr>
        <p:xfrm>
          <a:off x="6249035" y="2367280"/>
          <a:ext cx="1933575" cy="15989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图表 8"/>
          <p:cNvGraphicFramePr/>
          <p:nvPr/>
        </p:nvGraphicFramePr>
        <p:xfrm>
          <a:off x="974090" y="4608830"/>
          <a:ext cx="2139315" cy="18751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图表 9"/>
          <p:cNvGraphicFramePr/>
          <p:nvPr/>
        </p:nvGraphicFramePr>
        <p:xfrm>
          <a:off x="6156325" y="4608830"/>
          <a:ext cx="1958975" cy="18370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图表 10"/>
          <p:cNvGraphicFramePr/>
          <p:nvPr/>
        </p:nvGraphicFramePr>
        <p:xfrm>
          <a:off x="1124585" y="2367280"/>
          <a:ext cx="1530350" cy="159893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17"/>
          <p:cNvSpPr txBox="1"/>
          <p:nvPr/>
        </p:nvSpPr>
        <p:spPr>
          <a:xfrm>
            <a:off x="348615" y="700405"/>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3.1 </a:t>
            </a:r>
            <a:r>
              <a:rPr lang="zh-CN" altLang="en-US" sz="2800" b="1" dirty="0">
                <a:solidFill>
                  <a:schemeClr val="bg1"/>
                </a:solidFill>
                <a:latin typeface="Arial" panose="020B0604020202020204" pitchFamily="34" charset="0"/>
                <a:ea typeface="微软雅黑" panose="020B0503020204020204" pitchFamily="34" charset="-122"/>
              </a:rPr>
              <a:t>第一次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调研全国高校图书馆队伍建设现状</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63550"/>
            <a:ext cx="795909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260350" y="274638"/>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4039" name="TextBox 6"/>
          <p:cNvSpPr/>
          <p:nvPr/>
        </p:nvSpPr>
        <p:spPr>
          <a:xfrm>
            <a:off x="3250883" y="1325563"/>
            <a:ext cx="5276850" cy="566420"/>
          </a:xfrm>
          <a:prstGeom prst="rect">
            <a:avLst/>
          </a:prstGeom>
          <a:noFill/>
          <a:ln w="9525">
            <a:noFill/>
          </a:ln>
        </p:spPr>
        <p:txBody>
          <a:bodyPr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3.1.2 </a:t>
            </a:r>
            <a:r>
              <a:rPr lang="zh-CN" altLang="en-US" sz="2400" b="1" dirty="0">
                <a:solidFill>
                  <a:srgbClr val="5F5E5C"/>
                </a:solidFill>
                <a:latin typeface="微软雅黑" panose="020B0503020204020204" pitchFamily="34" charset="-122"/>
                <a:ea typeface="微软雅黑" panose="020B0503020204020204" pitchFamily="34" charset="-122"/>
              </a:rPr>
              <a:t>调研结果     </a:t>
            </a:r>
            <a:r>
              <a:rPr lang="en-US" altLang="zh-CN" sz="2400" b="1" dirty="0">
                <a:solidFill>
                  <a:srgbClr val="5F5E5C"/>
                </a:solidFill>
                <a:latin typeface="微软雅黑" panose="020B0503020204020204" pitchFamily="34" charset="-122"/>
                <a:ea typeface="微软雅黑" panose="020B0503020204020204" pitchFamily="34" charset="-122"/>
              </a:rPr>
              <a:t>—</a:t>
            </a:r>
            <a:r>
              <a:rPr lang="zh-CN" altLang="en-US" sz="2400" b="1" dirty="0">
                <a:solidFill>
                  <a:srgbClr val="5F5E5C"/>
                </a:solidFill>
                <a:latin typeface="微软雅黑" panose="020B0503020204020204" pitchFamily="34" charset="-122"/>
                <a:ea typeface="微软雅黑" panose="020B0503020204020204" pitchFamily="34" charset="-122"/>
              </a:rPr>
              <a:t>职工情况</a:t>
            </a:r>
          </a:p>
        </p:txBody>
      </p:sp>
      <p:sp>
        <p:nvSpPr>
          <p:cNvPr id="6" name="矩形 5"/>
          <p:cNvSpPr/>
          <p:nvPr/>
        </p:nvSpPr>
        <p:spPr>
          <a:xfrm>
            <a:off x="4476433" y="1993900"/>
            <a:ext cx="1895475" cy="271463"/>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mn-lt"/>
                <a:ea typeface="+mn-ea"/>
                <a:cs typeface="+mn-cs"/>
              </a:rPr>
              <a:t>在编</a:t>
            </a:r>
            <a:r>
              <a:rPr kumimoji="0" lang="zh-CN" altLang="en-US" sz="2000" b="1" i="0" u="none" strike="noStrike" kern="1200" cap="none" spc="0" normalizeH="0" baseline="0" noProof="0" dirty="0">
                <a:solidFill>
                  <a:schemeClr val="bg1"/>
                </a:solidFill>
                <a:effectLst>
                  <a:outerShdw blurRad="38100" dist="25400" dir="5400000" algn="ctr" rotWithShape="0">
                    <a:srgbClr val="6E747A">
                      <a:alpha val="43000"/>
                    </a:srgbClr>
                  </a:outerShdw>
                </a:effectLst>
                <a:uLnTx/>
                <a:uFillTx/>
                <a:latin typeface="+mn-lt"/>
                <a:ea typeface="+mn-ea"/>
                <a:cs typeface="+mn-cs"/>
              </a:rPr>
              <a:t>职工</a:t>
            </a:r>
            <a:r>
              <a:rPr kumimoji="0" lang="zh-CN" altLang="en-US" sz="2000" b="1" i="0" u="none" strike="noStrike" kern="1200" cap="none" spc="0" normalizeH="0" baseline="0" noProof="0" dirty="0">
                <a:ln>
                  <a:noFill/>
                </a:ln>
                <a:solidFill>
                  <a:schemeClr val="bg1"/>
                </a:solidFill>
                <a:effectLst/>
                <a:uLnTx/>
                <a:uFillTx/>
                <a:latin typeface="+mn-lt"/>
                <a:ea typeface="+mn-ea"/>
                <a:cs typeface="+mn-cs"/>
              </a:rPr>
              <a:t>情况</a:t>
            </a:r>
          </a:p>
        </p:txBody>
      </p:sp>
      <p:graphicFrame>
        <p:nvGraphicFramePr>
          <p:cNvPr id="2" name="图表 1"/>
          <p:cNvGraphicFramePr>
            <a:graphicFrameLocks noGrp="1"/>
          </p:cNvGraphicFramePr>
          <p:nvPr/>
        </p:nvGraphicFramePr>
        <p:xfrm>
          <a:off x="969010" y="2419350"/>
          <a:ext cx="10050780" cy="41878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7"/>
          <p:cNvSpPr txBox="1"/>
          <p:nvPr/>
        </p:nvSpPr>
        <p:spPr>
          <a:xfrm>
            <a:off x="348615" y="700405"/>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3.1 </a:t>
            </a:r>
            <a:r>
              <a:rPr lang="zh-CN" altLang="en-US" sz="2800" b="1" dirty="0">
                <a:solidFill>
                  <a:schemeClr val="bg1"/>
                </a:solidFill>
                <a:latin typeface="Arial" panose="020B0604020202020204" pitchFamily="34" charset="0"/>
                <a:ea typeface="微软雅黑" panose="020B0503020204020204" pitchFamily="34" charset="-122"/>
              </a:rPr>
              <a:t>第一次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调研全国高校图书馆队伍建设现状</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Box 6"/>
          <p:cNvSpPr/>
          <p:nvPr/>
        </p:nvSpPr>
        <p:spPr>
          <a:xfrm>
            <a:off x="3344228" y="1079183"/>
            <a:ext cx="5276850" cy="566420"/>
          </a:xfrm>
          <a:prstGeom prst="rect">
            <a:avLst/>
          </a:prstGeom>
          <a:noFill/>
          <a:ln w="9525">
            <a:noFill/>
          </a:ln>
        </p:spPr>
        <p:txBody>
          <a:bodyPr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3.1.3 </a:t>
            </a:r>
            <a:r>
              <a:rPr sz="2400" b="1" dirty="0">
                <a:solidFill>
                  <a:srgbClr val="5F5E5C"/>
                </a:solidFill>
                <a:latin typeface="微软雅黑" panose="020B0503020204020204" pitchFamily="34" charset="-122"/>
                <a:ea typeface="微软雅黑" panose="020B0503020204020204" pitchFamily="34" charset="-122"/>
              </a:rPr>
              <a:t>全国高校图书馆队伍建设分析</a:t>
            </a:r>
          </a:p>
        </p:txBody>
      </p:sp>
      <p:sp>
        <p:nvSpPr>
          <p:cNvPr id="30" name="矩形 2"/>
          <p:cNvSpPr/>
          <p:nvPr/>
        </p:nvSpPr>
        <p:spPr>
          <a:xfrm>
            <a:off x="93345" y="200025"/>
            <a:ext cx="7968615"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内容占位符 2"/>
          <p:cNvSpPr>
            <a:spLocks noGrp="1"/>
          </p:cNvSpPr>
          <p:nvPr/>
        </p:nvSpPr>
        <p:spPr>
          <a:xfrm>
            <a:off x="441960" y="1847850"/>
            <a:ext cx="10882630" cy="4714875"/>
          </a:xfrm>
          <a:prstGeom prst="rect">
            <a:avLst/>
          </a:prstGeom>
          <a:solidFill>
            <a:schemeClr val="accent4">
              <a:lumMod val="20000"/>
              <a:lumOff val="80000"/>
            </a:schemeClr>
          </a:solidFill>
        </p:spPr>
        <p:txBody>
          <a:bodyPr vert="horz" lIns="182880" tIns="91440">
            <a:normAutofit fontScale="87500" lnSpcReduction="20000"/>
          </a:bodyPr>
          <a:lstStyle>
            <a:lvl1pPr marL="265430" indent="-265430" algn="l" rtl="0" eaLnBrk="1" latinLnBrk="0" hangingPunct="1">
              <a:spcBef>
                <a:spcPts val="250"/>
              </a:spcBef>
              <a:buClr>
                <a:schemeClr val="accent1"/>
              </a:buClr>
              <a:buSzPct val="80000"/>
              <a:buFont typeface="Wingdings 2" panose="05020102010507070707"/>
              <a:buChar char=""/>
              <a:defRPr kumimoji="0" sz="2800" kern="1200">
                <a:solidFill>
                  <a:schemeClr val="tx1"/>
                </a:solidFill>
                <a:effectLst/>
                <a:latin typeface="+mn-lt"/>
                <a:ea typeface="+mn-ea"/>
                <a:cs typeface="+mn-cs"/>
              </a:defRPr>
            </a:lvl1pPr>
            <a:lvl2pPr marL="548640" indent="-201295" algn="l" rtl="0" eaLnBrk="1" latinLnBrk="0" hangingPunct="1">
              <a:spcBef>
                <a:spcPts val="250"/>
              </a:spcBef>
              <a:buClr>
                <a:schemeClr val="accent1"/>
              </a:buClr>
              <a:buSzPct val="100000"/>
              <a:buFont typeface="Verdana" panose="020B0604030504040204"/>
              <a:buChar char="◦"/>
              <a:defRPr kumimoji="0" sz="2400" kern="1200">
                <a:solidFill>
                  <a:schemeClr val="tx1"/>
                </a:solidFill>
                <a:latin typeface="+mn-lt"/>
                <a:ea typeface="+mn-ea"/>
                <a:cs typeface="+mn-cs"/>
              </a:defRPr>
            </a:lvl2pPr>
            <a:lvl3pPr marL="786130" indent="-182880" algn="l" rtl="0" eaLnBrk="1" latinLnBrk="0" hangingPunct="1">
              <a:spcBef>
                <a:spcPts val="250"/>
              </a:spcBef>
              <a:buClr>
                <a:schemeClr val="accent2">
                  <a:tint val="85000"/>
                  <a:satMod val="285000"/>
                </a:schemeClr>
              </a:buClr>
              <a:buSzPct val="100000"/>
              <a:buFont typeface="Wingdings 2" panose="05020102010507070707"/>
              <a:buChar char=""/>
              <a:defRPr kumimoji="0" sz="2200" kern="1200">
                <a:solidFill>
                  <a:schemeClr val="tx1"/>
                </a:solidFill>
                <a:latin typeface="+mn-lt"/>
                <a:ea typeface="+mn-ea"/>
                <a:cs typeface="+mn-cs"/>
              </a:defRPr>
            </a:lvl3pPr>
            <a:lvl4pPr marL="1024255" indent="-182880" algn="l" rtl="0" eaLnBrk="1" latinLnBrk="0" hangingPunct="1">
              <a:spcBef>
                <a:spcPts val="230"/>
              </a:spcBef>
              <a:buClr>
                <a:schemeClr val="accent2">
                  <a:tint val="85000"/>
                  <a:satMod val="285000"/>
                </a:schemeClr>
              </a:buClr>
              <a:buSzPct val="112000"/>
              <a:buFont typeface="Verdana" panose="020B0604030504040204"/>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panose="05020102010507070707"/>
              <a:buChar char=""/>
              <a:defRPr kumimoji="0" sz="1800" kern="1200">
                <a:solidFill>
                  <a:schemeClr val="tx1"/>
                </a:solidFill>
                <a:latin typeface="+mn-lt"/>
                <a:ea typeface="+mn-ea"/>
                <a:cs typeface="+mn-cs"/>
              </a:defRPr>
            </a:lvl5pPr>
            <a:lvl6pPr marL="1490345" indent="-182880" algn="l" rtl="0" eaLnBrk="1" latinLnBrk="0" hangingPunct="1">
              <a:spcBef>
                <a:spcPts val="250"/>
              </a:spcBef>
              <a:buClr>
                <a:schemeClr val="accent3">
                  <a:tint val="85000"/>
                  <a:satMod val="275000"/>
                </a:schemeClr>
              </a:buClr>
              <a:buSzPct val="100000"/>
              <a:buFont typeface="Verdana" panose="020B0604030504040204"/>
              <a:buChar char="◦"/>
              <a:defRPr kumimoji="0" sz="1700" kern="1200" baseline="0">
                <a:solidFill>
                  <a:schemeClr val="tx1"/>
                </a:solidFill>
                <a:latin typeface="+mn-lt"/>
                <a:ea typeface="+mn-ea"/>
                <a:cs typeface="+mn-cs"/>
              </a:defRPr>
            </a:lvl6pPr>
            <a:lvl7pPr marL="170053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7pPr>
            <a:lvl8pPr marL="1920240" indent="-182880" algn="l" rtl="0" eaLnBrk="1" latinLnBrk="0" hangingPunct="1">
              <a:spcBef>
                <a:spcPts val="255"/>
              </a:spcBef>
              <a:buClr>
                <a:schemeClr val="accent3">
                  <a:tint val="85000"/>
                  <a:satMod val="275000"/>
                </a:schemeClr>
              </a:buClr>
              <a:buSzPct val="100000"/>
              <a:buFont typeface="Verdana" panose="020B0604030504040204"/>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9pPr>
          </a:lstStyle>
          <a:p>
            <a:pPr>
              <a:lnSpc>
                <a:spcPct val="150000"/>
              </a:lnSpc>
              <a:buClr>
                <a:srgbClr val="1F487C"/>
              </a:buClr>
              <a:buFont typeface="Wingdings" panose="05000000000000000000" charset="0"/>
              <a:buChar char="l"/>
            </a:pPr>
            <a:r>
              <a:rPr lang="en-US" sz="2100" b="1" dirty="0" smtClean="0">
                <a:latin typeface="华文宋体" panose="02010600040101010101" pitchFamily="2" charset="-122"/>
                <a:ea typeface="华文宋体" panose="02010600040101010101" pitchFamily="2" charset="-122"/>
              </a:rPr>
              <a:t>2011</a:t>
            </a:r>
            <a:r>
              <a:rPr lang="zh-CN" altLang="en-US" sz="2100" b="1" dirty="0" smtClean="0">
                <a:latin typeface="华文宋体" panose="02010600040101010101" pitchFamily="2" charset="-122"/>
                <a:ea typeface="华文宋体" panose="02010600040101010101" pitchFamily="2" charset="-122"/>
              </a:rPr>
              <a:t>年</a:t>
            </a:r>
            <a:r>
              <a:rPr lang="en-US" sz="2100" b="1" dirty="0" smtClean="0">
                <a:latin typeface="华文宋体" panose="02010600040101010101" pitchFamily="2" charset="-122"/>
                <a:ea typeface="华文宋体" panose="02010600040101010101" pitchFamily="2" charset="-122"/>
              </a:rPr>
              <a:t>564</a:t>
            </a:r>
            <a:r>
              <a:rPr lang="zh-CN" altLang="en-US" sz="2100" b="1" dirty="0" smtClean="0">
                <a:latin typeface="华文宋体" panose="02010600040101010101" pitchFamily="2" charset="-122"/>
                <a:ea typeface="华文宋体" panose="02010600040101010101" pitchFamily="2" charset="-122"/>
              </a:rPr>
              <a:t>所高校图书馆填报了队伍建设的数据，仅占全国高校数</a:t>
            </a:r>
            <a:r>
              <a:rPr lang="en-US" altLang="zh-CN" sz="2100" b="1" dirty="0" smtClean="0">
                <a:latin typeface="华文宋体" panose="02010600040101010101" pitchFamily="2" charset="-122"/>
                <a:ea typeface="华文宋体" panose="02010600040101010101" pitchFamily="2" charset="-122"/>
              </a:rPr>
              <a:t>2215</a:t>
            </a:r>
            <a:r>
              <a:rPr lang="zh-CN" altLang="en-US" sz="2100" b="1" dirty="0" smtClean="0">
                <a:latin typeface="华文宋体" panose="02010600040101010101" pitchFamily="2" charset="-122"/>
                <a:ea typeface="华文宋体" panose="02010600040101010101" pitchFamily="2" charset="-122"/>
              </a:rPr>
              <a:t>所的</a:t>
            </a:r>
            <a:r>
              <a:rPr lang="en-US" altLang="zh-CN" sz="2100" b="1" dirty="0" smtClean="0">
                <a:latin typeface="华文宋体" panose="02010600040101010101" pitchFamily="2" charset="-122"/>
                <a:ea typeface="华文宋体" panose="02010600040101010101" pitchFamily="2" charset="-122"/>
              </a:rPr>
              <a:t>25.46%</a:t>
            </a:r>
            <a:r>
              <a:rPr lang="zh-CN" altLang="en-US" sz="2100" b="1" dirty="0" smtClean="0">
                <a:latin typeface="华文宋体" panose="02010600040101010101" pitchFamily="2" charset="-122"/>
                <a:ea typeface="华文宋体" panose="02010600040101010101" pitchFamily="2" charset="-122"/>
              </a:rPr>
              <a:t>。</a:t>
            </a:r>
            <a:r>
              <a:rPr lang="zh-CN" altLang="en-US" sz="2100" b="1" dirty="0" smtClean="0">
                <a:solidFill>
                  <a:srgbClr val="FF0000"/>
                </a:solidFill>
                <a:latin typeface="华文宋体" panose="02010600040101010101" pitchFamily="2" charset="-122"/>
                <a:ea typeface="华文宋体" panose="02010600040101010101" pitchFamily="2" charset="-122"/>
              </a:rPr>
              <a:t>主要缺失的是高职高专和社会力量办学院校图书馆的数据</a:t>
            </a:r>
            <a:r>
              <a:rPr lang="zh-CN" altLang="en-US" sz="2100" b="1" dirty="0" smtClean="0">
                <a:latin typeface="华文宋体" panose="02010600040101010101" pitchFamily="2" charset="-122"/>
                <a:ea typeface="华文宋体" panose="02010600040101010101" pitchFamily="2" charset="-122"/>
              </a:rPr>
              <a:t>。</a:t>
            </a:r>
            <a:endParaRPr lang="en-US" altLang="zh-CN" sz="2100" b="1" dirty="0" smtClean="0">
              <a:latin typeface="华文宋体" panose="02010600040101010101" pitchFamily="2" charset="-122"/>
              <a:ea typeface="华文宋体" panose="02010600040101010101" pitchFamily="2" charset="-122"/>
            </a:endParaRPr>
          </a:p>
          <a:p>
            <a:pPr>
              <a:lnSpc>
                <a:spcPct val="150000"/>
              </a:lnSpc>
              <a:buClr>
                <a:srgbClr val="1F487C"/>
              </a:buClr>
              <a:buFont typeface="Wingdings" panose="05000000000000000000" charset="0"/>
              <a:buChar char="l"/>
            </a:pPr>
            <a:r>
              <a:rPr lang="zh-CN" altLang="en-US" sz="2000" b="1" dirty="0" smtClean="0">
                <a:latin typeface="华文宋体" panose="02010600040101010101" pitchFamily="2" charset="-122"/>
                <a:ea typeface="华文宋体" panose="02010600040101010101" pitchFamily="2" charset="-122"/>
              </a:rPr>
              <a:t>馆舍面积和馆藏数量持续增长，馆均在编职工人数、合同工人数及临时聘用人员等</a:t>
            </a:r>
            <a:r>
              <a:rPr lang="zh-CN" altLang="en-US" sz="2100" b="1" dirty="0" smtClean="0">
                <a:solidFill>
                  <a:srgbClr val="FF0000"/>
                </a:solidFill>
                <a:latin typeface="华文宋体" panose="02010600040101010101" pitchFamily="2" charset="-122"/>
                <a:ea typeface="华文宋体" panose="02010600040101010101" pitchFamily="2" charset="-122"/>
              </a:rPr>
              <a:t>相对固定的人员数量</a:t>
            </a:r>
            <a:r>
              <a:rPr lang="zh-CN" altLang="en-US" sz="2000" b="1" dirty="0" smtClean="0">
                <a:solidFill>
                  <a:srgbClr val="FF0000"/>
                </a:solidFill>
                <a:latin typeface="华文宋体" panose="02010600040101010101" pitchFamily="2" charset="-122"/>
                <a:ea typeface="华文宋体" panose="02010600040101010101" pitchFamily="2" charset="-122"/>
              </a:rPr>
              <a:t>数总体呈下降趋势</a:t>
            </a:r>
            <a:r>
              <a:rPr lang="zh-CN" altLang="en-US" sz="2000" b="1" dirty="0" smtClean="0">
                <a:latin typeface="华文宋体" panose="02010600040101010101" pitchFamily="2" charset="-122"/>
                <a:ea typeface="华文宋体" panose="02010600040101010101" pitchFamily="2" charset="-122"/>
              </a:rPr>
              <a:t>，其中，在编职工占总工作人数的比例由</a:t>
            </a:r>
            <a:r>
              <a:rPr lang="en-US" sz="2000" b="1" dirty="0" smtClean="0">
                <a:latin typeface="华文宋体" panose="02010600040101010101" pitchFamily="2" charset="-122"/>
                <a:ea typeface="华文宋体" panose="02010600040101010101" pitchFamily="2" charset="-122"/>
              </a:rPr>
              <a:t>2010</a:t>
            </a:r>
            <a:r>
              <a:rPr lang="zh-CN" altLang="en-US" sz="2000" b="1" dirty="0" smtClean="0">
                <a:latin typeface="华文宋体" panose="02010600040101010101" pitchFamily="2" charset="-122"/>
                <a:ea typeface="华文宋体" panose="02010600040101010101" pitchFamily="2" charset="-122"/>
              </a:rPr>
              <a:t>年</a:t>
            </a:r>
            <a:r>
              <a:rPr lang="en-US" sz="2000" b="1" dirty="0" smtClean="0">
                <a:latin typeface="华文宋体" panose="02010600040101010101" pitchFamily="2" charset="-122"/>
                <a:ea typeface="华文宋体" panose="02010600040101010101" pitchFamily="2" charset="-122"/>
              </a:rPr>
              <a:t>57.5%</a:t>
            </a:r>
            <a:r>
              <a:rPr lang="zh-CN" altLang="en-US" sz="2000" b="1" dirty="0" smtClean="0">
                <a:latin typeface="华文宋体" panose="02010600040101010101" pitchFamily="2" charset="-122"/>
                <a:ea typeface="华文宋体" panose="02010600040101010101" pitchFamily="2" charset="-122"/>
              </a:rPr>
              <a:t>下降至</a:t>
            </a:r>
            <a:r>
              <a:rPr lang="en-US" sz="2000" b="1" dirty="0" smtClean="0">
                <a:latin typeface="华文宋体" panose="02010600040101010101" pitchFamily="2" charset="-122"/>
                <a:ea typeface="华文宋体" panose="02010600040101010101" pitchFamily="2" charset="-122"/>
              </a:rPr>
              <a:t>52%</a:t>
            </a:r>
            <a:r>
              <a:rPr lang="zh-CN" altLang="en-US" sz="2000" b="1" dirty="0" smtClean="0">
                <a:latin typeface="华文宋体" panose="02010600040101010101" pitchFamily="2" charset="-122"/>
                <a:ea typeface="华文宋体" panose="02010600040101010101" pitchFamily="2" charset="-122"/>
              </a:rPr>
              <a:t>，整体下降</a:t>
            </a:r>
            <a:r>
              <a:rPr lang="en-US" sz="2000" b="1" dirty="0" smtClean="0">
                <a:latin typeface="华文宋体" panose="02010600040101010101" pitchFamily="2" charset="-122"/>
                <a:ea typeface="华文宋体" panose="02010600040101010101" pitchFamily="2" charset="-122"/>
              </a:rPr>
              <a:t>5.5%</a:t>
            </a:r>
            <a:r>
              <a:rPr lang="zh-CN" altLang="en-US" sz="2000" b="1" dirty="0" smtClean="0">
                <a:latin typeface="华文宋体" panose="02010600040101010101" pitchFamily="2" charset="-122"/>
                <a:ea typeface="华文宋体" panose="02010600040101010101" pitchFamily="2" charset="-122"/>
              </a:rPr>
              <a:t>。这意味着工作效率的提高和服务成本的降低，高校图书馆员的工作压力日益加大。</a:t>
            </a:r>
            <a:endParaRPr lang="en-US" altLang="zh-CN" sz="2000" b="1" dirty="0" smtClean="0">
              <a:latin typeface="华文宋体" panose="02010600040101010101" pitchFamily="2" charset="-122"/>
              <a:ea typeface="华文宋体" panose="02010600040101010101" pitchFamily="2" charset="-122"/>
            </a:endParaRPr>
          </a:p>
          <a:p>
            <a:pPr>
              <a:lnSpc>
                <a:spcPct val="150000"/>
              </a:lnSpc>
              <a:buClr>
                <a:srgbClr val="1F487C"/>
              </a:buClr>
              <a:buFont typeface="Wingdings" panose="05000000000000000000" charset="0"/>
              <a:buChar char="l"/>
            </a:pPr>
            <a:r>
              <a:rPr lang="zh-CN" altLang="en-US" sz="2000" b="1" dirty="0" smtClean="0">
                <a:latin typeface="华文宋体" panose="02010600040101010101" pitchFamily="2" charset="-122"/>
                <a:ea typeface="华文宋体" panose="02010600040101010101" pitchFamily="2" charset="-122"/>
              </a:rPr>
              <a:t>在学历结构上，大专及以下学历职工、本科学历职工的人数和比例总体呈下降趋势，馆均大专及以下人员由</a:t>
            </a:r>
            <a:r>
              <a:rPr lang="en-US" altLang="zh-CN" sz="2000" b="1" dirty="0" smtClean="0">
                <a:latin typeface="华文宋体" panose="02010600040101010101" pitchFamily="2" charset="-122"/>
                <a:ea typeface="华文宋体" panose="02010600040101010101" pitchFamily="2" charset="-122"/>
              </a:rPr>
              <a:t>2006</a:t>
            </a:r>
            <a:r>
              <a:rPr lang="zh-CN" altLang="en-US" sz="2000" b="1" dirty="0" smtClean="0">
                <a:latin typeface="华文宋体" panose="02010600040101010101" pitchFamily="2" charset="-122"/>
                <a:ea typeface="华文宋体" panose="02010600040101010101" pitchFamily="2" charset="-122"/>
              </a:rPr>
              <a:t>年</a:t>
            </a:r>
            <a:r>
              <a:rPr lang="en-US" altLang="zh-CN" sz="2000" b="1" dirty="0" smtClean="0">
                <a:latin typeface="华文宋体" panose="02010600040101010101" pitchFamily="2" charset="-122"/>
                <a:ea typeface="华文宋体" panose="02010600040101010101" pitchFamily="2" charset="-122"/>
              </a:rPr>
              <a:t>25</a:t>
            </a:r>
            <a:r>
              <a:rPr lang="zh-CN" altLang="en-US" sz="2000" b="1" dirty="0" smtClean="0">
                <a:latin typeface="华文宋体" panose="02010600040101010101" pitchFamily="2" charset="-122"/>
                <a:ea typeface="华文宋体" panose="02010600040101010101" pitchFamily="2" charset="-122"/>
              </a:rPr>
              <a:t>人减至</a:t>
            </a:r>
            <a:r>
              <a:rPr lang="en-US" altLang="zh-CN" sz="2000" b="1" dirty="0" smtClean="0">
                <a:latin typeface="华文宋体" panose="02010600040101010101" pitchFamily="2" charset="-122"/>
                <a:ea typeface="华文宋体" panose="02010600040101010101" pitchFamily="2" charset="-122"/>
              </a:rPr>
              <a:t>15</a:t>
            </a:r>
            <a:r>
              <a:rPr lang="zh-CN" altLang="en-US" sz="2000" b="1" dirty="0" smtClean="0">
                <a:latin typeface="华文宋体" panose="02010600040101010101" pitchFamily="2" charset="-122"/>
                <a:ea typeface="华文宋体" panose="02010600040101010101" pitchFamily="2" charset="-122"/>
              </a:rPr>
              <a:t>人，下降比例达</a:t>
            </a:r>
            <a:r>
              <a:rPr lang="en-US" altLang="zh-CN" sz="2000" b="1" dirty="0" smtClean="0">
                <a:latin typeface="华文宋体" panose="02010600040101010101" pitchFamily="2" charset="-122"/>
                <a:ea typeface="华文宋体" panose="02010600040101010101" pitchFamily="2" charset="-122"/>
              </a:rPr>
              <a:t>40%</a:t>
            </a:r>
            <a:r>
              <a:rPr lang="zh-CN" altLang="en-US" sz="2000" b="1" dirty="0" smtClean="0">
                <a:latin typeface="华文宋体" panose="02010600040101010101" pitchFamily="2" charset="-122"/>
                <a:ea typeface="华文宋体" panose="02010600040101010101" pitchFamily="2" charset="-122"/>
              </a:rPr>
              <a:t>；拥有硕士学位、博士学位职工人数明显的上升趋势，硕士毕业生成为高校图书馆引进人才的主要对象，增长较快，由</a:t>
            </a:r>
            <a:r>
              <a:rPr lang="en-US" altLang="zh-CN" sz="2000" b="1" dirty="0" smtClean="0">
                <a:latin typeface="华文宋体" panose="02010600040101010101" pitchFamily="2" charset="-122"/>
                <a:ea typeface="华文宋体" panose="02010600040101010101" pitchFamily="2" charset="-122"/>
              </a:rPr>
              <a:t>2006</a:t>
            </a:r>
            <a:r>
              <a:rPr lang="zh-CN" altLang="en-US" sz="2000" b="1" dirty="0" smtClean="0">
                <a:latin typeface="华文宋体" panose="02010600040101010101" pitchFamily="2" charset="-122"/>
                <a:ea typeface="华文宋体" panose="02010600040101010101" pitchFamily="2" charset="-122"/>
              </a:rPr>
              <a:t>年馆均</a:t>
            </a:r>
            <a:r>
              <a:rPr lang="en-US" altLang="zh-CN" sz="2000" b="1" dirty="0" smtClean="0">
                <a:latin typeface="华文宋体" panose="02010600040101010101" pitchFamily="2" charset="-122"/>
                <a:ea typeface="华文宋体" panose="02010600040101010101" pitchFamily="2" charset="-122"/>
              </a:rPr>
              <a:t>4</a:t>
            </a:r>
            <a:r>
              <a:rPr lang="zh-CN" altLang="en-US" sz="2000" b="1" dirty="0" smtClean="0">
                <a:latin typeface="华文宋体" panose="02010600040101010101" pitchFamily="2" charset="-122"/>
                <a:ea typeface="华文宋体" panose="02010600040101010101" pitchFamily="2" charset="-122"/>
              </a:rPr>
              <a:t>人升至</a:t>
            </a:r>
            <a:r>
              <a:rPr lang="en-US" altLang="zh-CN" sz="2000" b="1" dirty="0" smtClean="0">
                <a:latin typeface="华文宋体" panose="02010600040101010101" pitchFamily="2" charset="-122"/>
                <a:ea typeface="华文宋体" panose="02010600040101010101" pitchFamily="2" charset="-122"/>
              </a:rPr>
              <a:t>2011</a:t>
            </a:r>
            <a:r>
              <a:rPr lang="zh-CN" altLang="en-US" sz="2000" b="1" dirty="0" smtClean="0">
                <a:latin typeface="华文宋体" panose="02010600040101010101" pitchFamily="2" charset="-122"/>
                <a:ea typeface="华文宋体" panose="02010600040101010101" pitchFamily="2" charset="-122"/>
              </a:rPr>
              <a:t>年</a:t>
            </a:r>
            <a:r>
              <a:rPr lang="en-US" altLang="zh-CN" sz="2000" b="1" dirty="0" smtClean="0">
                <a:latin typeface="华文宋体" panose="02010600040101010101" pitchFamily="2" charset="-122"/>
                <a:ea typeface="华文宋体" panose="02010600040101010101" pitchFamily="2" charset="-122"/>
              </a:rPr>
              <a:t>8</a:t>
            </a:r>
            <a:r>
              <a:rPr lang="zh-CN" altLang="en-US" sz="2000" b="1" dirty="0" smtClean="0">
                <a:latin typeface="华文宋体" panose="02010600040101010101" pitchFamily="2" charset="-122"/>
                <a:ea typeface="华文宋体" panose="02010600040101010101" pitchFamily="2" charset="-122"/>
              </a:rPr>
              <a:t>人，比例为</a:t>
            </a:r>
            <a:r>
              <a:rPr lang="en-US" altLang="zh-CN" sz="2000" b="1" dirty="0" smtClean="0">
                <a:latin typeface="华文宋体" panose="02010600040101010101" pitchFamily="2" charset="-122"/>
                <a:ea typeface="华文宋体" panose="02010600040101010101" pitchFamily="2" charset="-122"/>
              </a:rPr>
              <a:t>200%</a:t>
            </a:r>
            <a:r>
              <a:rPr lang="zh-CN" altLang="en-US" sz="2000" b="1" dirty="0" smtClean="0">
                <a:latin typeface="华文宋体" panose="02010600040101010101" pitchFamily="2" charset="-122"/>
                <a:ea typeface="华文宋体" panose="02010600040101010101" pitchFamily="2" charset="-122"/>
              </a:rPr>
              <a:t>；拥有博士学位的职工越来越多，由馆均</a:t>
            </a:r>
            <a:r>
              <a:rPr lang="en-US" altLang="zh-CN" sz="2000" b="1" dirty="0" smtClean="0">
                <a:latin typeface="华文宋体" panose="02010600040101010101" pitchFamily="2" charset="-122"/>
                <a:ea typeface="华文宋体" panose="02010600040101010101" pitchFamily="2" charset="-122"/>
              </a:rPr>
              <a:t>0.02</a:t>
            </a:r>
            <a:r>
              <a:rPr lang="zh-CN" altLang="en-US" sz="2000" b="1" dirty="0" smtClean="0">
                <a:latin typeface="华文宋体" panose="02010600040101010101" pitchFamily="2" charset="-122"/>
                <a:ea typeface="华文宋体" panose="02010600040101010101" pitchFamily="2" charset="-122"/>
              </a:rPr>
              <a:t>人升至</a:t>
            </a:r>
            <a:r>
              <a:rPr lang="en-US" altLang="zh-CN" sz="2000" b="1" dirty="0" smtClean="0">
                <a:latin typeface="华文宋体" panose="02010600040101010101" pitchFamily="2" charset="-122"/>
                <a:ea typeface="华文宋体" panose="02010600040101010101" pitchFamily="2" charset="-122"/>
              </a:rPr>
              <a:t>2011</a:t>
            </a:r>
            <a:r>
              <a:rPr lang="zh-CN" altLang="en-US" sz="2000" b="1" dirty="0" smtClean="0">
                <a:latin typeface="华文宋体" panose="02010600040101010101" pitchFamily="2" charset="-122"/>
                <a:ea typeface="华文宋体" panose="02010600040101010101" pitchFamily="2" charset="-122"/>
              </a:rPr>
              <a:t>年</a:t>
            </a:r>
            <a:r>
              <a:rPr lang="en-US" altLang="zh-CN" sz="2000" b="1" dirty="0" smtClean="0">
                <a:latin typeface="华文宋体" panose="02010600040101010101" pitchFamily="2" charset="-122"/>
                <a:ea typeface="华文宋体" panose="02010600040101010101" pitchFamily="2" charset="-122"/>
              </a:rPr>
              <a:t>0.76</a:t>
            </a:r>
            <a:r>
              <a:rPr lang="zh-CN" altLang="en-US" sz="2000" b="1" dirty="0" smtClean="0">
                <a:latin typeface="华文宋体" panose="02010600040101010101" pitchFamily="2" charset="-122"/>
                <a:ea typeface="华文宋体" panose="02010600040101010101" pitchFamily="2" charset="-122"/>
              </a:rPr>
              <a:t>人，比例达</a:t>
            </a:r>
            <a:r>
              <a:rPr lang="en-US" altLang="zh-CN" sz="2000" b="1" dirty="0" smtClean="0">
                <a:latin typeface="华文宋体" panose="02010600040101010101" pitchFamily="2" charset="-122"/>
                <a:ea typeface="华文宋体" panose="02010600040101010101" pitchFamily="2" charset="-122"/>
              </a:rPr>
              <a:t>380%</a:t>
            </a:r>
            <a:r>
              <a:rPr lang="zh-CN" altLang="en-US" sz="2000" b="1" dirty="0" smtClean="0">
                <a:latin typeface="华文宋体" panose="02010600040101010101" pitchFamily="2" charset="-122"/>
                <a:ea typeface="华文宋体" panose="02010600040101010101" pitchFamily="2" charset="-122"/>
              </a:rPr>
              <a:t>。高校图书馆的人力资源结构，从整体上看，正在向知识化、专业化、高学历化方向发展，在入选“</a:t>
            </a:r>
            <a:r>
              <a:rPr lang="en-US" sz="2000" b="1" dirty="0" smtClean="0">
                <a:latin typeface="华文宋体" panose="02010600040101010101" pitchFamily="2" charset="-122"/>
                <a:ea typeface="华文宋体" panose="02010600040101010101" pitchFamily="2" charset="-122"/>
              </a:rPr>
              <a:t>985</a:t>
            </a:r>
            <a:r>
              <a:rPr lang="zh-CN" altLang="en-US" sz="2000" b="1" dirty="0" smtClean="0">
                <a:latin typeface="华文宋体" panose="02010600040101010101" pitchFamily="2" charset="-122"/>
                <a:ea typeface="华文宋体" panose="02010600040101010101" pitchFamily="2" charset="-122"/>
              </a:rPr>
              <a:t>计划”、“</a:t>
            </a:r>
            <a:r>
              <a:rPr lang="en-US" sz="2000" b="1" dirty="0" smtClean="0">
                <a:latin typeface="华文宋体" panose="02010600040101010101" pitchFamily="2" charset="-122"/>
                <a:ea typeface="华文宋体" panose="02010600040101010101" pitchFamily="2" charset="-122"/>
              </a:rPr>
              <a:t>211</a:t>
            </a:r>
            <a:r>
              <a:rPr lang="zh-CN" altLang="en-US" sz="2000" b="1" dirty="0" smtClean="0">
                <a:latin typeface="华文宋体" panose="02010600040101010101" pitchFamily="2" charset="-122"/>
                <a:ea typeface="华文宋体" panose="02010600040101010101" pitchFamily="2" charset="-122"/>
              </a:rPr>
              <a:t>工程”的高校图书馆表现得相当明显，但平均到全国高校图书馆，</a:t>
            </a:r>
            <a:r>
              <a:rPr lang="zh-CN" altLang="en-US" sz="2000" b="1" dirty="0" smtClean="0">
                <a:solidFill>
                  <a:srgbClr val="FF0000"/>
                </a:solidFill>
                <a:latin typeface="华文宋体" panose="02010600040101010101" pitchFamily="2" charset="-122"/>
                <a:ea typeface="华文宋体" panose="02010600040101010101" pitchFamily="2" charset="-122"/>
              </a:rPr>
              <a:t>人力资源结构转型的速度仍然显得缓慢</a:t>
            </a:r>
            <a:r>
              <a:rPr lang="zh-CN" altLang="en-US" sz="2000" b="1" dirty="0" smtClean="0">
                <a:latin typeface="华文宋体" panose="02010600040101010101" pitchFamily="2" charset="-122"/>
                <a:ea typeface="华文宋体" panose="02010600040101010101" pitchFamily="2" charset="-122"/>
              </a:rPr>
              <a:t>。</a:t>
            </a:r>
            <a:endParaRPr lang="en-US" altLang="zh-CN" sz="2000" b="1" dirty="0" smtClean="0">
              <a:latin typeface="华文宋体" panose="02010600040101010101" pitchFamily="2" charset="-122"/>
              <a:ea typeface="华文宋体" panose="02010600040101010101" pitchFamily="2" charset="-122"/>
            </a:endParaRPr>
          </a:p>
          <a:p>
            <a:endParaRPr lang="en-US" altLang="zh-CN" sz="2000" b="1" dirty="0" smtClean="0">
              <a:solidFill>
                <a:srgbClr val="C00000"/>
              </a:solidFill>
              <a:latin typeface="华文宋体" panose="02010600040101010101" pitchFamily="2" charset="-122"/>
              <a:ea typeface="华文宋体" panose="02010600040101010101" pitchFamily="2" charset="-122"/>
            </a:endParaRPr>
          </a:p>
        </p:txBody>
      </p:sp>
      <p:sp>
        <p:nvSpPr>
          <p:cNvPr id="32773" name="TextBox 17"/>
          <p:cNvSpPr txBox="1"/>
          <p:nvPr/>
        </p:nvSpPr>
        <p:spPr>
          <a:xfrm>
            <a:off x="353695" y="406400"/>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3.1 </a:t>
            </a:r>
            <a:r>
              <a:rPr lang="zh-CN" altLang="en-US" sz="2800" b="1" dirty="0">
                <a:solidFill>
                  <a:schemeClr val="bg1"/>
                </a:solidFill>
                <a:latin typeface="Arial" panose="020B0604020202020204" pitchFamily="34" charset="0"/>
                <a:ea typeface="微软雅黑" panose="020B0503020204020204" pitchFamily="34" charset="-122"/>
              </a:rPr>
              <a:t>第一次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调研全国高校图书馆队伍建设现状</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Box 6"/>
          <p:cNvSpPr/>
          <p:nvPr/>
        </p:nvSpPr>
        <p:spPr>
          <a:xfrm>
            <a:off x="3346768" y="1266508"/>
            <a:ext cx="5276850" cy="566420"/>
          </a:xfrm>
          <a:prstGeom prst="rect">
            <a:avLst/>
          </a:prstGeom>
          <a:noFill/>
          <a:ln w="9525">
            <a:noFill/>
          </a:ln>
        </p:spPr>
        <p:txBody>
          <a:bodyPr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3.1.3 </a:t>
            </a:r>
            <a:r>
              <a:rPr sz="2400" b="1" dirty="0">
                <a:solidFill>
                  <a:srgbClr val="5F5E5C"/>
                </a:solidFill>
                <a:latin typeface="微软雅黑" panose="020B0503020204020204" pitchFamily="34" charset="-122"/>
                <a:ea typeface="微软雅黑" panose="020B0503020204020204" pitchFamily="34" charset="-122"/>
              </a:rPr>
              <a:t>全国高校图书馆队伍建设分析</a:t>
            </a:r>
          </a:p>
        </p:txBody>
      </p:sp>
      <p:sp>
        <p:nvSpPr>
          <p:cNvPr id="30" name="矩形 2"/>
          <p:cNvSpPr/>
          <p:nvPr/>
        </p:nvSpPr>
        <p:spPr>
          <a:xfrm>
            <a:off x="93345" y="200025"/>
            <a:ext cx="7826375"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内容占位符 2"/>
          <p:cNvSpPr>
            <a:spLocks noGrp="1"/>
          </p:cNvSpPr>
          <p:nvPr/>
        </p:nvSpPr>
        <p:spPr>
          <a:xfrm>
            <a:off x="594995" y="1924685"/>
            <a:ext cx="10780395" cy="4492625"/>
          </a:xfrm>
          <a:prstGeom prst="rect">
            <a:avLst/>
          </a:prstGeom>
          <a:solidFill>
            <a:schemeClr val="accent4">
              <a:lumMod val="20000"/>
              <a:lumOff val="80000"/>
            </a:schemeClr>
          </a:solidFill>
        </p:spPr>
        <p:txBody>
          <a:bodyPr vert="horz" lIns="182880" tIns="91440">
            <a:normAutofit/>
          </a:bodyPr>
          <a:lstStyle>
            <a:lvl1pPr marL="265430" indent="-265430" algn="l" rtl="0" eaLnBrk="1" latinLnBrk="0" hangingPunct="1">
              <a:spcBef>
                <a:spcPts val="250"/>
              </a:spcBef>
              <a:buClr>
                <a:schemeClr val="accent1"/>
              </a:buClr>
              <a:buSzPct val="80000"/>
              <a:buFont typeface="Wingdings 2" panose="05020102010507070707"/>
              <a:buChar char=""/>
              <a:defRPr kumimoji="0" sz="2800" kern="1200">
                <a:solidFill>
                  <a:schemeClr val="tx1"/>
                </a:solidFill>
                <a:effectLst/>
                <a:latin typeface="+mn-lt"/>
                <a:ea typeface="+mn-ea"/>
                <a:cs typeface="+mn-cs"/>
              </a:defRPr>
            </a:lvl1pPr>
            <a:lvl2pPr marL="548640" indent="-201295" algn="l" rtl="0" eaLnBrk="1" latinLnBrk="0" hangingPunct="1">
              <a:spcBef>
                <a:spcPts val="250"/>
              </a:spcBef>
              <a:buClr>
                <a:schemeClr val="accent1"/>
              </a:buClr>
              <a:buSzPct val="100000"/>
              <a:buFont typeface="Verdana" panose="020B0604030504040204"/>
              <a:buChar char="◦"/>
              <a:defRPr kumimoji="0" sz="2400" kern="1200">
                <a:solidFill>
                  <a:schemeClr val="tx1"/>
                </a:solidFill>
                <a:latin typeface="+mn-lt"/>
                <a:ea typeface="+mn-ea"/>
                <a:cs typeface="+mn-cs"/>
              </a:defRPr>
            </a:lvl2pPr>
            <a:lvl3pPr marL="786130" indent="-182880" algn="l" rtl="0" eaLnBrk="1" latinLnBrk="0" hangingPunct="1">
              <a:spcBef>
                <a:spcPts val="250"/>
              </a:spcBef>
              <a:buClr>
                <a:schemeClr val="accent2">
                  <a:tint val="85000"/>
                  <a:satMod val="285000"/>
                </a:schemeClr>
              </a:buClr>
              <a:buSzPct val="100000"/>
              <a:buFont typeface="Wingdings 2" panose="05020102010507070707"/>
              <a:buChar char=""/>
              <a:defRPr kumimoji="0" sz="2200" kern="1200">
                <a:solidFill>
                  <a:schemeClr val="tx1"/>
                </a:solidFill>
                <a:latin typeface="+mn-lt"/>
                <a:ea typeface="+mn-ea"/>
                <a:cs typeface="+mn-cs"/>
              </a:defRPr>
            </a:lvl3pPr>
            <a:lvl4pPr marL="1024255" indent="-182880" algn="l" rtl="0" eaLnBrk="1" latinLnBrk="0" hangingPunct="1">
              <a:spcBef>
                <a:spcPts val="230"/>
              </a:spcBef>
              <a:buClr>
                <a:schemeClr val="accent2">
                  <a:tint val="85000"/>
                  <a:satMod val="285000"/>
                </a:schemeClr>
              </a:buClr>
              <a:buSzPct val="112000"/>
              <a:buFont typeface="Verdana" panose="020B0604030504040204"/>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panose="05020102010507070707"/>
              <a:buChar char=""/>
              <a:defRPr kumimoji="0" sz="1800" kern="1200">
                <a:solidFill>
                  <a:schemeClr val="tx1"/>
                </a:solidFill>
                <a:latin typeface="+mn-lt"/>
                <a:ea typeface="+mn-ea"/>
                <a:cs typeface="+mn-cs"/>
              </a:defRPr>
            </a:lvl5pPr>
            <a:lvl6pPr marL="1490345" indent="-182880" algn="l" rtl="0" eaLnBrk="1" latinLnBrk="0" hangingPunct="1">
              <a:spcBef>
                <a:spcPts val="250"/>
              </a:spcBef>
              <a:buClr>
                <a:schemeClr val="accent3">
                  <a:tint val="85000"/>
                  <a:satMod val="275000"/>
                </a:schemeClr>
              </a:buClr>
              <a:buSzPct val="100000"/>
              <a:buFont typeface="Verdana" panose="020B0604030504040204"/>
              <a:buChar char="◦"/>
              <a:defRPr kumimoji="0" sz="1700" kern="1200" baseline="0">
                <a:solidFill>
                  <a:schemeClr val="tx1"/>
                </a:solidFill>
                <a:latin typeface="+mn-lt"/>
                <a:ea typeface="+mn-ea"/>
                <a:cs typeface="+mn-cs"/>
              </a:defRPr>
            </a:lvl6pPr>
            <a:lvl7pPr marL="170053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7pPr>
            <a:lvl8pPr marL="1920240" indent="-182880" algn="l" rtl="0" eaLnBrk="1" latinLnBrk="0" hangingPunct="1">
              <a:spcBef>
                <a:spcPts val="255"/>
              </a:spcBef>
              <a:buClr>
                <a:schemeClr val="accent3">
                  <a:tint val="85000"/>
                  <a:satMod val="275000"/>
                </a:schemeClr>
              </a:buClr>
              <a:buSzPct val="100000"/>
              <a:buFont typeface="Verdana" panose="020B0604030504040204"/>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9pPr>
          </a:lstStyle>
          <a:p>
            <a:pPr>
              <a:lnSpc>
                <a:spcPct val="150000"/>
              </a:lnSpc>
              <a:buClr>
                <a:srgbClr val="1F487C"/>
              </a:buClr>
              <a:buFont typeface="Wingdings" panose="05000000000000000000" charset="0"/>
              <a:buChar char="l"/>
            </a:pPr>
            <a:r>
              <a:rPr lang="zh-CN" altLang="en-US" sz="2000" b="1" dirty="0" smtClean="0">
                <a:latin typeface="华文宋体" panose="02010600040101010101" pitchFamily="2" charset="-122"/>
                <a:ea typeface="华文宋体" panose="02010600040101010101" pitchFamily="2" charset="-122"/>
              </a:rPr>
              <a:t>在性别结构上，男性职工约占职工总数的三分之一，高校图书馆职业的</a:t>
            </a:r>
            <a:r>
              <a:rPr lang="zh-CN" altLang="en-US" sz="2000" b="1" dirty="0" smtClean="0">
                <a:solidFill>
                  <a:srgbClr val="FF0000"/>
                </a:solidFill>
                <a:latin typeface="华文宋体" panose="02010600040101010101" pitchFamily="2" charset="-122"/>
                <a:ea typeface="华文宋体" panose="02010600040101010101" pitchFamily="2" charset="-122"/>
              </a:rPr>
              <a:t>女性化特征相当明显</a:t>
            </a:r>
            <a:r>
              <a:rPr lang="zh-CN" altLang="en-US" sz="2000" b="1" dirty="0" smtClean="0">
                <a:latin typeface="华文宋体" panose="02010600040101010101" pitchFamily="2" charset="-122"/>
                <a:ea typeface="华文宋体" panose="02010600040101010101" pitchFamily="2" charset="-122"/>
              </a:rPr>
              <a:t>。</a:t>
            </a:r>
          </a:p>
          <a:p>
            <a:pPr>
              <a:lnSpc>
                <a:spcPct val="150000"/>
              </a:lnSpc>
              <a:buClr>
                <a:srgbClr val="1F487C"/>
              </a:buClr>
              <a:buFont typeface="Wingdings" panose="05000000000000000000" charset="0"/>
              <a:buChar char="l"/>
            </a:pPr>
            <a:r>
              <a:rPr lang="zh-CN" altLang="en-US" sz="2000" b="1" dirty="0" smtClean="0">
                <a:latin typeface="华文宋体" panose="02010600040101010101" pitchFamily="2" charset="-122"/>
                <a:ea typeface="华文宋体" panose="02010600040101010101" pitchFamily="2" charset="-122"/>
              </a:rPr>
              <a:t>40岁以上馆员占总数65%，成为高校图书馆队伍建设的主力军，29岁以下馆员数量馆均低于5% ，</a:t>
            </a:r>
            <a:r>
              <a:rPr lang="zh-CN" altLang="en-US" sz="2000" b="1" dirty="0" smtClean="0">
                <a:solidFill>
                  <a:srgbClr val="FF0000"/>
                </a:solidFill>
                <a:latin typeface="华文宋体" panose="02010600040101010101" pitchFamily="2" charset="-122"/>
                <a:ea typeface="华文宋体" panose="02010600040101010101" pitchFamily="2" charset="-122"/>
              </a:rPr>
              <a:t>年龄结构不尽合理</a:t>
            </a:r>
            <a:r>
              <a:rPr lang="zh-CN" altLang="en-US" sz="2000" b="1" dirty="0" smtClean="0">
                <a:latin typeface="华文宋体" panose="02010600040101010101" pitchFamily="2" charset="-122"/>
                <a:ea typeface="华文宋体" panose="02010600040101010101" pitchFamily="2" charset="-122"/>
              </a:rPr>
              <a:t>，断层现象比较突出。</a:t>
            </a:r>
          </a:p>
          <a:p>
            <a:pPr>
              <a:lnSpc>
                <a:spcPct val="150000"/>
              </a:lnSpc>
              <a:buClr>
                <a:srgbClr val="1F487C"/>
              </a:buClr>
              <a:buFont typeface="Wingdings" panose="05000000000000000000" charset="0"/>
              <a:buChar char="l"/>
            </a:pPr>
            <a:r>
              <a:rPr lang="zh-CN" altLang="en-US" sz="2000" b="1" dirty="0" smtClean="0">
                <a:latin typeface="华文宋体" panose="02010600040101010101" pitchFamily="2" charset="-122"/>
                <a:ea typeface="华文宋体" panose="02010600040101010101" pitchFamily="2" charset="-122"/>
              </a:rPr>
              <a:t>职称结构中，初级职称及以下人员占34%，中级职称占45%，高级占21%，如按1：2：1比例对照，</a:t>
            </a:r>
            <a:r>
              <a:rPr lang="zh-CN" altLang="en-US" sz="2000" b="1" dirty="0" smtClean="0">
                <a:solidFill>
                  <a:srgbClr val="FF0000"/>
                </a:solidFill>
                <a:latin typeface="华文宋体" panose="02010600040101010101" pitchFamily="2" charset="-122"/>
                <a:ea typeface="华文宋体" panose="02010600040101010101" pitchFamily="2" charset="-122"/>
              </a:rPr>
              <a:t>初级及以下职称人数偏高，职工待遇偏低</a:t>
            </a:r>
            <a:r>
              <a:rPr lang="zh-CN" altLang="en-US" sz="2000" b="1" dirty="0" smtClean="0">
                <a:latin typeface="华文宋体" panose="02010600040101010101" pitchFamily="2" charset="-122"/>
                <a:ea typeface="华文宋体" panose="02010600040101010101" pitchFamily="2" charset="-122"/>
              </a:rPr>
              <a:t>。</a:t>
            </a:r>
          </a:p>
          <a:p>
            <a:pPr>
              <a:lnSpc>
                <a:spcPct val="150000"/>
              </a:lnSpc>
              <a:buClr>
                <a:srgbClr val="1F487C"/>
              </a:buClr>
              <a:buFont typeface="Wingdings" panose="05000000000000000000" charset="0"/>
              <a:buChar char="l"/>
            </a:pPr>
            <a:r>
              <a:rPr lang="zh-CN" altLang="en-US" sz="2000" b="1" dirty="0" smtClean="0">
                <a:latin typeface="华文宋体" panose="02010600040101010101" pitchFamily="2" charset="-122"/>
                <a:ea typeface="华文宋体" panose="02010600040101010101" pitchFamily="2" charset="-122"/>
              </a:rPr>
              <a:t>勤工助学人员占工作人员总数33%，成为高校图书馆管理不能忽视的重要角色。潍坊学院图书馆2011年引入学生工1460人，而在编职工只有79人，学生工占94.9%。</a:t>
            </a:r>
            <a:r>
              <a:rPr lang="zh-CN" altLang="en-US" sz="2000" b="1" dirty="0" smtClean="0">
                <a:solidFill>
                  <a:srgbClr val="FF0000"/>
                </a:solidFill>
                <a:latin typeface="华文宋体" panose="02010600040101010101" pitchFamily="2" charset="-122"/>
                <a:ea typeface="华文宋体" panose="02010600040101010101" pitchFamily="2" charset="-122"/>
              </a:rPr>
              <a:t>学生工的组织管理、研究成为高校图书馆面临的一个新问题。</a:t>
            </a:r>
          </a:p>
          <a:p>
            <a:endParaRPr lang="zh-CN" altLang="en-US" sz="2000" b="1" dirty="0" smtClean="0">
              <a:solidFill>
                <a:srgbClr val="FF0000"/>
              </a:solidFill>
              <a:latin typeface="华文宋体" panose="02010600040101010101" pitchFamily="2" charset="-122"/>
              <a:ea typeface="华文宋体" panose="02010600040101010101" pitchFamily="2" charset="-122"/>
            </a:endParaRPr>
          </a:p>
        </p:txBody>
      </p:sp>
      <p:sp>
        <p:nvSpPr>
          <p:cNvPr id="32773" name="TextBox 17"/>
          <p:cNvSpPr txBox="1"/>
          <p:nvPr/>
        </p:nvSpPr>
        <p:spPr>
          <a:xfrm>
            <a:off x="353695" y="502285"/>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3.1 </a:t>
            </a:r>
            <a:r>
              <a:rPr lang="zh-CN" altLang="en-US" sz="2800" b="1" dirty="0">
                <a:solidFill>
                  <a:schemeClr val="bg1"/>
                </a:solidFill>
                <a:latin typeface="Arial" panose="020B0604020202020204" pitchFamily="34" charset="0"/>
                <a:ea typeface="微软雅黑" panose="020B0503020204020204" pitchFamily="34" charset="-122"/>
              </a:rPr>
              <a:t>第一次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调研全国高校图书馆队伍建设现状</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31" name="组合 54"/>
          <p:cNvGrpSpPr/>
          <p:nvPr/>
        </p:nvGrpSpPr>
        <p:grpSpPr>
          <a:xfrm rot="20760000">
            <a:off x="502920" y="2228850"/>
            <a:ext cx="2059305" cy="2556510"/>
            <a:chOff x="-101903" y="635"/>
            <a:chExt cx="5774047" cy="4226790"/>
          </a:xfrm>
        </p:grpSpPr>
        <p:pic>
          <p:nvPicPr>
            <p:cNvPr id="21532" name="Picture 2"/>
            <p:cNvPicPr>
              <a:picLocks noChangeAspect="1"/>
            </p:cNvPicPr>
            <p:nvPr/>
          </p:nvPicPr>
          <p:blipFill>
            <a:blip r:embed="rId2"/>
            <a:stretch>
              <a:fillRect/>
            </a:stretch>
          </p:blipFill>
          <p:spPr>
            <a:xfrm>
              <a:off x="-101903" y="635"/>
              <a:ext cx="2653896" cy="3024336"/>
            </a:xfrm>
            <a:prstGeom prst="rect">
              <a:avLst/>
            </a:prstGeom>
            <a:noFill/>
            <a:ln w="9525">
              <a:noFill/>
            </a:ln>
          </p:spPr>
        </p:pic>
        <p:sp>
          <p:nvSpPr>
            <p:cNvPr id="21533" name="矩形 53"/>
            <p:cNvSpPr/>
            <p:nvPr/>
          </p:nvSpPr>
          <p:spPr>
            <a:xfrm>
              <a:off x="3948939" y="3766928"/>
              <a:ext cx="1723205" cy="460497"/>
            </a:xfrm>
            <a:prstGeom prst="rect">
              <a:avLst/>
            </a:prstGeom>
            <a:noFill/>
            <a:ln w="9525">
              <a:noFill/>
            </a:ln>
          </p:spPr>
          <p:txBody>
            <a:bodyPr wrap="square">
              <a:spAutoFit/>
            </a:bodyPr>
            <a:lstStyle/>
            <a:p>
              <a:pPr lvl="0" eaLnBrk="1" hangingPunct="1"/>
              <a:endParaRPr lang="zh-CN" altLang="en-US" sz="2400" b="1" dirty="0">
                <a:solidFill>
                  <a:srgbClr val="C00000"/>
                </a:solidFill>
                <a:latin typeface="Mistral" panose="03090702030407020403" pitchFamily="2" charset="0"/>
                <a:ea typeface="微软雅黑" panose="020B0503020204020204" pitchFamily="34" charset="-122"/>
              </a:endParaRPr>
            </a:p>
          </p:txBody>
        </p:sp>
      </p:grpSp>
      <p:sp>
        <p:nvSpPr>
          <p:cNvPr id="19" name="矩形 18"/>
          <p:cNvSpPr/>
          <p:nvPr/>
        </p:nvSpPr>
        <p:spPr>
          <a:xfrm>
            <a:off x="1095375" y="5324475"/>
            <a:ext cx="10401935" cy="1421765"/>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buNone/>
            </a:pPr>
            <a:r>
              <a:rPr lang="en-US" b="1" dirty="0" smtClean="0">
                <a:latin typeface="华文楷体" panose="02010600040101010101" charset="-122"/>
                <a:ea typeface="华文楷体" panose="02010600040101010101" charset="-122"/>
                <a:sym typeface="+mn-ea"/>
              </a:rPr>
              <a:t>1</a:t>
            </a:r>
            <a:r>
              <a:rPr lang="zh-CN" altLang="en-US" b="1" dirty="0" smtClean="0">
                <a:latin typeface="华文楷体" panose="02010600040101010101" charset="-122"/>
                <a:ea typeface="华文楷体" panose="02010600040101010101" charset="-122"/>
                <a:sym typeface="+mn-ea"/>
              </a:rPr>
              <a:t>、应该有合理的，符合图书馆实际的队伍结构比例，不能盲目追求高学历，造成人才浪费</a:t>
            </a:r>
            <a:endParaRPr lang="en-US" altLang="zh-CN" b="1" dirty="0" smtClean="0">
              <a:latin typeface="华文楷体" panose="02010600040101010101" charset="-122"/>
              <a:ea typeface="华文楷体" panose="02010600040101010101" charset="-122"/>
            </a:endParaRPr>
          </a:p>
          <a:p>
            <a:pPr>
              <a:lnSpc>
                <a:spcPct val="100000"/>
              </a:lnSpc>
              <a:buNone/>
            </a:pPr>
            <a:r>
              <a:rPr lang="en-US" b="1" dirty="0" smtClean="0">
                <a:latin typeface="华文楷体" panose="02010600040101010101" charset="-122"/>
                <a:ea typeface="华文楷体" panose="02010600040101010101" charset="-122"/>
                <a:sym typeface="+mn-ea"/>
              </a:rPr>
              <a:t>2</a:t>
            </a:r>
            <a:r>
              <a:rPr lang="zh-CN" altLang="en-US" b="1" dirty="0" smtClean="0">
                <a:latin typeface="华文楷体" panose="02010600040101010101" charset="-122"/>
                <a:ea typeface="华文楷体" panose="02010600040101010101" charset="-122"/>
                <a:sym typeface="+mn-ea"/>
              </a:rPr>
              <a:t>、建议制定“岗位职责，考核办法”指南。</a:t>
            </a:r>
            <a:r>
              <a:rPr lang="en-US" altLang="zh-CN" b="1" dirty="0" smtClean="0">
                <a:latin typeface="华文楷体" panose="02010600040101010101" charset="-122"/>
                <a:ea typeface="华文楷体" panose="02010600040101010101" charset="-122"/>
                <a:sym typeface="+mn-ea"/>
              </a:rPr>
              <a:t>(《</a:t>
            </a:r>
            <a:r>
              <a:rPr lang="zh-CN" altLang="en-US" b="1" dirty="0" smtClean="0">
                <a:latin typeface="华文楷体" panose="02010600040101010101" charset="-122"/>
                <a:ea typeface="华文楷体" panose="02010600040101010101" charset="-122"/>
                <a:sym typeface="+mn-ea"/>
              </a:rPr>
              <a:t>陕西高校图书馆队伍建设工作指导意见（试行稿）</a:t>
            </a:r>
            <a:r>
              <a:rPr lang="en-US" altLang="zh-CN" b="1" dirty="0" smtClean="0">
                <a:latin typeface="华文楷体" panose="02010600040101010101" charset="-122"/>
                <a:ea typeface="华文楷体" panose="02010600040101010101" charset="-122"/>
                <a:sym typeface="+mn-ea"/>
              </a:rPr>
              <a:t>》</a:t>
            </a:r>
            <a:endParaRPr lang="en-US" altLang="zh-CN" b="1" dirty="0" smtClean="0">
              <a:latin typeface="华文楷体" panose="02010600040101010101" charset="-122"/>
              <a:ea typeface="华文楷体" panose="02010600040101010101" charset="-122"/>
            </a:endParaRPr>
          </a:p>
          <a:p>
            <a:pPr>
              <a:lnSpc>
                <a:spcPct val="100000"/>
              </a:lnSpc>
              <a:buNone/>
            </a:pPr>
            <a:r>
              <a:rPr lang="en-US" altLang="zh-CN" b="1" dirty="0" smtClean="0">
                <a:latin typeface="华文楷体" panose="02010600040101010101" charset="-122"/>
                <a:ea typeface="华文楷体" panose="02010600040101010101" charset="-122"/>
                <a:sym typeface="+mn-ea"/>
              </a:rPr>
              <a:t>3</a:t>
            </a:r>
            <a:r>
              <a:rPr lang="zh-CN" altLang="en-US" b="1" dirty="0" smtClean="0">
                <a:latin typeface="华文楷体" panose="02010600040101010101" charset="-122"/>
                <a:ea typeface="华文楷体" panose="02010600040101010101" charset="-122"/>
                <a:sym typeface="+mn-ea"/>
              </a:rPr>
              <a:t>、人员队伍学习和培训，应纳入学校整体培训计划，并提供机制和资金保障</a:t>
            </a:r>
            <a:endParaRPr lang="en-US" altLang="zh-CN" b="1" dirty="0" smtClean="0">
              <a:latin typeface="华文楷体" panose="02010600040101010101" charset="-122"/>
              <a:ea typeface="华文楷体" panose="02010600040101010101" charset="-122"/>
            </a:endParaRPr>
          </a:p>
          <a:p>
            <a:pPr>
              <a:lnSpc>
                <a:spcPct val="100000"/>
              </a:lnSpc>
              <a:buNone/>
            </a:pPr>
            <a:r>
              <a:rPr lang="en-US" altLang="zh-CN" b="1" dirty="0" smtClean="0">
                <a:latin typeface="华文楷体" panose="02010600040101010101" charset="-122"/>
                <a:ea typeface="华文楷体" panose="02010600040101010101" charset="-122"/>
                <a:sym typeface="+mn-ea"/>
              </a:rPr>
              <a:t>4</a:t>
            </a:r>
            <a:r>
              <a:rPr lang="zh-CN" altLang="en-US" b="1" dirty="0" smtClean="0">
                <a:latin typeface="华文楷体" panose="02010600040101010101" charset="-122"/>
                <a:ea typeface="华文楷体" panose="02010600040101010101" charset="-122"/>
                <a:sym typeface="+mn-ea"/>
              </a:rPr>
              <a:t>、高校图书馆工作人员应实行资格准入制制度</a:t>
            </a:r>
            <a:r>
              <a:rPr lang="en-US" altLang="zh-CN" sz="2000" dirty="0" smtClean="0">
                <a:latin typeface="华文宋体" panose="02010600040101010101" pitchFamily="2" charset="-122"/>
                <a:ea typeface="华文宋体" panose="02010600040101010101" pitchFamily="2" charset="-122"/>
                <a:sym typeface="+mn-ea"/>
              </a:rPr>
              <a:t>   </a:t>
            </a:r>
            <a:endParaRPr kumimoji="0" lang="zh-CN" altLang="en-US" sz="2000" b="1" i="0" u="none" strike="noStrike" kern="1200" cap="none" spc="0" normalizeH="0" baseline="0" noProof="0" dirty="0">
              <a:ln>
                <a:noFill/>
              </a:ln>
              <a:solidFill>
                <a:schemeClr val="lt1"/>
              </a:solidFill>
              <a:effectLst/>
              <a:uLnTx/>
              <a:uFillTx/>
              <a:latin typeface="+mn-lt"/>
              <a:ea typeface="+mn-ea"/>
              <a:cs typeface="+mn-cs"/>
            </a:endParaRPr>
          </a:p>
        </p:txBody>
      </p:sp>
      <p:sp>
        <p:nvSpPr>
          <p:cNvPr id="44039" name="TextBox 6"/>
          <p:cNvSpPr/>
          <p:nvPr/>
        </p:nvSpPr>
        <p:spPr>
          <a:xfrm>
            <a:off x="3530600" y="1049655"/>
            <a:ext cx="5887720" cy="566420"/>
          </a:xfrm>
          <a:prstGeom prst="rect">
            <a:avLst/>
          </a:prstGeom>
          <a:noFill/>
          <a:ln w="9525">
            <a:noFill/>
          </a:ln>
        </p:spPr>
        <p:txBody>
          <a:bodyPr wrap="square"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3.1.4 </a:t>
            </a:r>
            <a:r>
              <a:rPr sz="2400" b="1" dirty="0">
                <a:solidFill>
                  <a:srgbClr val="5F5E5C"/>
                </a:solidFill>
                <a:latin typeface="微软雅黑" panose="020B0503020204020204" pitchFamily="34" charset="-122"/>
                <a:ea typeface="微软雅黑" panose="020B0503020204020204" pitchFamily="34" charset="-122"/>
              </a:rPr>
              <a:t>各位委员收集的意见和建议汇总</a:t>
            </a:r>
          </a:p>
        </p:txBody>
      </p:sp>
      <p:sp>
        <p:nvSpPr>
          <p:cNvPr id="30" name="矩形 2"/>
          <p:cNvSpPr/>
          <p:nvPr/>
        </p:nvSpPr>
        <p:spPr>
          <a:xfrm>
            <a:off x="93345" y="200025"/>
            <a:ext cx="808101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1" name="组合 10"/>
          <p:cNvGrpSpPr/>
          <p:nvPr/>
        </p:nvGrpSpPr>
        <p:grpSpPr>
          <a:xfrm>
            <a:off x="6346189" y="2150110"/>
            <a:ext cx="2251075" cy="1216025"/>
            <a:chOff x="2862869" y="1151341"/>
            <a:chExt cx="2764517" cy="1344451"/>
          </a:xfrm>
        </p:grpSpPr>
        <p:grpSp>
          <p:nvGrpSpPr>
            <p:cNvPr id="9224" name="组合 11"/>
            <p:cNvGrpSpPr/>
            <p:nvPr/>
          </p:nvGrpSpPr>
          <p:grpSpPr>
            <a:xfrm>
              <a:off x="2862869" y="1151341"/>
              <a:ext cx="2764517" cy="1344451"/>
              <a:chOff x="-170042" y="741659"/>
              <a:chExt cx="4348339" cy="2114702"/>
            </a:xfrm>
          </p:grpSpPr>
          <p:sp>
            <p:nvSpPr>
              <p:cNvPr id="14" name="矩形 14"/>
              <p:cNvSpPr/>
              <p:nvPr/>
            </p:nvSpPr>
            <p:spPr>
              <a:xfrm>
                <a:off x="1216291" y="741659"/>
                <a:ext cx="1237783" cy="2114702"/>
              </a:xfrm>
              <a:custGeom>
                <a:avLst/>
                <a:gdLst>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838861 h 2334439"/>
                  <a:gd name="connsiteX4" fmla="*/ 1224136 w 1237784"/>
                  <a:gd name="connsiteY4" fmla="*/ 0 h 2334439"/>
                  <a:gd name="connsiteX0-1" fmla="*/ 1224136 w 1237784"/>
                  <a:gd name="connsiteY0-2" fmla="*/ 0 h 2334439"/>
                  <a:gd name="connsiteX1-3" fmla="*/ 1237784 w 1237784"/>
                  <a:gd name="connsiteY1-4" fmla="*/ 1485835 h 2334439"/>
                  <a:gd name="connsiteX2-5" fmla="*/ 0 w 1237784"/>
                  <a:gd name="connsiteY2-6" fmla="*/ 2334439 h 2334439"/>
                  <a:gd name="connsiteX3-7" fmla="*/ 0 w 1237784"/>
                  <a:gd name="connsiteY3-8" fmla="*/ 797918 h 2334439"/>
                  <a:gd name="connsiteX4-9" fmla="*/ 1224136 w 1237784"/>
                  <a:gd name="connsiteY4-10" fmla="*/ 0 h 2334439"/>
                  <a:gd name="connsiteX0-11" fmla="*/ 1224136 w 1237784"/>
                  <a:gd name="connsiteY0-12" fmla="*/ 0 h 2334439"/>
                  <a:gd name="connsiteX1-13" fmla="*/ 1237784 w 1237784"/>
                  <a:gd name="connsiteY1-14" fmla="*/ 1485835 h 2334439"/>
                  <a:gd name="connsiteX2-15" fmla="*/ 0 w 1237784"/>
                  <a:gd name="connsiteY2-16" fmla="*/ 2334439 h 2334439"/>
                  <a:gd name="connsiteX3-17" fmla="*/ 0 w 1237784"/>
                  <a:gd name="connsiteY3-18" fmla="*/ 871424 h 2334439"/>
                  <a:gd name="connsiteX4-19" fmla="*/ 1224136 w 1237784"/>
                  <a:gd name="connsiteY4-20" fmla="*/ 0 h 2334439"/>
                  <a:gd name="connsiteX0-21" fmla="*/ 1224136 w 1237784"/>
                  <a:gd name="connsiteY0-22" fmla="*/ 0 h 2334439"/>
                  <a:gd name="connsiteX1-23" fmla="*/ 1237784 w 1237784"/>
                  <a:gd name="connsiteY1-24" fmla="*/ 1485835 h 2334439"/>
                  <a:gd name="connsiteX2-25" fmla="*/ 0 w 1237784"/>
                  <a:gd name="connsiteY2-26" fmla="*/ 2334439 h 2334439"/>
                  <a:gd name="connsiteX3-27" fmla="*/ 0 w 1237784"/>
                  <a:gd name="connsiteY3-28" fmla="*/ 929311 h 2334439"/>
                  <a:gd name="connsiteX4-29" fmla="*/ 1224136 w 1237784"/>
                  <a:gd name="connsiteY4-30" fmla="*/ 0 h 2334439"/>
                  <a:gd name="connsiteX0-31" fmla="*/ 1224136 w 1237784"/>
                  <a:gd name="connsiteY0-32" fmla="*/ 0 h 2334439"/>
                  <a:gd name="connsiteX1-33" fmla="*/ 1237784 w 1237784"/>
                  <a:gd name="connsiteY1-34" fmla="*/ 1485835 h 2334439"/>
                  <a:gd name="connsiteX2-35" fmla="*/ 0 w 1237784"/>
                  <a:gd name="connsiteY2-36" fmla="*/ 2334439 h 2334439"/>
                  <a:gd name="connsiteX3-37" fmla="*/ 7492 w 1237784"/>
                  <a:gd name="connsiteY3-38" fmla="*/ 896233 h 2334439"/>
                  <a:gd name="connsiteX4-39" fmla="*/ 1224136 w 1237784"/>
                  <a:gd name="connsiteY4-40" fmla="*/ 0 h 233443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37784" h="2334439">
                    <a:moveTo>
                      <a:pt x="1224136" y="0"/>
                    </a:moveTo>
                    <a:lnTo>
                      <a:pt x="1237784" y="1485835"/>
                    </a:lnTo>
                    <a:lnTo>
                      <a:pt x="0" y="2334439"/>
                    </a:lnTo>
                    <a:cubicBezTo>
                      <a:pt x="2497" y="1855037"/>
                      <a:pt x="4995" y="1375635"/>
                      <a:pt x="7492" y="896233"/>
                    </a:cubicBezTo>
                    <a:lnTo>
                      <a:pt x="1224136" y="0"/>
                    </a:lnTo>
                    <a:close/>
                  </a:path>
                </a:pathLst>
              </a:custGeom>
              <a:solidFill>
                <a:srgbClr val="FF9900"/>
              </a:solidFill>
              <a:ln>
                <a:noFill/>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grpSp>
            <p:nvGrpSpPr>
              <p:cNvPr id="9227" name="组合 14"/>
              <p:cNvGrpSpPr/>
              <p:nvPr/>
            </p:nvGrpSpPr>
            <p:grpSpPr>
              <a:xfrm rot="3364155">
                <a:off x="1819209" y="-967636"/>
                <a:ext cx="369838" cy="4348339"/>
                <a:chOff x="1601672" y="-1118831"/>
                <a:chExt cx="154347" cy="9144000"/>
              </a:xfrm>
            </p:grpSpPr>
            <p:pic>
              <p:nvPicPr>
                <p:cNvPr id="9228" name="Picture 3"/>
                <p:cNvPicPr>
                  <a:picLocks noChangeAspect="1"/>
                </p:cNvPicPr>
                <p:nvPr/>
              </p:nvPicPr>
              <p:blipFill>
                <a:blip r:embed="rId3"/>
                <a:srcRect l="2766" r="7205" b="57680"/>
                <a:stretch>
                  <a:fillRect/>
                </a:stretch>
              </p:blipFill>
              <p:spPr>
                <a:xfrm rot="5400000">
                  <a:off x="-2886388" y="3382761"/>
                  <a:ext cx="9144000" cy="140815"/>
                </a:xfrm>
                <a:prstGeom prst="rect">
                  <a:avLst/>
                </a:prstGeom>
                <a:noFill/>
                <a:ln w="9525">
                  <a:noFill/>
                </a:ln>
              </p:spPr>
            </p:pic>
            <p:sp>
              <p:nvSpPr>
                <p:cNvPr id="17" name="矩形 16"/>
                <p:cNvSpPr/>
                <p:nvPr/>
              </p:nvSpPr>
              <p:spPr>
                <a:xfrm rot="5400000">
                  <a:off x="-2127855" y="3519835"/>
                  <a:ext cx="7477053" cy="18000"/>
                </a:xfrm>
                <a:prstGeom prst="rect">
                  <a:avLst/>
                </a:prstGeom>
                <a:gradFill>
                  <a:gsLst>
                    <a:gs pos="49628">
                      <a:sysClr val="windowText" lastClr="000000">
                        <a:lumMod val="85000"/>
                        <a:lumOff val="15000"/>
                      </a:sysClr>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sp>
          <p:nvSpPr>
            <p:cNvPr id="9225" name="TextBox 12"/>
            <p:cNvSpPr txBox="1"/>
            <p:nvPr/>
          </p:nvSpPr>
          <p:spPr>
            <a:xfrm>
              <a:off x="3778779" y="1520305"/>
              <a:ext cx="762679" cy="606583"/>
            </a:xfrm>
            <a:prstGeom prst="rect">
              <a:avLst/>
            </a:prstGeom>
            <a:noFill/>
            <a:ln w="9525">
              <a:noFill/>
            </a:ln>
          </p:spPr>
          <p:txBody>
            <a:bodyPr wrap="none">
              <a:spAutoFit/>
            </a:bodyPr>
            <a:lstStyle/>
            <a:p>
              <a:pPr lvl="0"/>
              <a:r>
                <a:rPr lang="en-US" altLang="zh-CN" sz="2800" b="1" dirty="0">
                  <a:solidFill>
                    <a:schemeClr val="bg1"/>
                  </a:solidFill>
                  <a:latin typeface="微软雅黑" panose="020B0503020204020204" pitchFamily="34" charset="-122"/>
                  <a:ea typeface="微软雅黑" panose="020B0503020204020204" pitchFamily="34" charset="-122"/>
                </a:rPr>
                <a:t>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8" name="TextBox 17"/>
          <p:cNvSpPr txBox="1"/>
          <p:nvPr/>
        </p:nvSpPr>
        <p:spPr>
          <a:xfrm>
            <a:off x="7704455" y="2018030"/>
            <a:ext cx="4318635" cy="3306445"/>
          </a:xfrm>
          <a:prstGeom prst="rect">
            <a:avLst/>
          </a:prstGeom>
          <a:solidFill>
            <a:schemeClr val="accent4">
              <a:lumMod val="20000"/>
              <a:lumOff val="80000"/>
            </a:schemeClr>
          </a:solidFill>
          <a:ln w="9525">
            <a:noFill/>
          </a:ln>
        </p:spPr>
        <p:txBody>
          <a:bodyPr wrap="square">
            <a:spAutoFit/>
          </a:bodyPr>
          <a:lstStyle/>
          <a:p>
            <a:pPr marL="285750" lvl="0" indent="-285750">
              <a:lnSpc>
                <a:spcPct val="100000"/>
              </a:lnSpc>
              <a:buClr>
                <a:srgbClr val="0070C0"/>
              </a:buClr>
              <a:buFont typeface="Wingdings" panose="05000000000000000000" charset="0"/>
              <a:buChar char="l"/>
            </a:pPr>
            <a:r>
              <a:rPr lang="zh-CN" altLang="en-US" sz="1400" dirty="0">
                <a:latin typeface="微软雅黑" panose="020B0503020204020204" pitchFamily="34" charset="-122"/>
                <a:cs typeface="+mn-ea"/>
                <a:sym typeface="+mn-ea"/>
              </a:rPr>
              <a:t>队伍建设趋于多元化。有正式编制人员，人事代理人员，编制外合同制人员等，管理难度加大。</a:t>
            </a:r>
            <a:endParaRPr lang="zh-CN" altLang="en-US" sz="1400" dirty="0">
              <a:latin typeface="微软雅黑" panose="020B0503020204020204" pitchFamily="34" charset="-122"/>
              <a:cs typeface="+mn-ea"/>
            </a:endParaRPr>
          </a:p>
          <a:p>
            <a:pPr marL="285750" lvl="0" indent="-285750">
              <a:lnSpc>
                <a:spcPct val="100000"/>
              </a:lnSpc>
              <a:buClr>
                <a:srgbClr val="0070C0"/>
              </a:buClr>
              <a:buFont typeface="Wingdings" panose="05000000000000000000" charset="0"/>
              <a:buChar char="l"/>
            </a:pPr>
            <a:r>
              <a:rPr lang="zh-CN" altLang="en-US" sz="1400" dirty="0">
                <a:latin typeface="微软雅黑" panose="020B0503020204020204" pitchFamily="34" charset="-122"/>
                <a:cs typeface="+mn-ea"/>
                <a:sym typeface="+mn-ea"/>
              </a:rPr>
              <a:t>人员队伍建设的再学习、培训，应纳入学校整体培训计划，目前这方面缺乏机制和资金的保障。</a:t>
            </a:r>
            <a:endParaRPr lang="zh-CN" altLang="en-US" sz="1400" dirty="0">
              <a:latin typeface="微软雅黑" panose="020B0503020204020204" pitchFamily="34" charset="-122"/>
              <a:cs typeface="+mn-ea"/>
            </a:endParaRPr>
          </a:p>
          <a:p>
            <a:pPr marL="285750" lvl="0" indent="-285750">
              <a:lnSpc>
                <a:spcPct val="100000"/>
              </a:lnSpc>
              <a:buClr>
                <a:srgbClr val="0070C0"/>
              </a:buClr>
              <a:buFont typeface="Wingdings" panose="05000000000000000000" charset="0"/>
              <a:buChar char="l"/>
            </a:pPr>
            <a:r>
              <a:rPr lang="zh-CN" altLang="en-US" sz="1400" dirty="0">
                <a:latin typeface="微软雅黑" panose="020B0503020204020204" pitchFamily="34" charset="-122"/>
                <a:cs typeface="+mn-ea"/>
                <a:sym typeface="+mn-ea"/>
              </a:rPr>
              <a:t>大多图书馆对用人缺乏自主权，目前图书馆工作人员成份复杂，素质参差不齐，不利于图书馆的管理和工作开展。</a:t>
            </a:r>
          </a:p>
          <a:p>
            <a:pPr marL="285750" indent="-285750" algn="l">
              <a:lnSpc>
                <a:spcPct val="100000"/>
              </a:lnSpc>
              <a:buClr>
                <a:srgbClr val="0070C0"/>
              </a:buClr>
              <a:buFont typeface="Wingdings" panose="05000000000000000000" charset="0"/>
              <a:buChar char="l"/>
            </a:pPr>
            <a:r>
              <a:rPr lang="zh-CN" altLang="en-US" sz="1400" dirty="0">
                <a:latin typeface="微软雅黑" panose="020B0503020204020204" pitchFamily="34" charset="-122"/>
                <a:cs typeface="+mn-ea"/>
                <a:sym typeface="+mn-ea"/>
              </a:rPr>
              <a:t>学校大量引进人才，图书馆成为解决博士家属的主要阵地，图书馆专业人才很难进入。</a:t>
            </a:r>
            <a:endParaRPr lang="zh-CN" altLang="en-US" sz="1400" dirty="0">
              <a:latin typeface="微软雅黑" panose="020B0503020204020204" pitchFamily="34" charset="-122"/>
              <a:cs typeface="+mn-ea"/>
            </a:endParaRPr>
          </a:p>
          <a:p>
            <a:pPr marL="285750" lvl="0" indent="-285750" algn="l">
              <a:lnSpc>
                <a:spcPct val="100000"/>
              </a:lnSpc>
              <a:buClr>
                <a:srgbClr val="0070C0"/>
              </a:buClr>
              <a:buFont typeface="Wingdings" panose="05000000000000000000" charset="0"/>
              <a:buChar char="l"/>
            </a:pPr>
            <a:r>
              <a:rPr lang="zh-CN" altLang="en-US" sz="1400" dirty="0">
                <a:latin typeface="微软雅黑" panose="020B0503020204020204" pitchFamily="34" charset="-122"/>
                <a:cs typeface="+mn-ea"/>
                <a:sym typeface="+mn-ea"/>
              </a:rPr>
              <a:t>女同志在馆比例越来越大，能干体力活的人已经很少；如山西省高校图书馆女职工比例占到70%以上。</a:t>
            </a:r>
            <a:endParaRPr lang="zh-CN" altLang="en-US" sz="1400" dirty="0">
              <a:latin typeface="微软雅黑" panose="020B0503020204020204" pitchFamily="34" charset="-122"/>
              <a:cs typeface="+mn-ea"/>
            </a:endParaRPr>
          </a:p>
          <a:p>
            <a:pPr marL="285750" lvl="0" indent="-285750" algn="l">
              <a:lnSpc>
                <a:spcPct val="100000"/>
              </a:lnSpc>
              <a:buClr>
                <a:srgbClr val="0070C0"/>
              </a:buClr>
              <a:buFont typeface="Wingdings" panose="05000000000000000000" charset="0"/>
              <a:buChar char="l"/>
            </a:pPr>
            <a:r>
              <a:rPr lang="zh-CN" altLang="en-US" sz="1400" dirty="0">
                <a:latin typeface="微软雅黑" panose="020B0503020204020204" pitchFamily="34" charset="-122"/>
                <a:cs typeface="+mn-ea"/>
                <a:sym typeface="+mn-ea"/>
              </a:rPr>
              <a:t>图书馆缺乏人员管理自主权，难以建立有效的绩效考核、激励、奖惩机制。</a:t>
            </a:r>
            <a:endParaRPr lang="zh-CN" altLang="en-US" sz="1400" dirty="0">
              <a:latin typeface="微软雅黑" panose="020B0503020204020204" pitchFamily="34" charset="-122"/>
              <a:cs typeface="+mn-ea"/>
            </a:endParaRPr>
          </a:p>
          <a:p>
            <a:pPr marL="285750" lvl="0" indent="-285750" algn="l">
              <a:lnSpc>
                <a:spcPct val="100000"/>
              </a:lnSpc>
              <a:buClr>
                <a:srgbClr val="0070C0"/>
              </a:buClr>
              <a:buFont typeface="Wingdings" panose="05000000000000000000" charset="0"/>
              <a:buChar char="l"/>
            </a:pPr>
            <a:endParaRPr lang="zh-CN" altLang="en-US" sz="1400" dirty="0">
              <a:latin typeface="微软雅黑" panose="020B0503020204020204" pitchFamily="34" charset="-122"/>
              <a:ea typeface="微软雅黑" panose="020B0503020204020204" pitchFamily="34" charset="-122"/>
              <a:cs typeface="+mn-ea"/>
            </a:endParaRPr>
          </a:p>
        </p:txBody>
      </p:sp>
      <p:sp>
        <p:nvSpPr>
          <p:cNvPr id="3" name="矩形 2"/>
          <p:cNvSpPr/>
          <p:nvPr/>
        </p:nvSpPr>
        <p:spPr>
          <a:xfrm>
            <a:off x="7755255" y="1616075"/>
            <a:ext cx="3178810" cy="417195"/>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lIns="69116" tIns="34558" rIns="69116" bIns="34558" rtlCol="0" anchor="ctr"/>
          <a:lstStyle/>
          <a:p>
            <a:pPr algn="ctr"/>
            <a:r>
              <a:rPr lang="zh-CN" altLang="en-US" b="1" dirty="0" smtClean="0">
                <a:latin typeface="华文宋体" panose="02010600040101010101" pitchFamily="2" charset="-122"/>
                <a:ea typeface="华文宋体" panose="02010600040101010101" pitchFamily="2" charset="-122"/>
                <a:sym typeface="+mn-ea"/>
              </a:rPr>
              <a:t>队伍管理难度大</a:t>
            </a:r>
            <a:endParaRPr kumimoji="0" lang="zh-CN" altLang="en-US" sz="180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grpSp>
        <p:nvGrpSpPr>
          <p:cNvPr id="26" name="组合 25"/>
          <p:cNvGrpSpPr/>
          <p:nvPr/>
        </p:nvGrpSpPr>
        <p:grpSpPr>
          <a:xfrm>
            <a:off x="1233170" y="1732915"/>
            <a:ext cx="5830570" cy="1590040"/>
            <a:chOff x="7918" y="2761"/>
            <a:chExt cx="9182" cy="2504"/>
          </a:xfrm>
        </p:grpSpPr>
        <p:grpSp>
          <p:nvGrpSpPr>
            <p:cNvPr id="2" name="组合 1"/>
            <p:cNvGrpSpPr/>
            <p:nvPr/>
          </p:nvGrpSpPr>
          <p:grpSpPr>
            <a:xfrm>
              <a:off x="7918" y="2916"/>
              <a:ext cx="3545" cy="1915"/>
              <a:chOff x="2862870" y="1133088"/>
              <a:chExt cx="2764517" cy="1344451"/>
            </a:xfrm>
          </p:grpSpPr>
          <p:grpSp>
            <p:nvGrpSpPr>
              <p:cNvPr id="9232" name="组合 2"/>
              <p:cNvGrpSpPr/>
              <p:nvPr/>
            </p:nvGrpSpPr>
            <p:grpSpPr>
              <a:xfrm>
                <a:off x="2862870" y="1133088"/>
                <a:ext cx="2764517" cy="1344451"/>
                <a:chOff x="-170041" y="712948"/>
                <a:chExt cx="4348339" cy="2114702"/>
              </a:xfrm>
            </p:grpSpPr>
            <p:sp>
              <p:nvSpPr>
                <p:cNvPr id="5" name="矩形 14"/>
                <p:cNvSpPr/>
                <p:nvPr/>
              </p:nvSpPr>
              <p:spPr>
                <a:xfrm>
                  <a:off x="1216291" y="712948"/>
                  <a:ext cx="1237783" cy="2114702"/>
                </a:xfrm>
                <a:custGeom>
                  <a:avLst/>
                  <a:gdLst>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838861 h 2334439"/>
                    <a:gd name="connsiteX4" fmla="*/ 1224136 w 1237784"/>
                    <a:gd name="connsiteY4" fmla="*/ 0 h 2334439"/>
                    <a:gd name="connsiteX0-1" fmla="*/ 1224136 w 1237784"/>
                    <a:gd name="connsiteY0-2" fmla="*/ 0 h 2334439"/>
                    <a:gd name="connsiteX1-3" fmla="*/ 1237784 w 1237784"/>
                    <a:gd name="connsiteY1-4" fmla="*/ 1485835 h 2334439"/>
                    <a:gd name="connsiteX2-5" fmla="*/ 0 w 1237784"/>
                    <a:gd name="connsiteY2-6" fmla="*/ 2334439 h 2334439"/>
                    <a:gd name="connsiteX3-7" fmla="*/ 0 w 1237784"/>
                    <a:gd name="connsiteY3-8" fmla="*/ 797918 h 2334439"/>
                    <a:gd name="connsiteX4-9" fmla="*/ 1224136 w 1237784"/>
                    <a:gd name="connsiteY4-10" fmla="*/ 0 h 2334439"/>
                    <a:gd name="connsiteX0-11" fmla="*/ 1224136 w 1237784"/>
                    <a:gd name="connsiteY0-12" fmla="*/ 0 h 2334439"/>
                    <a:gd name="connsiteX1-13" fmla="*/ 1237784 w 1237784"/>
                    <a:gd name="connsiteY1-14" fmla="*/ 1485835 h 2334439"/>
                    <a:gd name="connsiteX2-15" fmla="*/ 0 w 1237784"/>
                    <a:gd name="connsiteY2-16" fmla="*/ 2334439 h 2334439"/>
                    <a:gd name="connsiteX3-17" fmla="*/ 0 w 1237784"/>
                    <a:gd name="connsiteY3-18" fmla="*/ 871424 h 2334439"/>
                    <a:gd name="connsiteX4-19" fmla="*/ 1224136 w 1237784"/>
                    <a:gd name="connsiteY4-20" fmla="*/ 0 h 2334439"/>
                    <a:gd name="connsiteX0-21" fmla="*/ 1224136 w 1237784"/>
                    <a:gd name="connsiteY0-22" fmla="*/ 0 h 2334439"/>
                    <a:gd name="connsiteX1-23" fmla="*/ 1237784 w 1237784"/>
                    <a:gd name="connsiteY1-24" fmla="*/ 1485835 h 2334439"/>
                    <a:gd name="connsiteX2-25" fmla="*/ 0 w 1237784"/>
                    <a:gd name="connsiteY2-26" fmla="*/ 2334439 h 2334439"/>
                    <a:gd name="connsiteX3-27" fmla="*/ 0 w 1237784"/>
                    <a:gd name="connsiteY3-28" fmla="*/ 929311 h 2334439"/>
                    <a:gd name="connsiteX4-29" fmla="*/ 1224136 w 1237784"/>
                    <a:gd name="connsiteY4-30" fmla="*/ 0 h 2334439"/>
                    <a:gd name="connsiteX0-31" fmla="*/ 1224136 w 1237784"/>
                    <a:gd name="connsiteY0-32" fmla="*/ 0 h 2334439"/>
                    <a:gd name="connsiteX1-33" fmla="*/ 1237784 w 1237784"/>
                    <a:gd name="connsiteY1-34" fmla="*/ 1485835 h 2334439"/>
                    <a:gd name="connsiteX2-35" fmla="*/ 0 w 1237784"/>
                    <a:gd name="connsiteY2-36" fmla="*/ 2334439 h 2334439"/>
                    <a:gd name="connsiteX3-37" fmla="*/ 7492 w 1237784"/>
                    <a:gd name="connsiteY3-38" fmla="*/ 896233 h 2334439"/>
                    <a:gd name="connsiteX4-39" fmla="*/ 1224136 w 1237784"/>
                    <a:gd name="connsiteY4-40" fmla="*/ 0 h 233443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37784" h="2334439">
                      <a:moveTo>
                        <a:pt x="1224136" y="0"/>
                      </a:moveTo>
                      <a:lnTo>
                        <a:pt x="1237784" y="1485835"/>
                      </a:lnTo>
                      <a:lnTo>
                        <a:pt x="0" y="2334439"/>
                      </a:lnTo>
                      <a:cubicBezTo>
                        <a:pt x="2497" y="1855037"/>
                        <a:pt x="4995" y="1375635"/>
                        <a:pt x="7492" y="896233"/>
                      </a:cubicBezTo>
                      <a:lnTo>
                        <a:pt x="1224136" y="0"/>
                      </a:lnTo>
                      <a:close/>
                    </a:path>
                  </a:pathLst>
                </a:custGeom>
                <a:solidFill>
                  <a:srgbClr val="FF9900"/>
                </a:solidFill>
                <a:ln>
                  <a:noFill/>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9235" name="组合 5"/>
                <p:cNvGrpSpPr/>
                <p:nvPr/>
              </p:nvGrpSpPr>
              <p:grpSpPr>
                <a:xfrm rot="3364155">
                  <a:off x="1819209" y="-967636"/>
                  <a:ext cx="369838" cy="4348339"/>
                  <a:chOff x="1601672" y="-1118831"/>
                  <a:chExt cx="154347" cy="9144000"/>
                </a:xfrm>
              </p:grpSpPr>
              <p:pic>
                <p:nvPicPr>
                  <p:cNvPr id="9236" name="Picture 3"/>
                  <p:cNvPicPr>
                    <a:picLocks noChangeAspect="1"/>
                  </p:cNvPicPr>
                  <p:nvPr/>
                </p:nvPicPr>
                <p:blipFill>
                  <a:blip r:embed="rId3"/>
                  <a:srcRect l="2766" r="7205" b="57680"/>
                  <a:stretch>
                    <a:fillRect/>
                  </a:stretch>
                </p:blipFill>
                <p:spPr>
                  <a:xfrm rot="5400000">
                    <a:off x="-2886388" y="3382761"/>
                    <a:ext cx="9144000" cy="140815"/>
                  </a:xfrm>
                  <a:prstGeom prst="rect">
                    <a:avLst/>
                  </a:prstGeom>
                  <a:noFill/>
                  <a:ln w="9525">
                    <a:noFill/>
                  </a:ln>
                </p:spPr>
              </p:pic>
              <p:sp>
                <p:nvSpPr>
                  <p:cNvPr id="8" name="矩形 7"/>
                  <p:cNvSpPr/>
                  <p:nvPr/>
                </p:nvSpPr>
                <p:spPr>
                  <a:xfrm rot="5400000">
                    <a:off x="-2127855" y="3519835"/>
                    <a:ext cx="7477053" cy="18000"/>
                  </a:xfrm>
                  <a:prstGeom prst="rect">
                    <a:avLst/>
                  </a:prstGeom>
                  <a:gradFill>
                    <a:gsLst>
                      <a:gs pos="49628">
                        <a:sysClr val="windowText" lastClr="000000">
                          <a:lumMod val="85000"/>
                          <a:lumOff val="15000"/>
                        </a:sysClr>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sp>
            <p:nvSpPr>
              <p:cNvPr id="9233" name="TextBox 3"/>
              <p:cNvSpPr txBox="1"/>
              <p:nvPr/>
            </p:nvSpPr>
            <p:spPr>
              <a:xfrm>
                <a:off x="3778779" y="1520305"/>
                <a:ext cx="762679" cy="606583"/>
              </a:xfrm>
              <a:prstGeom prst="rect">
                <a:avLst/>
              </a:prstGeom>
              <a:noFill/>
              <a:ln w="9525">
                <a:noFill/>
              </a:ln>
            </p:spPr>
            <p:txBody>
              <a:bodyPr wrap="none">
                <a:spAutoFit/>
              </a:bodyPr>
              <a:lstStyle/>
              <a:p>
                <a:pPr lvl="0"/>
                <a:r>
                  <a:rPr lang="en-US" altLang="zh-CN" sz="2800" b="1" dirty="0">
                    <a:solidFill>
                      <a:schemeClr val="bg1"/>
                    </a:solidFill>
                    <a:latin typeface="微软雅黑" panose="020B0503020204020204" pitchFamily="34" charset="-122"/>
                    <a:ea typeface="微软雅黑" panose="020B0503020204020204" pitchFamily="34" charset="-122"/>
                  </a:rPr>
                  <a:t>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10390" y="3418"/>
              <a:ext cx="6710" cy="1847"/>
            </a:xfrm>
            <a:prstGeom prst="rect">
              <a:avLst/>
            </a:prstGeom>
            <a:solidFill>
              <a:schemeClr val="accent4">
                <a:lumMod val="20000"/>
                <a:lumOff val="80000"/>
              </a:schemeClr>
            </a:solidFill>
            <a:ln w="9525">
              <a:noFill/>
            </a:ln>
          </p:spPr>
          <p:txBody>
            <a:bodyPr wrap="square">
              <a:spAutoFit/>
            </a:bodyPr>
            <a:lstStyle/>
            <a:p>
              <a:pPr lvl="0" algn="just">
                <a:lnSpc>
                  <a:spcPct val="100000"/>
                </a:lnSpc>
              </a:pPr>
              <a:r>
                <a:rPr lang="zh-CN" altLang="en-US" sz="1400" dirty="0">
                  <a:latin typeface="微软雅黑" panose="020B0503020204020204" pitchFamily="34" charset="-122"/>
                  <a:ea typeface="微软雅黑" panose="020B0503020204020204" pitchFamily="34" charset="-122"/>
                </a:rPr>
                <a:t>职工人数下降主要原因是退休或调转、流失等。退休等自然减员多于新录用人员，人员补充难。“图书馆的入门门槛提高，最低为硕士，有些要求博士，造成图书馆聘用人员难，即：高的不愿来，低的不能来”。</a:t>
              </a:r>
            </a:p>
          </p:txBody>
        </p:sp>
        <p:sp>
          <p:nvSpPr>
            <p:cNvPr id="12" name="矩形 11"/>
            <p:cNvSpPr/>
            <p:nvPr/>
          </p:nvSpPr>
          <p:spPr>
            <a:xfrm>
              <a:off x="10189" y="2761"/>
              <a:ext cx="5006" cy="657"/>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lIns="69116" tIns="34558" rIns="69116" bIns="34558" rtlCol="0" anchor="ctr"/>
            <a:lstStyle/>
            <a:p>
              <a:pPr algn="ctr"/>
              <a:r>
                <a:rPr lang="zh-CN" altLang="en-US" b="1" dirty="0" smtClean="0">
                  <a:latin typeface="华文宋体" panose="02010600040101010101" pitchFamily="2" charset="-122"/>
                  <a:ea typeface="华文宋体" panose="02010600040101010101" pitchFamily="2" charset="-122"/>
                  <a:sym typeface="+mn-ea"/>
                </a:rPr>
                <a:t>职工队伍总人数呈下降趋势</a:t>
              </a:r>
              <a:endParaRPr kumimoji="0" lang="zh-CN" altLang="en-US" sz="180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grpSp>
      <p:grpSp>
        <p:nvGrpSpPr>
          <p:cNvPr id="27" name="组合 26"/>
          <p:cNvGrpSpPr/>
          <p:nvPr/>
        </p:nvGrpSpPr>
        <p:grpSpPr>
          <a:xfrm>
            <a:off x="1334770" y="3532505"/>
            <a:ext cx="5830570" cy="1314450"/>
            <a:chOff x="7955" y="5520"/>
            <a:chExt cx="9182" cy="2070"/>
          </a:xfrm>
        </p:grpSpPr>
        <p:grpSp>
          <p:nvGrpSpPr>
            <p:cNvPr id="13" name="组合 12"/>
            <p:cNvGrpSpPr/>
            <p:nvPr/>
          </p:nvGrpSpPr>
          <p:grpSpPr>
            <a:xfrm>
              <a:off x="7955" y="5675"/>
              <a:ext cx="3545" cy="1915"/>
              <a:chOff x="2862870" y="1133088"/>
              <a:chExt cx="2764517" cy="1344451"/>
            </a:xfrm>
          </p:grpSpPr>
          <p:grpSp>
            <p:nvGrpSpPr>
              <p:cNvPr id="15" name="组合 2"/>
              <p:cNvGrpSpPr/>
              <p:nvPr/>
            </p:nvGrpSpPr>
            <p:grpSpPr>
              <a:xfrm>
                <a:off x="2862870" y="1133088"/>
                <a:ext cx="2764517" cy="1344451"/>
                <a:chOff x="-170041" y="712948"/>
                <a:chExt cx="4348339" cy="2114702"/>
              </a:xfrm>
            </p:grpSpPr>
            <p:sp>
              <p:nvSpPr>
                <p:cNvPr id="16" name="矩形 14"/>
                <p:cNvSpPr/>
                <p:nvPr/>
              </p:nvSpPr>
              <p:spPr>
                <a:xfrm>
                  <a:off x="1216291" y="712948"/>
                  <a:ext cx="1237783" cy="2114702"/>
                </a:xfrm>
                <a:custGeom>
                  <a:avLst/>
                  <a:gdLst>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838861 h 2334439"/>
                    <a:gd name="connsiteX4" fmla="*/ 1224136 w 1237784"/>
                    <a:gd name="connsiteY4" fmla="*/ 0 h 2334439"/>
                    <a:gd name="connsiteX0-1" fmla="*/ 1224136 w 1237784"/>
                    <a:gd name="connsiteY0-2" fmla="*/ 0 h 2334439"/>
                    <a:gd name="connsiteX1-3" fmla="*/ 1237784 w 1237784"/>
                    <a:gd name="connsiteY1-4" fmla="*/ 1485835 h 2334439"/>
                    <a:gd name="connsiteX2-5" fmla="*/ 0 w 1237784"/>
                    <a:gd name="connsiteY2-6" fmla="*/ 2334439 h 2334439"/>
                    <a:gd name="connsiteX3-7" fmla="*/ 0 w 1237784"/>
                    <a:gd name="connsiteY3-8" fmla="*/ 797918 h 2334439"/>
                    <a:gd name="connsiteX4-9" fmla="*/ 1224136 w 1237784"/>
                    <a:gd name="connsiteY4-10" fmla="*/ 0 h 2334439"/>
                    <a:gd name="connsiteX0-11" fmla="*/ 1224136 w 1237784"/>
                    <a:gd name="connsiteY0-12" fmla="*/ 0 h 2334439"/>
                    <a:gd name="connsiteX1-13" fmla="*/ 1237784 w 1237784"/>
                    <a:gd name="connsiteY1-14" fmla="*/ 1485835 h 2334439"/>
                    <a:gd name="connsiteX2-15" fmla="*/ 0 w 1237784"/>
                    <a:gd name="connsiteY2-16" fmla="*/ 2334439 h 2334439"/>
                    <a:gd name="connsiteX3-17" fmla="*/ 0 w 1237784"/>
                    <a:gd name="connsiteY3-18" fmla="*/ 871424 h 2334439"/>
                    <a:gd name="connsiteX4-19" fmla="*/ 1224136 w 1237784"/>
                    <a:gd name="connsiteY4-20" fmla="*/ 0 h 2334439"/>
                    <a:gd name="connsiteX0-21" fmla="*/ 1224136 w 1237784"/>
                    <a:gd name="connsiteY0-22" fmla="*/ 0 h 2334439"/>
                    <a:gd name="connsiteX1-23" fmla="*/ 1237784 w 1237784"/>
                    <a:gd name="connsiteY1-24" fmla="*/ 1485835 h 2334439"/>
                    <a:gd name="connsiteX2-25" fmla="*/ 0 w 1237784"/>
                    <a:gd name="connsiteY2-26" fmla="*/ 2334439 h 2334439"/>
                    <a:gd name="connsiteX3-27" fmla="*/ 0 w 1237784"/>
                    <a:gd name="connsiteY3-28" fmla="*/ 929311 h 2334439"/>
                    <a:gd name="connsiteX4-29" fmla="*/ 1224136 w 1237784"/>
                    <a:gd name="connsiteY4-30" fmla="*/ 0 h 2334439"/>
                    <a:gd name="connsiteX0-31" fmla="*/ 1224136 w 1237784"/>
                    <a:gd name="connsiteY0-32" fmla="*/ 0 h 2334439"/>
                    <a:gd name="connsiteX1-33" fmla="*/ 1237784 w 1237784"/>
                    <a:gd name="connsiteY1-34" fmla="*/ 1485835 h 2334439"/>
                    <a:gd name="connsiteX2-35" fmla="*/ 0 w 1237784"/>
                    <a:gd name="connsiteY2-36" fmla="*/ 2334439 h 2334439"/>
                    <a:gd name="connsiteX3-37" fmla="*/ 7492 w 1237784"/>
                    <a:gd name="connsiteY3-38" fmla="*/ 896233 h 2334439"/>
                    <a:gd name="connsiteX4-39" fmla="*/ 1224136 w 1237784"/>
                    <a:gd name="connsiteY4-40" fmla="*/ 0 h 233443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37784" h="2334439">
                      <a:moveTo>
                        <a:pt x="1224136" y="0"/>
                      </a:moveTo>
                      <a:lnTo>
                        <a:pt x="1237784" y="1485835"/>
                      </a:lnTo>
                      <a:lnTo>
                        <a:pt x="0" y="2334439"/>
                      </a:lnTo>
                      <a:cubicBezTo>
                        <a:pt x="2497" y="1855037"/>
                        <a:pt x="4995" y="1375635"/>
                        <a:pt x="7492" y="896233"/>
                      </a:cubicBezTo>
                      <a:lnTo>
                        <a:pt x="1224136" y="0"/>
                      </a:lnTo>
                      <a:close/>
                    </a:path>
                  </a:pathLst>
                </a:custGeom>
                <a:solidFill>
                  <a:srgbClr val="FF9900"/>
                </a:solidFill>
                <a:ln>
                  <a:noFill/>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20" name="组合 5"/>
                <p:cNvGrpSpPr/>
                <p:nvPr/>
              </p:nvGrpSpPr>
              <p:grpSpPr>
                <a:xfrm rot="3364155">
                  <a:off x="1819209" y="-967636"/>
                  <a:ext cx="369838" cy="4348339"/>
                  <a:chOff x="1601672" y="-1118831"/>
                  <a:chExt cx="154347" cy="9144000"/>
                </a:xfrm>
              </p:grpSpPr>
              <p:pic>
                <p:nvPicPr>
                  <p:cNvPr id="21" name="Picture 3"/>
                  <p:cNvPicPr>
                    <a:picLocks noChangeAspect="1"/>
                  </p:cNvPicPr>
                  <p:nvPr/>
                </p:nvPicPr>
                <p:blipFill>
                  <a:blip r:embed="rId3"/>
                  <a:srcRect l="2766" r="7205" b="57680"/>
                  <a:stretch>
                    <a:fillRect/>
                  </a:stretch>
                </p:blipFill>
                <p:spPr>
                  <a:xfrm rot="5400000">
                    <a:off x="-2886388" y="3382761"/>
                    <a:ext cx="9144000" cy="140815"/>
                  </a:xfrm>
                  <a:prstGeom prst="rect">
                    <a:avLst/>
                  </a:prstGeom>
                  <a:noFill/>
                  <a:ln w="9525">
                    <a:noFill/>
                  </a:ln>
                </p:spPr>
              </p:pic>
              <p:sp>
                <p:nvSpPr>
                  <p:cNvPr id="22" name="矩形 21"/>
                  <p:cNvSpPr/>
                  <p:nvPr/>
                </p:nvSpPr>
                <p:spPr>
                  <a:xfrm rot="5400000">
                    <a:off x="-2127855" y="3519835"/>
                    <a:ext cx="7477053" cy="18000"/>
                  </a:xfrm>
                  <a:prstGeom prst="rect">
                    <a:avLst/>
                  </a:prstGeom>
                  <a:gradFill>
                    <a:gsLst>
                      <a:gs pos="49628">
                        <a:sysClr val="windowText" lastClr="000000">
                          <a:lumMod val="85000"/>
                          <a:lumOff val="15000"/>
                        </a:sysClr>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sp>
            <p:nvSpPr>
              <p:cNvPr id="23" name="TextBox 3"/>
              <p:cNvSpPr txBox="1"/>
              <p:nvPr/>
            </p:nvSpPr>
            <p:spPr>
              <a:xfrm>
                <a:off x="3778779" y="1520305"/>
                <a:ext cx="762679" cy="606583"/>
              </a:xfrm>
              <a:prstGeom prst="rect">
                <a:avLst/>
              </a:prstGeom>
              <a:noFill/>
              <a:ln w="9525">
                <a:noFill/>
              </a:ln>
            </p:spPr>
            <p:txBody>
              <a:bodyPr wrap="none">
                <a:spAutoFit/>
              </a:bodyPr>
              <a:lstStyle/>
              <a:p>
                <a:pPr lvl="0"/>
                <a:r>
                  <a:rPr lang="en-US" altLang="zh-CN" sz="2800" b="1" dirty="0">
                    <a:solidFill>
                      <a:schemeClr val="bg1"/>
                    </a:solidFill>
                    <a:latin typeface="微软雅黑" panose="020B0503020204020204" pitchFamily="34" charset="-122"/>
                    <a:ea typeface="微软雅黑" panose="020B0503020204020204" pitchFamily="34" charset="-122"/>
                  </a:rPr>
                  <a:t>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4" name="TextBox 9"/>
            <p:cNvSpPr txBox="1"/>
            <p:nvPr/>
          </p:nvSpPr>
          <p:spPr>
            <a:xfrm>
              <a:off x="10427" y="6177"/>
              <a:ext cx="6710" cy="839"/>
            </a:xfrm>
            <a:prstGeom prst="rect">
              <a:avLst/>
            </a:prstGeom>
            <a:solidFill>
              <a:schemeClr val="accent4">
                <a:lumMod val="20000"/>
                <a:lumOff val="80000"/>
              </a:schemeClr>
            </a:solidFill>
            <a:ln w="9525">
              <a:noFill/>
            </a:ln>
          </p:spPr>
          <p:txBody>
            <a:bodyPr wrap="square">
              <a:spAutoFit/>
            </a:bodyPr>
            <a:lstStyle/>
            <a:p>
              <a:pPr lvl="0" algn="just">
                <a:lnSpc>
                  <a:spcPct val="100000"/>
                </a:lnSpc>
              </a:pPr>
              <a:r>
                <a:rPr lang="zh-CN" altLang="en-US" sz="1400" dirty="0">
                  <a:latin typeface="微软雅黑" panose="020B0503020204020204" pitchFamily="34" charset="-122"/>
                  <a:ea typeface="微软雅黑" panose="020B0503020204020204" pitchFamily="34" charset="-122"/>
                </a:rPr>
                <a:t>近几年，学校换届，新任馆长较多，对其进行管理培训是一项突出任务。</a:t>
              </a:r>
            </a:p>
          </p:txBody>
        </p:sp>
        <p:sp>
          <p:nvSpPr>
            <p:cNvPr id="25" name="矩形 24"/>
            <p:cNvSpPr/>
            <p:nvPr/>
          </p:nvSpPr>
          <p:spPr>
            <a:xfrm>
              <a:off x="10267" y="5520"/>
              <a:ext cx="5006" cy="657"/>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lIns="69116" tIns="34558" rIns="69116" bIns="34558" rtlCol="0" anchor="ctr"/>
            <a:lstStyle/>
            <a:p>
              <a:pPr algn="ctr"/>
              <a:r>
                <a:rPr kumimoji="0" lang="zh-CN" altLang="en-US" sz="180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rPr>
                <a:t>管理培训</a:t>
              </a:r>
            </a:p>
          </p:txBody>
        </p:sp>
      </p:grpSp>
      <p:sp>
        <p:nvSpPr>
          <p:cNvPr id="28" name="文本框 27"/>
          <p:cNvSpPr txBox="1"/>
          <p:nvPr/>
        </p:nvSpPr>
        <p:spPr>
          <a:xfrm rot="20340000">
            <a:off x="476250" y="4915535"/>
            <a:ext cx="934085" cy="548640"/>
          </a:xfrm>
          <a:prstGeom prst="rect">
            <a:avLst/>
          </a:prstGeom>
          <a:solidFill>
            <a:srgbClr val="FF0000"/>
          </a:solidFill>
        </p:spPr>
        <p:txBody>
          <a:bodyPr wrap="square" rtlCol="0" anchor="t">
            <a:spAutoFit/>
          </a:bodyPr>
          <a:lstStyle/>
          <a:p>
            <a:r>
              <a:rPr lang="zh-CN" altLang="en-US" sz="2800" b="1" dirty="0">
                <a:solidFill>
                  <a:schemeClr val="bg1"/>
                </a:solidFill>
                <a:latin typeface="Mistral" panose="03090702030407020403" pitchFamily="2" charset="0"/>
                <a:sym typeface="+mn-ea"/>
              </a:rPr>
              <a:t>建议</a:t>
            </a:r>
          </a:p>
        </p:txBody>
      </p:sp>
      <p:sp>
        <p:nvSpPr>
          <p:cNvPr id="32773" name="TextBox 17"/>
          <p:cNvSpPr txBox="1"/>
          <p:nvPr/>
        </p:nvSpPr>
        <p:spPr>
          <a:xfrm>
            <a:off x="353695" y="406400"/>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3.1 </a:t>
            </a:r>
            <a:r>
              <a:rPr lang="zh-CN" altLang="en-US" sz="2800" b="1" dirty="0">
                <a:solidFill>
                  <a:schemeClr val="bg1"/>
                </a:solidFill>
                <a:latin typeface="Arial" panose="020B0604020202020204" pitchFamily="34" charset="0"/>
                <a:ea typeface="微软雅黑" panose="020B0503020204020204" pitchFamily="34" charset="-122"/>
              </a:rPr>
              <a:t>第一次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调研全国高校图书馆队伍建设现状</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59320" y="1699895"/>
            <a:ext cx="1341120" cy="50419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问卷一</a:t>
            </a:r>
            <a:endParaRPr lang="zh-CN" altLang="en-US" dirty="0">
              <a:latin typeface="微软雅黑" panose="020B0503020204020204" pitchFamily="34" charset="-122"/>
              <a:ea typeface="微软雅黑" panose="020B0503020204020204" pitchFamily="34" charset="-122"/>
            </a:endParaRPr>
          </a:p>
        </p:txBody>
      </p:sp>
      <p:sp>
        <p:nvSpPr>
          <p:cNvPr id="11" name="矩形 10"/>
          <p:cNvSpPr/>
          <p:nvPr/>
        </p:nvSpPr>
        <p:spPr>
          <a:xfrm>
            <a:off x="7259320" y="3932555"/>
            <a:ext cx="1341120" cy="50419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问卷二</a:t>
            </a:r>
            <a:endParaRPr lang="zh-CN" altLang="en-US" dirty="0">
              <a:latin typeface="微软雅黑" panose="020B0503020204020204" pitchFamily="34" charset="-122"/>
              <a:ea typeface="微软雅黑" panose="020B0503020204020204" pitchFamily="34" charset="-122"/>
            </a:endParaRPr>
          </a:p>
        </p:txBody>
      </p:sp>
      <p:cxnSp>
        <p:nvCxnSpPr>
          <p:cNvPr id="13" name="直接连接符 12"/>
          <p:cNvCxnSpPr>
            <a:stCxn id="10" idx="2"/>
          </p:cNvCxnSpPr>
          <p:nvPr/>
        </p:nvCxnSpPr>
        <p:spPr>
          <a:xfrm>
            <a:off x="7929880" y="2204085"/>
            <a:ext cx="300164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1" idx="2"/>
          </p:cNvCxnSpPr>
          <p:nvPr/>
        </p:nvCxnSpPr>
        <p:spPr>
          <a:xfrm>
            <a:off x="7929880" y="4436110"/>
            <a:ext cx="300164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600440" y="1699895"/>
            <a:ext cx="1404620" cy="457200"/>
          </a:xfrm>
          <a:prstGeom prst="rect">
            <a:avLst/>
          </a:prstGeom>
        </p:spPr>
        <p:txBody>
          <a:bodyPr wrap="none">
            <a:spAutoFit/>
          </a:bodyPr>
          <a:lstStyle/>
          <a:p>
            <a:pPr algn="l"/>
            <a:r>
              <a:rPr lang="zh-CN" altLang="en-US" sz="2400" b="1" dirty="0">
                <a:solidFill>
                  <a:schemeClr val="accent1"/>
                </a:solidFill>
                <a:latin typeface="华文楷体" panose="02010600040101010101" charset="-122"/>
                <a:ea typeface="华文楷体" panose="02010600040101010101" charset="-122"/>
                <a:sym typeface="+mn-ea"/>
              </a:rPr>
              <a:t>馆员问卷</a:t>
            </a:r>
          </a:p>
        </p:txBody>
      </p:sp>
      <p:sp>
        <p:nvSpPr>
          <p:cNvPr id="17" name="矩形 16"/>
          <p:cNvSpPr/>
          <p:nvPr/>
        </p:nvSpPr>
        <p:spPr>
          <a:xfrm>
            <a:off x="8600440" y="3983990"/>
            <a:ext cx="1404620" cy="457200"/>
          </a:xfrm>
          <a:prstGeom prst="rect">
            <a:avLst/>
          </a:prstGeom>
        </p:spPr>
        <p:txBody>
          <a:bodyPr wrap="none">
            <a:spAutoFit/>
          </a:bodyPr>
          <a:lstStyle/>
          <a:p>
            <a:pPr algn="l"/>
            <a:r>
              <a:rPr lang="zh-CN" altLang="en-US" sz="2400" b="1" dirty="0">
                <a:solidFill>
                  <a:schemeClr val="accent1"/>
                </a:solidFill>
                <a:latin typeface="华文楷体" panose="02010600040101010101" charset="-122"/>
                <a:ea typeface="华文楷体" panose="02010600040101010101" charset="-122"/>
                <a:sym typeface="+mn-ea"/>
              </a:rPr>
              <a:t>馆长问卷</a:t>
            </a:r>
          </a:p>
        </p:txBody>
      </p:sp>
      <p:sp>
        <p:nvSpPr>
          <p:cNvPr id="18" name="矩形 17"/>
          <p:cNvSpPr/>
          <p:nvPr/>
        </p:nvSpPr>
        <p:spPr>
          <a:xfrm>
            <a:off x="7259320" y="4508500"/>
            <a:ext cx="4150995" cy="1737360"/>
          </a:xfrm>
          <a:prstGeom prst="rect">
            <a:avLst/>
          </a:prstGeom>
        </p:spPr>
        <p:txBody>
          <a:bodyPr wrap="square">
            <a:spAutoFit/>
          </a:bodyPr>
          <a:lstStyle/>
          <a:p>
            <a:pPr>
              <a:lnSpc>
                <a:spcPct val="150000"/>
              </a:lnSpc>
            </a:pPr>
            <a:r>
              <a:rPr lang="en-US" altLang="zh-CN" b="1" dirty="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问卷星”网络问卷平台</a:t>
            </a:r>
            <a:endParaRPr lang="zh-CN" altLang="en-US"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sym typeface="+mn-ea"/>
              </a:rPr>
              <a:t>总数：</a:t>
            </a:r>
            <a:r>
              <a:rPr lang="en-US" altLang="zh-CN" b="1" dirty="0">
                <a:latin typeface="幼圆" panose="02010509060101010101" pitchFamily="49" charset="-122"/>
                <a:ea typeface="幼圆" panose="02010509060101010101" pitchFamily="49" charset="-122"/>
                <a:sym typeface="+mn-ea"/>
              </a:rPr>
              <a:t>310</a:t>
            </a:r>
            <a:r>
              <a:rPr lang="zh-CN" altLang="en-US" b="1" dirty="0">
                <a:latin typeface="微软雅黑" panose="020B0503020204020204" pitchFamily="34" charset="-122"/>
                <a:ea typeface="微软雅黑" panose="020B0503020204020204" pitchFamily="34" charset="-122"/>
                <a:sym typeface="+mn-ea"/>
              </a:rPr>
              <a:t>份</a:t>
            </a:r>
            <a:endParaRPr lang="zh-CN" altLang="en-US"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sym typeface="+mn-ea"/>
              </a:rPr>
              <a:t>地域：涉及高校图书馆近100家</a:t>
            </a:r>
            <a:endParaRPr lang="zh-CN" altLang="en-US"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sym typeface="+mn-ea"/>
              </a:rPr>
              <a:t>有效回收：</a:t>
            </a:r>
            <a:r>
              <a:rPr lang="en-US" altLang="zh-CN" b="1" dirty="0">
                <a:latin typeface="微软雅黑" panose="020B0503020204020204" pitchFamily="34" charset="-122"/>
                <a:ea typeface="微软雅黑" panose="020B0503020204020204" pitchFamily="34" charset="-122"/>
                <a:sym typeface="+mn-ea"/>
              </a:rPr>
              <a:t>301</a:t>
            </a:r>
            <a:r>
              <a:rPr lang="zh-CN" altLang="en-US" b="1" dirty="0">
                <a:latin typeface="微软雅黑" panose="020B0503020204020204" pitchFamily="34" charset="-122"/>
                <a:ea typeface="微软雅黑" panose="020B0503020204020204" pitchFamily="34" charset="-122"/>
                <a:sym typeface="+mn-ea"/>
              </a:rPr>
              <a:t>份，回收率9</a:t>
            </a:r>
            <a:r>
              <a:rPr lang="en-US" altLang="zh-CN" b="1" dirty="0">
                <a:latin typeface="微软雅黑" panose="020B0503020204020204" pitchFamily="34" charset="-122"/>
                <a:ea typeface="微软雅黑" panose="020B0503020204020204" pitchFamily="34" charset="-122"/>
                <a:sym typeface="+mn-ea"/>
              </a:rPr>
              <a:t>7</a:t>
            </a:r>
            <a:r>
              <a:rPr lang="zh-CN" altLang="en-US" b="1" dirty="0">
                <a:latin typeface="微软雅黑" panose="020B0503020204020204" pitchFamily="34" charset="-122"/>
                <a:ea typeface="微软雅黑" panose="020B0503020204020204" pitchFamily="34" charset="-122"/>
                <a:sym typeface="+mn-ea"/>
              </a:rPr>
              <a:t>.</a:t>
            </a:r>
            <a:r>
              <a:rPr lang="en-US" altLang="zh-CN" b="1" dirty="0">
                <a:latin typeface="微软雅黑" panose="020B0503020204020204" pitchFamily="34" charset="-122"/>
                <a:ea typeface="微软雅黑" panose="020B0503020204020204" pitchFamily="34" charset="-122"/>
                <a:sym typeface="+mn-ea"/>
              </a:rPr>
              <a:t>1</a:t>
            </a:r>
            <a:r>
              <a:rPr lang="zh-CN" altLang="en-US" b="1" dirty="0">
                <a:latin typeface="微软雅黑" panose="020B0503020204020204" pitchFamily="34" charset="-122"/>
                <a:ea typeface="微软雅黑" panose="020B0503020204020204" pitchFamily="34" charset="-122"/>
                <a:sym typeface="+mn-ea"/>
              </a:rPr>
              <a:t>%</a:t>
            </a:r>
            <a:endParaRPr lang="zh-CN" altLang="en-US" b="1" dirty="0">
              <a:latin typeface="微软雅黑" panose="020B0503020204020204" pitchFamily="34" charset="-122"/>
              <a:ea typeface="微软雅黑" panose="020B0503020204020204" pitchFamily="34" charset="-122"/>
            </a:endParaRPr>
          </a:p>
        </p:txBody>
      </p:sp>
      <p:sp>
        <p:nvSpPr>
          <p:cNvPr id="19" name="矩形 18"/>
          <p:cNvSpPr/>
          <p:nvPr/>
        </p:nvSpPr>
        <p:spPr>
          <a:xfrm>
            <a:off x="7156450" y="2096135"/>
            <a:ext cx="4092575" cy="2011680"/>
          </a:xfrm>
          <a:prstGeom prst="rect">
            <a:avLst/>
          </a:prstGeom>
        </p:spPr>
        <p:txBody>
          <a:bodyPr wrap="square">
            <a:spAutoFit/>
          </a:bodyPr>
          <a:lstStyle/>
          <a:p>
            <a:pPr>
              <a:lnSpc>
                <a:spcPct val="150000"/>
              </a:lnSpc>
            </a:pPr>
            <a:r>
              <a:rPr lang="en-US" altLang="zh-CN" b="1" dirty="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问卷星”网络问卷平台</a:t>
            </a:r>
            <a:endParaRPr lang="zh-CN" altLang="en-US"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总数：</a:t>
            </a:r>
            <a:r>
              <a:rPr lang="zh-CN" altLang="en-US" b="1" dirty="0">
                <a:latin typeface="微软雅黑" panose="020B0503020204020204" pitchFamily="34" charset="-122"/>
                <a:ea typeface="微软雅黑" panose="020B0503020204020204" pitchFamily="34" charset="-122"/>
                <a:sym typeface="+mn-ea"/>
              </a:rPr>
              <a:t>1130</a:t>
            </a:r>
            <a:r>
              <a:rPr lang="zh-CN" altLang="en-US" b="1" dirty="0">
                <a:latin typeface="微软雅黑" panose="020B0503020204020204" pitchFamily="34" charset="-122"/>
                <a:ea typeface="微软雅黑" panose="020B0503020204020204" pitchFamily="34" charset="-122"/>
              </a:rPr>
              <a:t>份</a:t>
            </a:r>
          </a:p>
          <a:p>
            <a:pPr>
              <a:lnSpc>
                <a:spcPct val="150000"/>
              </a:lnSpc>
            </a:pPr>
            <a:r>
              <a:rPr lang="zh-CN" altLang="en-US" b="1" dirty="0">
                <a:latin typeface="微软雅黑" panose="020B0503020204020204" pitchFamily="34" charset="-122"/>
                <a:ea typeface="微软雅黑" panose="020B0503020204020204" pitchFamily="34" charset="-122"/>
              </a:rPr>
              <a:t>地域：</a:t>
            </a:r>
            <a:r>
              <a:rPr lang="zh-CN" altLang="en-US" b="1" dirty="0">
                <a:latin typeface="微软雅黑" panose="020B0503020204020204" pitchFamily="34" charset="-122"/>
                <a:ea typeface="微软雅黑" panose="020B0503020204020204" pitchFamily="34" charset="-122"/>
                <a:sym typeface="+mn-ea"/>
              </a:rPr>
              <a:t>涉及高校图书馆近100家</a:t>
            </a:r>
            <a:endParaRPr lang="zh-CN" altLang="en-US"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有效回收：</a:t>
            </a:r>
            <a:r>
              <a:rPr lang="zh-CN" altLang="en-US" b="1" dirty="0">
                <a:latin typeface="微软雅黑" panose="020B0503020204020204" pitchFamily="34" charset="-122"/>
                <a:ea typeface="微软雅黑" panose="020B0503020204020204" pitchFamily="34" charset="-122"/>
                <a:sym typeface="+mn-ea"/>
              </a:rPr>
              <a:t>1128</a:t>
            </a:r>
            <a:r>
              <a:rPr lang="zh-CN" altLang="en-US" b="1" dirty="0">
                <a:latin typeface="微软雅黑" panose="020B0503020204020204" pitchFamily="34" charset="-122"/>
                <a:ea typeface="微软雅黑" panose="020B0503020204020204" pitchFamily="34" charset="-122"/>
              </a:rPr>
              <a:t>份，回收率</a:t>
            </a:r>
            <a:r>
              <a:rPr lang="zh-CN" altLang="en-US" b="1" dirty="0">
                <a:latin typeface="微软雅黑" panose="020B0503020204020204" pitchFamily="34" charset="-122"/>
                <a:ea typeface="微软雅黑" panose="020B0503020204020204" pitchFamily="34" charset="-122"/>
                <a:sym typeface="+mn-ea"/>
              </a:rPr>
              <a:t>99.8%</a:t>
            </a:r>
            <a:endParaRPr lang="zh-CN" altLang="en-US" b="1" dirty="0">
              <a:latin typeface="微软雅黑" panose="020B0503020204020204" pitchFamily="34" charset="-122"/>
              <a:ea typeface="微软雅黑" panose="020B0503020204020204" pitchFamily="34" charset="-122"/>
            </a:endParaRPr>
          </a:p>
          <a:p>
            <a:endParaRPr lang="zh-CN" altLang="en-US" b="1" dirty="0">
              <a:latin typeface="微软雅黑" panose="020B0503020204020204" pitchFamily="34" charset="-122"/>
              <a:ea typeface="微软雅黑" panose="020B0503020204020204" pitchFamily="34" charset="-122"/>
            </a:endParaRPr>
          </a:p>
        </p:txBody>
      </p:sp>
      <p:graphicFrame>
        <p:nvGraphicFramePr>
          <p:cNvPr id="44043" name="表格 12"/>
          <p:cNvGraphicFramePr>
            <a:graphicFrameLocks noGrp="1"/>
          </p:cNvGraphicFramePr>
          <p:nvPr/>
        </p:nvGraphicFramePr>
        <p:xfrm>
          <a:off x="815340" y="1849120"/>
          <a:ext cx="5651500" cy="1919712"/>
        </p:xfrm>
        <a:graphic>
          <a:graphicData uri="http://schemas.openxmlformats.org/drawingml/2006/table">
            <a:tbl>
              <a:tblPr/>
              <a:tblGrid>
                <a:gridCol w="1612900"/>
                <a:gridCol w="4038600"/>
              </a:tblGrid>
              <a:tr h="537210">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20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调研步骤</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38100" cap="flat" cmpd="sng" algn="ctr">
                      <a:solidFill>
                        <a:srgbClr val="FFFFFF"/>
                      </a:solidFill>
                      <a:prstDash val="solid"/>
                      <a:bevel/>
                      <a:headEnd type="none" w="med" len="med"/>
                      <a:tailEnd type="none" w="med" len="med"/>
                    </a:lnB>
                    <a:lnTlToBr>
                      <a:noFill/>
                    </a:lnTlToBr>
                    <a:lnBlToTr>
                      <a:noFill/>
                    </a:lnBlToTr>
                    <a:solidFill>
                      <a:srgbClr val="1F487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20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时间</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38100" cap="flat" cmpd="sng" algn="ctr">
                      <a:solidFill>
                        <a:srgbClr val="FFFFFF"/>
                      </a:solidFill>
                      <a:prstDash val="solid"/>
                      <a:bevel/>
                      <a:headEnd type="none" w="med" len="med"/>
                      <a:tailEnd type="none" w="med" len="med"/>
                    </a:lnB>
                    <a:lnTlToBr>
                      <a:noFill/>
                    </a:lnTlToBr>
                    <a:lnBlToTr>
                      <a:noFill/>
                    </a:lnBlToTr>
                    <a:solidFill>
                      <a:srgbClr val="1F487C"/>
                    </a:solidFill>
                  </a:tcPr>
                </a:tc>
              </a:tr>
              <a:tr h="660507">
                <a:tc>
                  <a:txBody>
                    <a:bodyPr/>
                    <a:lstStyle/>
                    <a:p>
                      <a:pPr marL="0" marR="0" lvl="0" indent="0" algn="ctr" defTabSz="914400" rtl="0" eaLnBrk="1" fontAlgn="base" latinLnBrk="0" hangingPunct="1">
                        <a:lnSpc>
                          <a:spcPct val="115000"/>
                        </a:lnSpc>
                        <a:spcBef>
                          <a:spcPct val="0"/>
                        </a:spcBef>
                        <a:spcAft>
                          <a:spcPct val="0"/>
                        </a:spcAft>
                        <a:buClrTx/>
                        <a:buSzTx/>
                        <a:buFontTx/>
                        <a:buNone/>
                      </a:pPr>
                      <a:r>
                        <a:rPr lang="zh-CN" altLang="en-US" sz="1800" b="1" smtClean="0">
                          <a:ln>
                            <a:noFill/>
                          </a:ln>
                          <a:solidFill>
                            <a:srgbClr val="FFFFFF"/>
                          </a:solidFill>
                          <a:effectLst/>
                          <a:latin typeface="微软雅黑" panose="020B0503020204020204" pitchFamily="34" charset="-122"/>
                          <a:ea typeface="微软雅黑" panose="020B0503020204020204" pitchFamily="34" charset="-122"/>
                          <a:sym typeface="+mn-ea"/>
                        </a:rPr>
                        <a:t>问卷调查</a:t>
                      </a:r>
                      <a:endPar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381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20000"/>
                        </a:lnSpc>
                        <a:buClrTx/>
                        <a:buSzTx/>
                        <a:buNone/>
                      </a:pPr>
                      <a:r>
                        <a:rPr kumimoji="0" lang="zh-CN" altLang="en-US" sz="2000" b="1" i="0" u="none" strike="noStrike" cap="none" normalizeH="0" baseline="0" smtClean="0">
                          <a:ln>
                            <a:noFill/>
                          </a:ln>
                          <a:solidFill>
                            <a:srgbClr val="5F5E5C"/>
                          </a:solidFill>
                          <a:effectLst/>
                          <a:latin typeface="楷体" panose="02010609060101010101" charset="-122"/>
                          <a:ea typeface="楷体" panose="02010609060101010101" charset="-122"/>
                          <a:sym typeface="Calibri" panose="020F0502020204030204" pitchFamily="34" charset="0"/>
                        </a:rPr>
                        <a:t>2015年5月-7月</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381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chemeClr val="accent4">
                        <a:lumMod val="20000"/>
                        <a:lumOff val="80000"/>
                      </a:schemeClr>
                    </a:solidFill>
                  </a:tcPr>
                </a:tc>
              </a:tr>
              <a:tr h="721995">
                <a:tc>
                  <a:txBody>
                    <a:bodyPr/>
                    <a:lstStyle/>
                    <a:p>
                      <a:pPr marL="0" marR="0" lvl="0" indent="0" algn="ctr" defTabSz="914400" rtl="0" eaLnBrk="1" fontAlgn="base" latinLnBrk="0" hangingPunct="1">
                        <a:lnSpc>
                          <a:spcPct val="115000"/>
                        </a:lnSpc>
                        <a:spcBef>
                          <a:spcPct val="0"/>
                        </a:spcBef>
                        <a:spcAft>
                          <a:spcPct val="0"/>
                        </a:spcAft>
                        <a:buClrTx/>
                        <a:buSzTx/>
                        <a:buFontTx/>
                        <a:buNone/>
                      </a:pPr>
                      <a:r>
                        <a:rPr lang="zh-CN" altLang="en-US" sz="1800" b="1" smtClean="0">
                          <a:ln>
                            <a:noFill/>
                          </a:ln>
                          <a:solidFill>
                            <a:srgbClr val="FFFFFF"/>
                          </a:solidFill>
                          <a:effectLst/>
                          <a:latin typeface="微软雅黑" panose="020B0503020204020204" pitchFamily="34" charset="-122"/>
                          <a:ea typeface="微软雅黑" panose="020B0503020204020204" pitchFamily="34" charset="-122"/>
                          <a:sym typeface="+mn-ea"/>
                        </a:rPr>
                        <a:t>数据分析</a:t>
                      </a:r>
                      <a:endPar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pPr>
                      <a:r>
                        <a:rPr kumimoji="0" lang="en-US" altLang="zh-CN" sz="2000" b="1" i="0" u="none" strike="noStrike" cap="none" normalizeH="0" baseline="0" smtClean="0">
                          <a:ln>
                            <a:noFill/>
                          </a:ln>
                          <a:solidFill>
                            <a:schemeClr val="tx1"/>
                          </a:solidFill>
                          <a:effectLst/>
                          <a:latin typeface="楷体" panose="02010609060101010101" charset="-122"/>
                          <a:ea typeface="楷体" panose="02010609060101010101" charset="-122"/>
                          <a:sym typeface="Calibri" panose="020F0502020204030204" pitchFamily="34" charset="0"/>
                        </a:rPr>
                        <a:t>2015</a:t>
                      </a:r>
                      <a:r>
                        <a:rPr kumimoji="0" lang="zh-CN" altLang="en-US" sz="2000" b="1" i="0" u="none" strike="noStrike" cap="none" normalizeH="0" baseline="0" smtClean="0">
                          <a:ln>
                            <a:noFill/>
                          </a:ln>
                          <a:solidFill>
                            <a:schemeClr val="tx1"/>
                          </a:solidFill>
                          <a:effectLst/>
                          <a:latin typeface="楷体" panose="02010609060101010101" charset="-122"/>
                          <a:ea typeface="楷体" panose="02010609060101010101" charset="-122"/>
                          <a:sym typeface="Calibri" panose="020F0502020204030204" pitchFamily="34" charset="0"/>
                        </a:rPr>
                        <a:t>年</a:t>
                      </a:r>
                      <a:r>
                        <a:rPr kumimoji="0" lang="en-US" altLang="zh-CN" sz="2000" b="1" i="0" u="none" strike="noStrike" cap="none" normalizeH="0" baseline="0" smtClean="0">
                          <a:ln>
                            <a:noFill/>
                          </a:ln>
                          <a:solidFill>
                            <a:schemeClr val="tx1"/>
                          </a:solidFill>
                          <a:effectLst/>
                          <a:latin typeface="楷体" panose="02010609060101010101" charset="-122"/>
                          <a:ea typeface="楷体" panose="02010609060101010101" charset="-122"/>
                          <a:sym typeface="Calibri" panose="020F0502020204030204" pitchFamily="34" charset="0"/>
                        </a:rPr>
                        <a:t>7</a:t>
                      </a:r>
                      <a:r>
                        <a:rPr kumimoji="0" lang="zh-CN" altLang="en-US" sz="2000" b="1" i="0" u="none" strike="noStrike" cap="none" normalizeH="0" baseline="0" smtClean="0">
                          <a:ln>
                            <a:noFill/>
                          </a:ln>
                          <a:solidFill>
                            <a:schemeClr val="tx1"/>
                          </a:solidFill>
                          <a:effectLst/>
                          <a:latin typeface="楷体" panose="02010609060101010101" charset="-122"/>
                          <a:ea typeface="楷体" panose="02010609060101010101" charset="-122"/>
                          <a:sym typeface="Calibri" panose="020F0502020204030204" pitchFamily="34" charset="0"/>
                        </a:rPr>
                        <a:t>月</a:t>
                      </a:r>
                      <a:r>
                        <a:rPr kumimoji="0" lang="en-US" altLang="zh-CN" sz="2000" b="1" i="0" u="none" strike="noStrike" cap="none" normalizeH="0" baseline="0" smtClean="0">
                          <a:ln>
                            <a:noFill/>
                          </a:ln>
                          <a:solidFill>
                            <a:schemeClr val="tx1"/>
                          </a:solidFill>
                          <a:effectLst/>
                          <a:latin typeface="楷体" panose="02010609060101010101" charset="-122"/>
                          <a:ea typeface="楷体" panose="02010609060101010101" charset="-122"/>
                          <a:sym typeface="Calibri" panose="020F0502020204030204" pitchFamily="34" charset="0"/>
                        </a:rPr>
                        <a:t>-12</a:t>
                      </a:r>
                      <a:r>
                        <a:rPr kumimoji="0" lang="zh-CN" altLang="en-US" sz="2000" b="1" i="0" u="none" strike="noStrike" cap="none" normalizeH="0" baseline="0" smtClean="0">
                          <a:ln>
                            <a:noFill/>
                          </a:ln>
                          <a:solidFill>
                            <a:schemeClr val="tx1"/>
                          </a:solidFill>
                          <a:effectLst/>
                          <a:latin typeface="楷体" panose="02010609060101010101" charset="-122"/>
                          <a:ea typeface="楷体" panose="02010609060101010101" charset="-122"/>
                          <a:sym typeface="Calibri" panose="020F0502020204030204" pitchFamily="34" charset="0"/>
                        </a:rPr>
                        <a:t>月</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EFF3E9"/>
                    </a:solidFill>
                  </a:tcPr>
                </a:tc>
              </a:tr>
            </a:tbl>
          </a:graphicData>
        </a:graphic>
      </p:graphicFrame>
      <p:sp>
        <p:nvSpPr>
          <p:cNvPr id="5" name="文本框 4"/>
          <p:cNvSpPr txBox="1"/>
          <p:nvPr/>
        </p:nvSpPr>
        <p:spPr>
          <a:xfrm>
            <a:off x="815340" y="3932555"/>
            <a:ext cx="5473700" cy="701040"/>
          </a:xfrm>
          <a:prstGeom prst="rect">
            <a:avLst/>
          </a:prstGeom>
          <a:noFill/>
        </p:spPr>
        <p:txBody>
          <a:bodyPr wrap="square" rtlCol="0" anchor="t">
            <a:spAutoFit/>
          </a:bodyPr>
          <a:lstStyle/>
          <a:p>
            <a:r>
              <a:rPr lang="zh-CN" altLang="en-US" sz="2000" b="1" dirty="0">
                <a:latin typeface="华文楷体" panose="02010600040101010101" charset="-122"/>
                <a:ea typeface="华文楷体" panose="02010600040101010101" charset="-122"/>
                <a:sym typeface="+mn-ea"/>
              </a:rPr>
              <a:t>由北京师范大学图书馆馆员和政府管理学院研究生组成课题组合作完成</a:t>
            </a:r>
          </a:p>
        </p:txBody>
      </p:sp>
      <p:sp>
        <p:nvSpPr>
          <p:cNvPr id="7" name="文本框 6"/>
          <p:cNvSpPr txBox="1"/>
          <p:nvPr/>
        </p:nvSpPr>
        <p:spPr>
          <a:xfrm>
            <a:off x="468630" y="4782820"/>
            <a:ext cx="6345555" cy="1463040"/>
          </a:xfrm>
          <a:prstGeom prst="rect">
            <a:avLst/>
          </a:prstGeom>
          <a:solidFill>
            <a:schemeClr val="accent4">
              <a:lumMod val="20000"/>
              <a:lumOff val="80000"/>
            </a:schemeClr>
          </a:solidFill>
          <a:ln w="12700">
            <a:solidFill>
              <a:schemeClr val="accent1"/>
            </a:solidFill>
          </a:ln>
        </p:spPr>
        <p:txBody>
          <a:bodyPr wrap="square" rtlCol="0" anchor="t">
            <a:spAutoFit/>
          </a:bodyPr>
          <a:lstStyle/>
          <a:p>
            <a:pPr lvl="0" eaLnBrk="1" hangingPunct="1">
              <a:lnSpc>
                <a:spcPct val="150000"/>
              </a:lnSpc>
            </a:pPr>
            <a:r>
              <a:rPr lang="zh-CN" altLang="en-US" sz="2000" b="1" dirty="0">
                <a:latin typeface="楷体" panose="02010609060101010101" charset="-122"/>
                <a:ea typeface="楷体" panose="02010609060101010101" charset="-122"/>
                <a:sym typeface="+mn-ea"/>
              </a:rPr>
              <a:t>具体围绕馆员的岗位职责与工作内容、馆员培训、绩效考核、科学研究与职称评定、薪酬与激励、录用与晋升、组织文化与团队建设、岗位和环境满意度等维度。</a:t>
            </a:r>
            <a:endParaRPr lang="zh-CN" altLang="en-US" sz="2000" b="1">
              <a:latin typeface="楷体" panose="02010609060101010101" charset="-122"/>
              <a:ea typeface="楷体" panose="02010609060101010101" charset="-122"/>
            </a:endParaRPr>
          </a:p>
        </p:txBody>
      </p:sp>
      <p:sp>
        <p:nvSpPr>
          <p:cNvPr id="44039" name="TextBox 6"/>
          <p:cNvSpPr/>
          <p:nvPr/>
        </p:nvSpPr>
        <p:spPr>
          <a:xfrm>
            <a:off x="4472940" y="1133475"/>
            <a:ext cx="5887720" cy="566420"/>
          </a:xfrm>
          <a:prstGeom prst="rect">
            <a:avLst/>
          </a:prstGeom>
          <a:noFill/>
          <a:ln w="9525">
            <a:noFill/>
          </a:ln>
        </p:spPr>
        <p:txBody>
          <a:bodyPr wrap="square"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3.2.1 </a:t>
            </a:r>
            <a:r>
              <a:rPr lang="zh-CN" sz="2400" b="1" dirty="0">
                <a:solidFill>
                  <a:srgbClr val="5F5E5C"/>
                </a:solidFill>
                <a:latin typeface="微软雅黑" panose="020B0503020204020204" pitchFamily="34" charset="-122"/>
                <a:ea typeface="微软雅黑" panose="020B0503020204020204" pitchFamily="34" charset="-122"/>
              </a:rPr>
              <a:t>调研过程</a:t>
            </a:r>
          </a:p>
        </p:txBody>
      </p:sp>
      <p:sp>
        <p:nvSpPr>
          <p:cNvPr id="30" name="矩形 2"/>
          <p:cNvSpPr/>
          <p:nvPr/>
        </p:nvSpPr>
        <p:spPr>
          <a:xfrm>
            <a:off x="93345" y="200025"/>
            <a:ext cx="8274685"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TextBox 17"/>
          <p:cNvSpPr txBox="1"/>
          <p:nvPr/>
        </p:nvSpPr>
        <p:spPr>
          <a:xfrm>
            <a:off x="441960" y="436880"/>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3.2 </a:t>
            </a:r>
            <a:r>
              <a:rPr lang="zh-CN" altLang="en-US" sz="2800" b="1" dirty="0">
                <a:solidFill>
                  <a:schemeClr val="bg1"/>
                </a:solidFill>
                <a:latin typeface="Arial" panose="020B0604020202020204" pitchFamily="34" charset="0"/>
                <a:ea typeface="微软雅黑" panose="020B0503020204020204" pitchFamily="34" charset="-122"/>
              </a:rPr>
              <a:t>第二次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调研全国高校图书馆馆员队伍现状</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7" name="组合 45"/>
          <p:cNvGrpSpPr/>
          <p:nvPr/>
        </p:nvGrpSpPr>
        <p:grpSpPr>
          <a:xfrm>
            <a:off x="141605" y="2421255"/>
            <a:ext cx="6034405" cy="1330325"/>
            <a:chOff x="0" y="0"/>
            <a:chExt cx="6178286" cy="1915412"/>
          </a:xfrm>
        </p:grpSpPr>
        <p:sp>
          <p:nvSpPr>
            <p:cNvPr id="22538" name="椭圆 22"/>
            <p:cNvSpPr/>
            <p:nvPr/>
          </p:nvSpPr>
          <p:spPr>
            <a:xfrm>
              <a:off x="0" y="0"/>
              <a:ext cx="519090" cy="518922"/>
            </a:xfrm>
            <a:prstGeom prst="ellipse">
              <a:avLst/>
            </a:prstGeom>
            <a:solidFill>
              <a:schemeClr val="bg1"/>
            </a:solidFill>
            <a:ln w="28575" cap="flat" cmpd="sng">
              <a:solidFill>
                <a:srgbClr val="D9D9D9"/>
              </a:solidFill>
              <a:prstDash val="solid"/>
              <a:headEnd type="none" w="med" len="med"/>
              <a:tailEnd type="none" w="med" len="med"/>
            </a:ln>
            <a:effectLst>
              <a:outerShdw dist="38100" dir="5400000" algn="ctr" rotWithShape="0">
                <a:srgbClr val="000000">
                  <a:alpha val="39000"/>
                </a:srgbClr>
              </a:outerShdw>
            </a:effectLst>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nvGrpSpPr>
            <p:cNvPr id="22539" name="组合 7"/>
            <p:cNvGrpSpPr/>
            <p:nvPr/>
          </p:nvGrpSpPr>
          <p:grpSpPr>
            <a:xfrm>
              <a:off x="129614" y="43204"/>
              <a:ext cx="6048672" cy="1872208"/>
              <a:chOff x="0" y="0"/>
              <a:chExt cx="8352928" cy="1440160"/>
            </a:xfrm>
          </p:grpSpPr>
          <p:sp>
            <p:nvSpPr>
              <p:cNvPr id="22540" name="圆角矩形 28"/>
              <p:cNvSpPr/>
              <p:nvPr/>
            </p:nvSpPr>
            <p:spPr>
              <a:xfrm>
                <a:off x="766" y="-275"/>
                <a:ext cx="8352162" cy="1440435"/>
              </a:xfrm>
              <a:prstGeom prst="roundRect">
                <a:avLst>
                  <a:gd name="adj" fmla="val 7319"/>
                </a:avLst>
              </a:prstGeom>
              <a:solidFill>
                <a:schemeClr val="bg1"/>
              </a:solidFill>
              <a:ln w="3175" cap="flat" cmpd="sng">
                <a:solidFill>
                  <a:srgbClr val="D9D9D9"/>
                </a:solidFill>
                <a:prstDash val="solid"/>
                <a:headEnd type="none" w="med" len="med"/>
                <a:tailEnd type="none" w="med" len="med"/>
              </a:ln>
              <a:effectLst>
                <a:outerShdw dist="38100" dir="5400000" algn="ctr" rotWithShape="0">
                  <a:srgbClr val="000000">
                    <a:alpha val="39000"/>
                  </a:srgbClr>
                </a:outerShdw>
              </a:effectLst>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nvGrpSpPr>
              <p:cNvPr id="22541" name="对角圆角矩形 29"/>
              <p:cNvGrpSpPr/>
              <p:nvPr/>
            </p:nvGrpSpPr>
            <p:grpSpPr>
              <a:xfrm>
                <a:off x="7540014" y="631738"/>
                <a:ext cx="808155" cy="801858"/>
                <a:chOff x="0" y="0"/>
                <a:chExt cx="585216" cy="1042416"/>
              </a:xfrm>
            </p:grpSpPr>
            <p:pic>
              <p:nvPicPr>
                <p:cNvPr id="22542" name="对角圆角矩形 29"/>
                <p:cNvPicPr/>
                <p:nvPr/>
              </p:nvPicPr>
              <p:blipFill>
                <a:blip r:embed="rId2"/>
                <a:stretch>
                  <a:fillRect/>
                </a:stretch>
              </p:blipFill>
              <p:spPr>
                <a:xfrm>
                  <a:off x="0" y="0"/>
                  <a:ext cx="585216" cy="1042416"/>
                </a:xfrm>
                <a:prstGeom prst="rect">
                  <a:avLst/>
                </a:prstGeom>
                <a:noFill/>
                <a:ln w="9525">
                  <a:noFill/>
                </a:ln>
              </p:spPr>
            </p:pic>
            <p:sp>
              <p:nvSpPr>
                <p:cNvPr id="22543" name="Text Box 28"/>
                <p:cNvSpPr txBox="1"/>
                <p:nvPr/>
              </p:nvSpPr>
              <p:spPr>
                <a:xfrm>
                  <a:off x="34917" y="35408"/>
                  <a:ext cx="515515" cy="971648"/>
                </a:xfrm>
                <a:prstGeom prst="rect">
                  <a:avLst/>
                </a:prstGeom>
                <a:noFill/>
                <a:ln w="9525">
                  <a:noFill/>
                </a:ln>
              </p:spPr>
              <p:txBody>
                <a:bodyPr anchor="ct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32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stStyle>
                <a:p>
                  <a:pPr marL="0" lvl="0" indent="0" algn="ctr" eaLnBrk="1" hangingPunct="1">
                    <a:spcBef>
                      <a:spcPct val="0"/>
                    </a:spcBef>
                    <a:buNone/>
                  </a:pPr>
                  <a:endParaRPr sz="1800">
                    <a:solidFill>
                      <a:srgbClr val="FFFFFF"/>
                    </a:solidFill>
                    <a:latin typeface="Constantia" panose="02030602050306030303" pitchFamily="2" charset="0"/>
                  </a:endParaRPr>
                </a:p>
              </p:txBody>
            </p:sp>
          </p:grpSp>
        </p:grpSp>
        <p:sp>
          <p:nvSpPr>
            <p:cNvPr id="22544" name="椭圆 25"/>
            <p:cNvSpPr/>
            <p:nvPr/>
          </p:nvSpPr>
          <p:spPr>
            <a:xfrm>
              <a:off x="0" y="0"/>
              <a:ext cx="519090" cy="518922"/>
            </a:xfrm>
            <a:prstGeom prst="ellipse">
              <a:avLst/>
            </a:prstGeom>
            <a:solidFill>
              <a:schemeClr val="bg1"/>
            </a:solidFill>
            <a:ln w="9525" cap="flat" cmpd="sng">
              <a:solidFill>
                <a:schemeClr val="bg1"/>
              </a:solidFill>
              <a:prstDash val="solid"/>
              <a:headEnd type="none" w="med" len="med"/>
              <a:tailEnd type="none" w="med" len="med"/>
            </a:ln>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sp>
          <p:nvSpPr>
            <p:cNvPr id="22545" name="椭圆 26"/>
            <p:cNvSpPr/>
            <p:nvPr/>
          </p:nvSpPr>
          <p:spPr>
            <a:xfrm>
              <a:off x="42860" y="42846"/>
              <a:ext cx="431782" cy="431642"/>
            </a:xfrm>
            <a:prstGeom prst="ellipse">
              <a:avLst/>
            </a:prstGeom>
            <a:solidFill>
              <a:srgbClr val="FF0000"/>
            </a:solidFill>
            <a:ln w="9525">
              <a:noFill/>
            </a:ln>
          </p:spPr>
          <p:txBody>
            <a:bodyPr anchor="ctr"/>
            <a:lstStyle/>
            <a:p>
              <a:pPr lvl="0" algn="ctr" eaLnBrk="1" hangingPunct="1"/>
              <a:endParaRPr lang="zh-CN" altLang="en-US" sz="3600" b="1" dirty="0">
                <a:solidFill>
                  <a:srgbClr val="FFFFFF"/>
                </a:solidFill>
                <a:latin typeface="微软雅黑" panose="020B0503020204020204" pitchFamily="34" charset="-122"/>
                <a:ea typeface="微软雅黑" panose="020B0503020204020204" pitchFamily="34" charset="-122"/>
              </a:endParaRPr>
            </a:p>
          </p:txBody>
        </p:sp>
        <p:cxnSp>
          <p:nvCxnSpPr>
            <p:cNvPr id="22546" name="直接连接符 32"/>
            <p:cNvCxnSpPr/>
            <p:nvPr/>
          </p:nvCxnSpPr>
          <p:spPr>
            <a:xfrm rot="5400000">
              <a:off x="2009916" y="1044189"/>
              <a:ext cx="1410771" cy="14286"/>
            </a:xfrm>
            <a:prstGeom prst="line">
              <a:avLst/>
            </a:prstGeom>
            <a:ln w="9525" cap="flat" cmpd="sng">
              <a:solidFill>
                <a:srgbClr val="A6A6A6"/>
              </a:solidFill>
              <a:prstDash val="sysDash"/>
              <a:headEnd type="none" w="med" len="med"/>
              <a:tailEnd type="none" w="med" len="med"/>
            </a:ln>
          </p:spPr>
        </p:cxnSp>
      </p:grpSp>
      <p:sp>
        <p:nvSpPr>
          <p:cNvPr id="22547" name="TextBox 24"/>
          <p:cNvSpPr txBox="1"/>
          <p:nvPr/>
        </p:nvSpPr>
        <p:spPr>
          <a:xfrm>
            <a:off x="605155" y="2877185"/>
            <a:ext cx="1969135" cy="548640"/>
          </a:xfrm>
          <a:prstGeom prst="rect">
            <a:avLst/>
          </a:prstGeom>
          <a:noFill/>
          <a:ln w="9525">
            <a:noFill/>
          </a:ln>
        </p:spPr>
        <p:txBody>
          <a:bodyPr wrap="square">
            <a:spAutoFit/>
          </a:bodyPr>
          <a:lstStyle/>
          <a:p>
            <a:pPr lvl="0" algn="just" eaLnBrk="1" hangingPunct="1">
              <a:lnSpc>
                <a:spcPct val="150000"/>
              </a:lnSpc>
            </a:pPr>
            <a:r>
              <a:rPr lang="zh-CN" altLang="en-US" sz="2000" b="1" dirty="0">
                <a:solidFill>
                  <a:srgbClr val="C00000"/>
                </a:solidFill>
                <a:latin typeface="Mistral" panose="03090702030407020403" pitchFamily="2" charset="0"/>
                <a:cs typeface="+mn-ea"/>
                <a:sym typeface="+mn-ea"/>
              </a:rPr>
              <a:t>工作内容与职责</a:t>
            </a:r>
            <a:endParaRPr lang="zh-CN" altLang="en-US" sz="2000" b="1" dirty="0">
              <a:solidFill>
                <a:srgbClr val="C00000"/>
              </a:solidFill>
              <a:latin typeface="Mistral" panose="03090702030407020403" pitchFamily="2" charset="0"/>
              <a:ea typeface="微软雅黑" panose="020B0503020204020204" pitchFamily="34" charset="-122"/>
              <a:cs typeface="+mn-ea"/>
            </a:endParaRPr>
          </a:p>
        </p:txBody>
      </p:sp>
      <p:sp>
        <p:nvSpPr>
          <p:cNvPr id="22548" name="TextBox 30"/>
          <p:cNvSpPr txBox="1"/>
          <p:nvPr/>
        </p:nvSpPr>
        <p:spPr>
          <a:xfrm>
            <a:off x="2871470" y="2605405"/>
            <a:ext cx="3178810" cy="1090930"/>
          </a:xfrm>
          <a:prstGeom prst="rect">
            <a:avLst/>
          </a:prstGeom>
          <a:noFill/>
          <a:ln w="9525">
            <a:noFill/>
          </a:ln>
        </p:spPr>
        <p:txBody>
          <a:bodyPr wrap="square">
            <a:spAutoFit/>
          </a:bodyPr>
          <a:lstStyle/>
          <a:p>
            <a:pPr lvl="0" algn="just" eaLnBrk="1" hangingPunct="1">
              <a:lnSpc>
                <a:spcPct val="100000"/>
              </a:lnSpc>
            </a:pPr>
            <a:r>
              <a:rPr lang="en-US" altLang="zh-CN" sz="1600" b="1" dirty="0">
                <a:latin typeface="楷体" panose="02010609060101010101" charset="-122"/>
                <a:ea typeface="楷体" panose="02010609060101010101" charset="-122"/>
                <a:sym typeface="+mn-ea"/>
              </a:rPr>
              <a:t>91.35%</a:t>
            </a:r>
            <a:r>
              <a:rPr lang="zh-CN" altLang="en-US" sz="1600" b="1" dirty="0">
                <a:latin typeface="楷体" panose="02010609060101010101" charset="-122"/>
                <a:ea typeface="楷体" panose="02010609060101010101" charset="-122"/>
                <a:sym typeface="+mn-ea"/>
              </a:rPr>
              <a:t>的被调查馆员认为目前所在馆有明确的工作规范和工作描述，表明高校图书馆在此方面比较到位。</a:t>
            </a:r>
            <a:endParaRPr lang="zh-CN" altLang="en-US" sz="1600" dirty="0">
              <a:solidFill>
                <a:srgbClr val="262626"/>
              </a:solidFill>
              <a:latin typeface="微软雅黑" panose="020B0503020204020204" pitchFamily="34" charset="-122"/>
              <a:ea typeface="微软雅黑" panose="020B0503020204020204" pitchFamily="34" charset="-122"/>
            </a:endParaRPr>
          </a:p>
        </p:txBody>
      </p:sp>
      <p:grpSp>
        <p:nvGrpSpPr>
          <p:cNvPr id="22549" name="组合 46"/>
          <p:cNvGrpSpPr/>
          <p:nvPr/>
        </p:nvGrpSpPr>
        <p:grpSpPr>
          <a:xfrm>
            <a:off x="226695" y="4052570"/>
            <a:ext cx="6034405" cy="1061720"/>
            <a:chOff x="0" y="0"/>
            <a:chExt cx="6178286" cy="1915412"/>
          </a:xfrm>
        </p:grpSpPr>
        <p:sp>
          <p:nvSpPr>
            <p:cNvPr id="22550" name="椭圆 47"/>
            <p:cNvSpPr/>
            <p:nvPr/>
          </p:nvSpPr>
          <p:spPr>
            <a:xfrm>
              <a:off x="0" y="0"/>
              <a:ext cx="519090" cy="518922"/>
            </a:xfrm>
            <a:prstGeom prst="ellipse">
              <a:avLst/>
            </a:prstGeom>
            <a:solidFill>
              <a:schemeClr val="bg1"/>
            </a:solidFill>
            <a:ln w="28575" cap="flat" cmpd="sng">
              <a:solidFill>
                <a:srgbClr val="D9D9D9"/>
              </a:solidFill>
              <a:prstDash val="solid"/>
              <a:headEnd type="none" w="med" len="med"/>
              <a:tailEnd type="none" w="med" len="med"/>
            </a:ln>
            <a:effectLst>
              <a:outerShdw dist="38100" dir="5400000" algn="ctr" rotWithShape="0">
                <a:srgbClr val="000000">
                  <a:alpha val="39000"/>
                </a:srgbClr>
              </a:outerShdw>
            </a:effectLst>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nvGrpSpPr>
            <p:cNvPr id="22551" name="组合 7"/>
            <p:cNvGrpSpPr/>
            <p:nvPr/>
          </p:nvGrpSpPr>
          <p:grpSpPr>
            <a:xfrm>
              <a:off x="129614" y="43204"/>
              <a:ext cx="6048672" cy="1872208"/>
              <a:chOff x="0" y="0"/>
              <a:chExt cx="8352928" cy="1440160"/>
            </a:xfrm>
          </p:grpSpPr>
          <p:sp>
            <p:nvSpPr>
              <p:cNvPr id="22552" name="圆角矩形 52"/>
              <p:cNvSpPr/>
              <p:nvPr/>
            </p:nvSpPr>
            <p:spPr>
              <a:xfrm>
                <a:off x="766" y="-275"/>
                <a:ext cx="8352162" cy="1440435"/>
              </a:xfrm>
              <a:prstGeom prst="roundRect">
                <a:avLst>
                  <a:gd name="adj" fmla="val 7319"/>
                </a:avLst>
              </a:prstGeom>
              <a:solidFill>
                <a:schemeClr val="bg1"/>
              </a:solidFill>
              <a:ln w="3175" cap="flat" cmpd="sng">
                <a:solidFill>
                  <a:srgbClr val="D9D9D9"/>
                </a:solidFill>
                <a:prstDash val="solid"/>
                <a:headEnd type="none" w="med" len="med"/>
                <a:tailEnd type="none" w="med" len="med"/>
              </a:ln>
              <a:effectLst>
                <a:outerShdw dist="38100" dir="5400000" algn="ctr" rotWithShape="0">
                  <a:srgbClr val="000000">
                    <a:alpha val="39000"/>
                  </a:srgbClr>
                </a:outerShdw>
              </a:effectLst>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nvGrpSpPr>
              <p:cNvPr id="22553" name="对角圆角矩形 53"/>
              <p:cNvGrpSpPr/>
              <p:nvPr/>
            </p:nvGrpSpPr>
            <p:grpSpPr>
              <a:xfrm>
                <a:off x="7540014" y="634222"/>
                <a:ext cx="808155" cy="797169"/>
                <a:chOff x="0" y="0"/>
                <a:chExt cx="585216" cy="1036320"/>
              </a:xfrm>
            </p:grpSpPr>
            <p:pic>
              <p:nvPicPr>
                <p:cNvPr id="22554" name="对角圆角矩形 53"/>
                <p:cNvPicPr/>
                <p:nvPr/>
              </p:nvPicPr>
              <p:blipFill>
                <a:blip r:embed="rId3"/>
                <a:stretch>
                  <a:fillRect/>
                </a:stretch>
              </p:blipFill>
              <p:spPr>
                <a:xfrm>
                  <a:off x="0" y="0"/>
                  <a:ext cx="585216" cy="1036320"/>
                </a:xfrm>
                <a:prstGeom prst="rect">
                  <a:avLst/>
                </a:prstGeom>
                <a:noFill/>
                <a:ln w="9525">
                  <a:noFill/>
                </a:ln>
              </p:spPr>
            </p:pic>
            <p:sp>
              <p:nvSpPr>
                <p:cNvPr id="22555" name="Text Box 16"/>
                <p:cNvSpPr txBox="1"/>
                <p:nvPr/>
              </p:nvSpPr>
              <p:spPr>
                <a:xfrm>
                  <a:off x="34917" y="32180"/>
                  <a:ext cx="515515" cy="971648"/>
                </a:xfrm>
                <a:prstGeom prst="rect">
                  <a:avLst/>
                </a:prstGeom>
                <a:noFill/>
                <a:ln w="9525">
                  <a:noFill/>
                </a:ln>
              </p:spPr>
              <p:txBody>
                <a:bodyPr anchor="ct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32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stStyle>
                <a:p>
                  <a:pPr marL="0" lvl="0" indent="0" algn="ctr" eaLnBrk="1" hangingPunct="1">
                    <a:spcBef>
                      <a:spcPct val="0"/>
                    </a:spcBef>
                    <a:buNone/>
                  </a:pPr>
                  <a:endParaRPr sz="1800">
                    <a:solidFill>
                      <a:srgbClr val="FFFFFF"/>
                    </a:solidFill>
                    <a:latin typeface="Constantia" panose="02030602050306030303" pitchFamily="2" charset="0"/>
                  </a:endParaRPr>
                </a:p>
              </p:txBody>
            </p:sp>
          </p:grpSp>
        </p:grpSp>
        <p:sp>
          <p:nvSpPr>
            <p:cNvPr id="22556" name="椭圆 49"/>
            <p:cNvSpPr/>
            <p:nvPr/>
          </p:nvSpPr>
          <p:spPr>
            <a:xfrm>
              <a:off x="0" y="0"/>
              <a:ext cx="519090" cy="518922"/>
            </a:xfrm>
            <a:prstGeom prst="ellipse">
              <a:avLst/>
            </a:prstGeom>
            <a:solidFill>
              <a:schemeClr val="bg1"/>
            </a:solidFill>
            <a:ln w="9525" cap="flat" cmpd="sng">
              <a:solidFill>
                <a:schemeClr val="bg1"/>
              </a:solidFill>
              <a:prstDash val="solid"/>
              <a:headEnd type="none" w="med" len="med"/>
              <a:tailEnd type="none" w="med" len="med"/>
            </a:ln>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sp>
          <p:nvSpPr>
            <p:cNvPr id="22557" name="椭圆 50"/>
            <p:cNvSpPr/>
            <p:nvPr/>
          </p:nvSpPr>
          <p:spPr>
            <a:xfrm>
              <a:off x="42860" y="42846"/>
              <a:ext cx="431782" cy="431642"/>
            </a:xfrm>
            <a:prstGeom prst="ellipse">
              <a:avLst/>
            </a:prstGeom>
            <a:solidFill>
              <a:srgbClr val="5B9BD5"/>
            </a:solidFill>
            <a:ln w="9525">
              <a:noFill/>
            </a:ln>
          </p:spPr>
          <p:txBody>
            <a:bodyPr anchor="ctr"/>
            <a:lstStyle/>
            <a:p>
              <a:pPr lvl="0" algn="ctr" eaLnBrk="1" hangingPunct="1"/>
              <a:endParaRPr lang="zh-CN" altLang="en-US" sz="3600" b="1" dirty="0">
                <a:solidFill>
                  <a:srgbClr val="FFFFFF"/>
                </a:solidFill>
                <a:latin typeface="微软雅黑" panose="020B0503020204020204" pitchFamily="34" charset="-122"/>
                <a:ea typeface="微软雅黑" panose="020B0503020204020204" pitchFamily="34" charset="-122"/>
              </a:endParaRPr>
            </a:p>
          </p:txBody>
        </p:sp>
        <p:cxnSp>
          <p:nvCxnSpPr>
            <p:cNvPr id="22558" name="直接连接符 51"/>
            <p:cNvCxnSpPr/>
            <p:nvPr/>
          </p:nvCxnSpPr>
          <p:spPr>
            <a:xfrm rot="5400000">
              <a:off x="2009916" y="1044189"/>
              <a:ext cx="1410771" cy="14286"/>
            </a:xfrm>
            <a:prstGeom prst="line">
              <a:avLst/>
            </a:prstGeom>
            <a:ln w="9525" cap="flat" cmpd="sng">
              <a:solidFill>
                <a:srgbClr val="A6A6A6"/>
              </a:solidFill>
              <a:prstDash val="sysDash"/>
              <a:headEnd type="none" w="med" len="med"/>
              <a:tailEnd type="none" w="med" len="med"/>
            </a:ln>
          </p:spPr>
        </p:cxnSp>
      </p:grpSp>
      <p:sp>
        <p:nvSpPr>
          <p:cNvPr id="22559" name="TextBox 38"/>
          <p:cNvSpPr txBox="1"/>
          <p:nvPr/>
        </p:nvSpPr>
        <p:spPr>
          <a:xfrm>
            <a:off x="839470" y="4244340"/>
            <a:ext cx="1969135" cy="548640"/>
          </a:xfrm>
          <a:prstGeom prst="rect">
            <a:avLst/>
          </a:prstGeom>
          <a:noFill/>
          <a:ln w="9525">
            <a:noFill/>
          </a:ln>
        </p:spPr>
        <p:txBody>
          <a:bodyPr wrap="square">
            <a:spAutoFit/>
          </a:bodyPr>
          <a:lstStyle/>
          <a:p>
            <a:pPr lvl="0" algn="just" eaLnBrk="1" hangingPunct="1">
              <a:lnSpc>
                <a:spcPct val="150000"/>
              </a:lnSpc>
            </a:pPr>
            <a:r>
              <a:rPr lang="zh-CN" altLang="en-US" sz="2000" b="1" dirty="0">
                <a:solidFill>
                  <a:schemeClr val="accent1"/>
                </a:solidFill>
                <a:latin typeface="Mistral" panose="03090702030407020403" pitchFamily="2" charset="0"/>
                <a:ea typeface="微软雅黑" panose="020B0503020204020204" pitchFamily="34" charset="-122"/>
              </a:rPr>
              <a:t>岗位轮换</a:t>
            </a:r>
          </a:p>
        </p:txBody>
      </p:sp>
      <p:sp>
        <p:nvSpPr>
          <p:cNvPr id="22560" name="TextBox 41"/>
          <p:cNvSpPr txBox="1"/>
          <p:nvPr/>
        </p:nvSpPr>
        <p:spPr>
          <a:xfrm>
            <a:off x="2948940" y="4090035"/>
            <a:ext cx="3249930" cy="1090930"/>
          </a:xfrm>
          <a:prstGeom prst="rect">
            <a:avLst/>
          </a:prstGeom>
          <a:noFill/>
          <a:ln w="9525">
            <a:noFill/>
          </a:ln>
        </p:spPr>
        <p:txBody>
          <a:bodyPr wrap="square">
            <a:spAutoFit/>
          </a:bodyPr>
          <a:lstStyle/>
          <a:p>
            <a:pPr lvl="0" algn="just" eaLnBrk="1" hangingPunct="1">
              <a:lnSpc>
                <a:spcPct val="100000"/>
              </a:lnSpc>
              <a:buFont typeface="微软雅黑" panose="020B0503020204020204" pitchFamily="34" charset="-122"/>
            </a:pPr>
            <a:r>
              <a:rPr lang="en-US" altLang="zh-CN" sz="1600" b="1" dirty="0">
                <a:latin typeface="楷体" panose="02010609060101010101" charset="-122"/>
                <a:ea typeface="楷体" panose="02010609060101010101" charset="-122"/>
                <a:cs typeface="+mn-ea"/>
                <a:sym typeface="+mn-ea"/>
              </a:rPr>
              <a:t>60.84%的被调查者表示自己所在的图书馆不实行岗位轮换制度，而约占参与调查者70%希望进行不定期岗位轮换。</a:t>
            </a:r>
            <a:endParaRPr lang="en-US" altLang="zh-CN" sz="1600" b="1" dirty="0">
              <a:latin typeface="楷体" panose="02010609060101010101" charset="-122"/>
              <a:ea typeface="楷体" panose="02010609060101010101" charset="-122"/>
              <a:cs typeface="+mn-ea"/>
            </a:endParaRPr>
          </a:p>
        </p:txBody>
      </p:sp>
      <p:sp>
        <p:nvSpPr>
          <p:cNvPr id="44039" name="TextBox 6"/>
          <p:cNvSpPr/>
          <p:nvPr/>
        </p:nvSpPr>
        <p:spPr>
          <a:xfrm>
            <a:off x="4370705" y="984250"/>
            <a:ext cx="5887720" cy="566420"/>
          </a:xfrm>
          <a:prstGeom prst="rect">
            <a:avLst/>
          </a:prstGeom>
          <a:noFill/>
          <a:ln w="9525">
            <a:noFill/>
          </a:ln>
        </p:spPr>
        <p:txBody>
          <a:bodyPr wrap="square"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3.2.2 </a:t>
            </a:r>
            <a:r>
              <a:rPr lang="zh-CN" sz="2400" b="1" dirty="0">
                <a:solidFill>
                  <a:srgbClr val="5F5E5C"/>
                </a:solidFill>
                <a:latin typeface="微软雅黑" panose="020B0503020204020204" pitchFamily="34" charset="-122"/>
                <a:ea typeface="微软雅黑" panose="020B0503020204020204" pitchFamily="34" charset="-122"/>
              </a:rPr>
              <a:t>数据和情况分析</a:t>
            </a:r>
          </a:p>
        </p:txBody>
      </p:sp>
      <p:sp>
        <p:nvSpPr>
          <p:cNvPr id="30" name="矩形 2"/>
          <p:cNvSpPr/>
          <p:nvPr/>
        </p:nvSpPr>
        <p:spPr>
          <a:xfrm>
            <a:off x="93345" y="200025"/>
            <a:ext cx="8132445"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 name="组合 45"/>
          <p:cNvGrpSpPr/>
          <p:nvPr/>
        </p:nvGrpSpPr>
        <p:grpSpPr>
          <a:xfrm>
            <a:off x="226695" y="5322570"/>
            <a:ext cx="6034405" cy="1330325"/>
            <a:chOff x="0" y="0"/>
            <a:chExt cx="6178286" cy="1915412"/>
          </a:xfrm>
        </p:grpSpPr>
        <p:sp>
          <p:nvSpPr>
            <p:cNvPr id="3" name="椭圆 22"/>
            <p:cNvSpPr/>
            <p:nvPr/>
          </p:nvSpPr>
          <p:spPr>
            <a:xfrm>
              <a:off x="0" y="0"/>
              <a:ext cx="519090" cy="518922"/>
            </a:xfrm>
            <a:prstGeom prst="ellipse">
              <a:avLst/>
            </a:prstGeom>
            <a:solidFill>
              <a:schemeClr val="bg1"/>
            </a:solidFill>
            <a:ln w="28575" cap="flat" cmpd="sng">
              <a:solidFill>
                <a:srgbClr val="D9D9D9"/>
              </a:solidFill>
              <a:prstDash val="solid"/>
              <a:headEnd type="none" w="med" len="med"/>
              <a:tailEnd type="none" w="med" len="med"/>
            </a:ln>
            <a:effectLst>
              <a:outerShdw dist="38100" dir="5400000" algn="ctr" rotWithShape="0">
                <a:srgbClr val="000000">
                  <a:alpha val="39000"/>
                </a:srgbClr>
              </a:outerShdw>
            </a:effectLst>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nvGrpSpPr>
            <p:cNvPr id="4" name="组合 7"/>
            <p:cNvGrpSpPr/>
            <p:nvPr/>
          </p:nvGrpSpPr>
          <p:grpSpPr>
            <a:xfrm>
              <a:off x="129614" y="43204"/>
              <a:ext cx="6048672" cy="1872208"/>
              <a:chOff x="0" y="0"/>
              <a:chExt cx="8352928" cy="1440160"/>
            </a:xfrm>
          </p:grpSpPr>
          <p:sp>
            <p:nvSpPr>
              <p:cNvPr id="5" name="圆角矩形 28"/>
              <p:cNvSpPr/>
              <p:nvPr/>
            </p:nvSpPr>
            <p:spPr>
              <a:xfrm>
                <a:off x="766" y="-275"/>
                <a:ext cx="8352162" cy="1440435"/>
              </a:xfrm>
              <a:prstGeom prst="roundRect">
                <a:avLst>
                  <a:gd name="adj" fmla="val 7319"/>
                </a:avLst>
              </a:prstGeom>
              <a:solidFill>
                <a:schemeClr val="bg1"/>
              </a:solidFill>
              <a:ln w="3175" cap="flat" cmpd="sng">
                <a:solidFill>
                  <a:srgbClr val="D9D9D9"/>
                </a:solidFill>
                <a:prstDash val="solid"/>
                <a:headEnd type="none" w="med" len="med"/>
                <a:tailEnd type="none" w="med" len="med"/>
              </a:ln>
              <a:effectLst>
                <a:outerShdw dist="38100" dir="5400000" algn="ctr" rotWithShape="0">
                  <a:srgbClr val="000000">
                    <a:alpha val="39000"/>
                  </a:srgbClr>
                </a:outerShdw>
              </a:effectLst>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nvGrpSpPr>
              <p:cNvPr id="6" name="对角圆角矩形 29"/>
              <p:cNvGrpSpPr/>
              <p:nvPr/>
            </p:nvGrpSpPr>
            <p:grpSpPr>
              <a:xfrm>
                <a:off x="7540014" y="631738"/>
                <a:ext cx="808155" cy="801858"/>
                <a:chOff x="0" y="0"/>
                <a:chExt cx="585216" cy="1042416"/>
              </a:xfrm>
            </p:grpSpPr>
            <p:pic>
              <p:nvPicPr>
                <p:cNvPr id="7" name="对角圆角矩形 29"/>
                <p:cNvPicPr/>
                <p:nvPr/>
              </p:nvPicPr>
              <p:blipFill>
                <a:blip r:embed="rId2"/>
                <a:stretch>
                  <a:fillRect/>
                </a:stretch>
              </p:blipFill>
              <p:spPr>
                <a:xfrm>
                  <a:off x="0" y="0"/>
                  <a:ext cx="585216" cy="1042416"/>
                </a:xfrm>
                <a:prstGeom prst="rect">
                  <a:avLst/>
                </a:prstGeom>
                <a:noFill/>
                <a:ln w="9525">
                  <a:noFill/>
                </a:ln>
              </p:spPr>
            </p:pic>
            <p:sp>
              <p:nvSpPr>
                <p:cNvPr id="8" name="Text Box 28"/>
                <p:cNvSpPr txBox="1"/>
                <p:nvPr/>
              </p:nvSpPr>
              <p:spPr>
                <a:xfrm>
                  <a:off x="34917" y="35408"/>
                  <a:ext cx="515515" cy="971648"/>
                </a:xfrm>
                <a:prstGeom prst="rect">
                  <a:avLst/>
                </a:prstGeom>
                <a:noFill/>
                <a:ln w="9525">
                  <a:noFill/>
                </a:ln>
              </p:spPr>
              <p:txBody>
                <a:bodyPr anchor="ct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32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stStyle>
                <a:p>
                  <a:pPr marL="0" lvl="0" indent="0" algn="ctr" eaLnBrk="1" hangingPunct="1">
                    <a:spcBef>
                      <a:spcPct val="0"/>
                    </a:spcBef>
                    <a:buNone/>
                  </a:pPr>
                  <a:endParaRPr sz="1800">
                    <a:solidFill>
                      <a:srgbClr val="FFFFFF"/>
                    </a:solidFill>
                    <a:latin typeface="Constantia" panose="02030602050306030303" pitchFamily="2" charset="0"/>
                  </a:endParaRPr>
                </a:p>
              </p:txBody>
            </p:sp>
          </p:grpSp>
        </p:grpSp>
        <p:sp>
          <p:nvSpPr>
            <p:cNvPr id="9" name="椭圆 25"/>
            <p:cNvSpPr/>
            <p:nvPr/>
          </p:nvSpPr>
          <p:spPr>
            <a:xfrm>
              <a:off x="0" y="0"/>
              <a:ext cx="519090" cy="518922"/>
            </a:xfrm>
            <a:prstGeom prst="ellipse">
              <a:avLst/>
            </a:prstGeom>
            <a:solidFill>
              <a:schemeClr val="bg1"/>
            </a:solidFill>
            <a:ln w="9525" cap="flat" cmpd="sng">
              <a:solidFill>
                <a:schemeClr val="bg1"/>
              </a:solidFill>
              <a:prstDash val="solid"/>
              <a:headEnd type="none" w="med" len="med"/>
              <a:tailEnd type="none" w="med" len="med"/>
            </a:ln>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sp>
          <p:nvSpPr>
            <p:cNvPr id="10" name="椭圆 26"/>
            <p:cNvSpPr/>
            <p:nvPr/>
          </p:nvSpPr>
          <p:spPr>
            <a:xfrm>
              <a:off x="42860" y="42846"/>
              <a:ext cx="431782" cy="431642"/>
            </a:xfrm>
            <a:prstGeom prst="ellipse">
              <a:avLst/>
            </a:prstGeom>
            <a:solidFill>
              <a:srgbClr val="C55A11"/>
            </a:solidFill>
            <a:ln w="9525">
              <a:noFill/>
            </a:ln>
          </p:spPr>
          <p:txBody>
            <a:bodyPr anchor="ctr"/>
            <a:lstStyle/>
            <a:p>
              <a:pPr lvl="0" algn="ctr" eaLnBrk="1" hangingPunct="1"/>
              <a:endParaRPr lang="zh-CN" altLang="en-US" sz="3600" b="1" dirty="0">
                <a:solidFill>
                  <a:srgbClr val="FFFFFF"/>
                </a:solidFill>
                <a:latin typeface="微软雅黑" panose="020B0503020204020204" pitchFamily="34" charset="-122"/>
                <a:ea typeface="微软雅黑" panose="020B0503020204020204" pitchFamily="34" charset="-122"/>
              </a:endParaRPr>
            </a:p>
          </p:txBody>
        </p:sp>
        <p:cxnSp>
          <p:nvCxnSpPr>
            <p:cNvPr id="11" name="直接连接符 32"/>
            <p:cNvCxnSpPr/>
            <p:nvPr/>
          </p:nvCxnSpPr>
          <p:spPr>
            <a:xfrm rot="5400000">
              <a:off x="2009916" y="1044189"/>
              <a:ext cx="1410771" cy="14286"/>
            </a:xfrm>
            <a:prstGeom prst="line">
              <a:avLst/>
            </a:prstGeom>
            <a:ln w="9525" cap="flat" cmpd="sng">
              <a:solidFill>
                <a:srgbClr val="A6A6A6"/>
              </a:solidFill>
              <a:prstDash val="sysDash"/>
              <a:headEnd type="none" w="med" len="med"/>
              <a:tailEnd type="none" w="med" len="med"/>
            </a:ln>
          </p:spPr>
        </p:cxnSp>
      </p:grpSp>
      <p:sp>
        <p:nvSpPr>
          <p:cNvPr id="12" name="TextBox 24"/>
          <p:cNvSpPr txBox="1"/>
          <p:nvPr/>
        </p:nvSpPr>
        <p:spPr>
          <a:xfrm>
            <a:off x="839470" y="5520690"/>
            <a:ext cx="1969135" cy="1027430"/>
          </a:xfrm>
          <a:prstGeom prst="rect">
            <a:avLst/>
          </a:prstGeom>
          <a:noFill/>
          <a:ln w="9525">
            <a:noFill/>
          </a:ln>
        </p:spPr>
        <p:txBody>
          <a:bodyPr wrap="square">
            <a:spAutoFit/>
          </a:bodyPr>
          <a:lstStyle/>
          <a:p>
            <a:pPr lvl="0" algn="just" eaLnBrk="1" hangingPunct="1">
              <a:lnSpc>
                <a:spcPct val="100000"/>
              </a:lnSpc>
            </a:pPr>
            <a:r>
              <a:rPr lang="zh-CN" altLang="en-US" sz="2000" b="1" dirty="0">
                <a:solidFill>
                  <a:schemeClr val="accent2">
                    <a:lumMod val="75000"/>
                  </a:schemeClr>
                </a:solidFill>
                <a:latin typeface="Mistral" panose="03090702030407020403" pitchFamily="2" charset="0"/>
                <a:cs typeface="+mn-ea"/>
                <a:sym typeface="+mn-ea"/>
              </a:rPr>
              <a:t>工作强度</a:t>
            </a:r>
          </a:p>
          <a:p>
            <a:pPr lvl="0" algn="just" eaLnBrk="1" hangingPunct="1">
              <a:lnSpc>
                <a:spcPct val="100000"/>
              </a:lnSpc>
            </a:pPr>
            <a:r>
              <a:rPr lang="zh-CN" altLang="en-US" sz="2000" b="1" dirty="0">
                <a:solidFill>
                  <a:schemeClr val="accent2">
                    <a:lumMod val="75000"/>
                  </a:schemeClr>
                </a:solidFill>
                <a:latin typeface="Mistral" panose="03090702030407020403" pitchFamily="2" charset="0"/>
                <a:cs typeface="+mn-ea"/>
                <a:sym typeface="+mn-ea"/>
              </a:rPr>
              <a:t>       与</a:t>
            </a:r>
          </a:p>
          <a:p>
            <a:pPr lvl="0" algn="just" eaLnBrk="1" hangingPunct="1">
              <a:lnSpc>
                <a:spcPct val="100000"/>
              </a:lnSpc>
            </a:pPr>
            <a:r>
              <a:rPr lang="zh-CN" altLang="en-US" sz="2000" b="1" dirty="0">
                <a:solidFill>
                  <a:schemeClr val="accent2">
                    <a:lumMod val="75000"/>
                  </a:schemeClr>
                </a:solidFill>
                <a:latin typeface="Mistral" panose="03090702030407020403" pitchFamily="2" charset="0"/>
                <a:cs typeface="+mn-ea"/>
                <a:sym typeface="+mn-ea"/>
              </a:rPr>
              <a:t>工作压力</a:t>
            </a:r>
          </a:p>
        </p:txBody>
      </p:sp>
      <p:sp>
        <p:nvSpPr>
          <p:cNvPr id="13" name="TextBox 30"/>
          <p:cNvSpPr txBox="1"/>
          <p:nvPr/>
        </p:nvSpPr>
        <p:spPr>
          <a:xfrm>
            <a:off x="2885440" y="5385435"/>
            <a:ext cx="3313430" cy="1334770"/>
          </a:xfrm>
          <a:prstGeom prst="rect">
            <a:avLst/>
          </a:prstGeom>
          <a:noFill/>
          <a:ln w="9525">
            <a:noFill/>
          </a:ln>
        </p:spPr>
        <p:txBody>
          <a:bodyPr wrap="square">
            <a:spAutoFit/>
          </a:bodyPr>
          <a:lstStyle/>
          <a:p>
            <a:pPr algn="just"/>
            <a:r>
              <a:rPr lang="en-US" altLang="zh-CN" sz="1600" b="1" dirty="0">
                <a:latin typeface="楷体" panose="02010609060101010101" charset="-122"/>
                <a:ea typeface="楷体" panose="02010609060101010101" charset="-122"/>
                <a:cs typeface="+mn-ea"/>
                <a:sym typeface="+mn-ea"/>
              </a:rPr>
              <a:t>被调查馆员中，318人认为目前工作量较大，770人认为工作量比较合适。从整体来看，大多数被试馆员认为工作量比较合适，工作压力也在可以承受的范围之内。</a:t>
            </a:r>
            <a:endParaRPr lang="en-US" altLang="zh-CN" sz="1600" b="1" dirty="0">
              <a:latin typeface="楷体" panose="02010609060101010101" charset="-122"/>
              <a:ea typeface="楷体" panose="02010609060101010101" charset="-122"/>
              <a:cs typeface="+mn-ea"/>
            </a:endParaRPr>
          </a:p>
        </p:txBody>
      </p:sp>
      <p:sp>
        <p:nvSpPr>
          <p:cNvPr id="21" name="文本框 20"/>
          <p:cNvSpPr txBox="1"/>
          <p:nvPr/>
        </p:nvSpPr>
        <p:spPr>
          <a:xfrm>
            <a:off x="1446530" y="1768475"/>
            <a:ext cx="3042920" cy="518160"/>
          </a:xfrm>
          <a:prstGeom prst="rect">
            <a:avLst/>
          </a:prstGeom>
          <a:solidFill>
            <a:srgbClr val="FF9900"/>
          </a:solidFill>
        </p:spPr>
        <p:txBody>
          <a:bodyPr wrap="none" rtlCol="0" anchor="t">
            <a:spAutoFit/>
          </a:bodyPr>
          <a:lstStyle/>
          <a:p>
            <a:r>
              <a:rPr lang="zh-CN" altLang="en-US" sz="2800" b="1" dirty="0">
                <a:solidFill>
                  <a:schemeClr val="bg1"/>
                </a:solidFill>
                <a:latin typeface="黑体" panose="02010609060101010101" charset="-122"/>
                <a:ea typeface="黑体" panose="02010609060101010101" charset="-122"/>
                <a:sym typeface="+mn-ea"/>
              </a:rPr>
              <a:t>馆员工作内容分析</a:t>
            </a:r>
          </a:p>
        </p:txBody>
      </p:sp>
      <p:sp>
        <p:nvSpPr>
          <p:cNvPr id="14" name="文本框 13"/>
          <p:cNvSpPr txBox="1"/>
          <p:nvPr/>
        </p:nvSpPr>
        <p:spPr>
          <a:xfrm>
            <a:off x="9008110" y="1768475"/>
            <a:ext cx="1612900" cy="518160"/>
          </a:xfrm>
          <a:prstGeom prst="rect">
            <a:avLst/>
          </a:prstGeom>
          <a:solidFill>
            <a:srgbClr val="FF9900"/>
          </a:solidFill>
        </p:spPr>
        <p:txBody>
          <a:bodyPr wrap="none" rtlCol="0" anchor="t">
            <a:spAutoFit/>
          </a:bodyPr>
          <a:lstStyle/>
          <a:p>
            <a:r>
              <a:rPr lang="zh-CN" altLang="en-US" sz="2800" b="1" dirty="0">
                <a:solidFill>
                  <a:schemeClr val="bg1"/>
                </a:solidFill>
                <a:latin typeface="黑体" panose="02010609060101010101" charset="-122"/>
                <a:ea typeface="黑体" panose="02010609060101010101" charset="-122"/>
                <a:sym typeface="+mn-ea"/>
              </a:rPr>
              <a:t>馆员培训</a:t>
            </a:r>
          </a:p>
        </p:txBody>
      </p:sp>
      <p:sp>
        <p:nvSpPr>
          <p:cNvPr id="33797" name="同侧圆角矩形 8"/>
          <p:cNvSpPr/>
          <p:nvPr/>
        </p:nvSpPr>
        <p:spPr>
          <a:xfrm rot="16200000">
            <a:off x="6680835" y="2492375"/>
            <a:ext cx="1249045" cy="1270635"/>
          </a:xfrm>
          <a:custGeom>
            <a:avLst/>
            <a:gdLst/>
            <a:ahLst/>
            <a:cxnLst>
              <a:cxn ang="0">
                <a:pos x="132017" y="0"/>
              </a:cxn>
              <a:cxn ang="0">
                <a:pos x="660070" y="0"/>
              </a:cxn>
              <a:cxn ang="0">
                <a:pos x="792087" y="132017"/>
              </a:cxn>
              <a:cxn ang="0">
                <a:pos x="792087" y="2664298"/>
              </a:cxn>
              <a:cxn ang="0">
                <a:pos x="792087" y="2664298"/>
              </a:cxn>
              <a:cxn ang="0">
                <a:pos x="0" y="2664298"/>
              </a:cxn>
              <a:cxn ang="0">
                <a:pos x="0" y="2664298"/>
              </a:cxn>
              <a:cxn ang="0">
                <a:pos x="0" y="132017"/>
              </a:cxn>
              <a:cxn ang="0">
                <a:pos x="132017" y="0"/>
              </a:cxn>
            </a:cxnLst>
            <a:rect l="0" t="0" r="0" b="0"/>
            <a:pathLst>
              <a:path w="792087" h="2664298">
                <a:moveTo>
                  <a:pt x="132017" y="0"/>
                </a:moveTo>
                <a:lnTo>
                  <a:pt x="660070" y="0"/>
                </a:lnTo>
                <a:cubicBezTo>
                  <a:pt x="732981" y="0"/>
                  <a:pt x="792087" y="59106"/>
                  <a:pt x="792087" y="132017"/>
                </a:cubicBezTo>
                <a:lnTo>
                  <a:pt x="792087" y="2664298"/>
                </a:lnTo>
                <a:lnTo>
                  <a:pt x="792087" y="2664298"/>
                </a:lnTo>
                <a:lnTo>
                  <a:pt x="0" y="2664298"/>
                </a:lnTo>
                <a:lnTo>
                  <a:pt x="0" y="2664298"/>
                </a:lnTo>
                <a:lnTo>
                  <a:pt x="0" y="132017"/>
                </a:lnTo>
                <a:cubicBezTo>
                  <a:pt x="0" y="59106"/>
                  <a:pt x="59106" y="0"/>
                  <a:pt x="132017" y="0"/>
                </a:cubicBezTo>
                <a:close/>
              </a:path>
            </a:pathLst>
          </a:custGeom>
          <a:solidFill>
            <a:srgbClr val="FF0000"/>
          </a:solidFill>
          <a:ln w="9525">
            <a:noFill/>
          </a:ln>
          <a:effectLst>
            <a:outerShdw dist="38100" dir="5400000" algn="ctr" rotWithShape="0">
              <a:srgbClr val="000000">
                <a:alpha val="39000"/>
              </a:srgbClr>
            </a:outerShdw>
          </a:effectLst>
        </p:spPr>
        <p:txBody>
          <a:bodyPr/>
          <a:lstStyle/>
          <a:p>
            <a:endParaRPr lang="zh-CN" altLang="en-US"/>
          </a:p>
        </p:txBody>
      </p:sp>
      <p:grpSp>
        <p:nvGrpSpPr>
          <p:cNvPr id="33802" name="组合 69"/>
          <p:cNvGrpSpPr/>
          <p:nvPr/>
        </p:nvGrpSpPr>
        <p:grpSpPr>
          <a:xfrm>
            <a:off x="7940039" y="2503805"/>
            <a:ext cx="4251961" cy="1241425"/>
            <a:chOff x="374" y="318"/>
            <a:chExt cx="5294017" cy="808444"/>
          </a:xfrm>
        </p:grpSpPr>
        <p:sp>
          <p:nvSpPr>
            <p:cNvPr id="33803" name="同侧圆角矩形 9"/>
            <p:cNvSpPr/>
            <p:nvPr/>
          </p:nvSpPr>
          <p:spPr>
            <a:xfrm rot="16200000" flipV="1">
              <a:off x="2178709" y="-2178017"/>
              <a:ext cx="792243" cy="5148914"/>
            </a:xfrm>
            <a:custGeom>
              <a:avLst/>
              <a:gdLst/>
              <a:ahLst/>
              <a:cxnLst>
                <a:cxn ang="0">
                  <a:pos x="132055" y="0"/>
                </a:cxn>
                <a:cxn ang="0">
                  <a:pos x="660258" y="0"/>
                </a:cxn>
                <a:cxn ang="0">
                  <a:pos x="792313" y="132055"/>
                </a:cxn>
                <a:cxn ang="0">
                  <a:pos x="792313" y="5343668"/>
                </a:cxn>
                <a:cxn ang="0">
                  <a:pos x="792313" y="5343668"/>
                </a:cxn>
                <a:cxn ang="0">
                  <a:pos x="0" y="5343668"/>
                </a:cxn>
                <a:cxn ang="0">
                  <a:pos x="0" y="5343668"/>
                </a:cxn>
                <a:cxn ang="0">
                  <a:pos x="0" y="132055"/>
                </a:cxn>
                <a:cxn ang="0">
                  <a:pos x="132055" y="0"/>
                </a:cxn>
              </a:cxnLst>
              <a:rect l="0" t="0" r="0" b="0"/>
              <a:pathLst>
                <a:path w="792313" h="5343668">
                  <a:moveTo>
                    <a:pt x="132055" y="0"/>
                  </a:moveTo>
                  <a:lnTo>
                    <a:pt x="660258" y="0"/>
                  </a:lnTo>
                  <a:cubicBezTo>
                    <a:pt x="733190" y="0"/>
                    <a:pt x="792313" y="59123"/>
                    <a:pt x="792313" y="132055"/>
                  </a:cubicBezTo>
                  <a:lnTo>
                    <a:pt x="792313" y="5343668"/>
                  </a:lnTo>
                  <a:lnTo>
                    <a:pt x="792313" y="5343668"/>
                  </a:lnTo>
                  <a:lnTo>
                    <a:pt x="0" y="5343668"/>
                  </a:lnTo>
                  <a:lnTo>
                    <a:pt x="0" y="5343668"/>
                  </a:lnTo>
                  <a:lnTo>
                    <a:pt x="0" y="132055"/>
                  </a:lnTo>
                  <a:cubicBezTo>
                    <a:pt x="0" y="59123"/>
                    <a:pt x="59123" y="0"/>
                    <a:pt x="132055" y="0"/>
                  </a:cubicBezTo>
                  <a:close/>
                </a:path>
              </a:pathLst>
            </a:custGeom>
            <a:gradFill rotWithShape="1">
              <a:gsLst>
                <a:gs pos="0">
                  <a:srgbClr val="BFBFBF">
                    <a:alpha val="100000"/>
                  </a:srgbClr>
                </a:gs>
                <a:gs pos="100000">
                  <a:srgbClr val="F2F2F2">
                    <a:alpha val="100000"/>
                  </a:srgbClr>
                </a:gs>
              </a:gsLst>
              <a:lin ang="18900000" scaled="1"/>
              <a:tileRect/>
            </a:gradFill>
            <a:ln w="9525">
              <a:noFill/>
            </a:ln>
            <a:effectLst>
              <a:outerShdw dist="38100" dir="5400000" algn="ctr" rotWithShape="0">
                <a:srgbClr val="000000">
                  <a:alpha val="39000"/>
                </a:srgbClr>
              </a:outerShdw>
            </a:effectLst>
          </p:spPr>
          <p:txBody>
            <a:bodyPr/>
            <a:lstStyle/>
            <a:p>
              <a:endParaRPr lang="zh-CN" altLang="en-US"/>
            </a:p>
          </p:txBody>
        </p:sp>
        <p:grpSp>
          <p:nvGrpSpPr>
            <p:cNvPr id="33804" name="对角圆角矩形 10"/>
            <p:cNvGrpSpPr/>
            <p:nvPr/>
          </p:nvGrpSpPr>
          <p:grpSpPr>
            <a:xfrm>
              <a:off x="4623813" y="302698"/>
              <a:ext cx="670578" cy="506064"/>
              <a:chOff x="0" y="0"/>
              <a:chExt cx="670560" cy="505968"/>
            </a:xfrm>
          </p:grpSpPr>
          <p:pic>
            <p:nvPicPr>
              <p:cNvPr id="33805" name="对角圆角矩形 10"/>
              <p:cNvPicPr/>
              <p:nvPr/>
            </p:nvPicPr>
            <p:blipFill>
              <a:blip r:embed="rId4"/>
              <a:stretch>
                <a:fillRect/>
              </a:stretch>
            </p:blipFill>
            <p:spPr>
              <a:xfrm>
                <a:off x="0" y="0"/>
                <a:ext cx="670560" cy="505968"/>
              </a:xfrm>
              <a:prstGeom prst="rect">
                <a:avLst/>
              </a:prstGeom>
              <a:noFill/>
              <a:ln w="9525">
                <a:noFill/>
              </a:ln>
            </p:spPr>
          </p:pic>
          <p:sp>
            <p:nvSpPr>
              <p:cNvPr id="33806" name="文本框 33805"/>
              <p:cNvSpPr txBox="1"/>
              <p:nvPr/>
            </p:nvSpPr>
            <p:spPr>
              <a:xfrm>
                <a:off x="32894" y="31549"/>
                <a:ext cx="606536" cy="439142"/>
              </a:xfrm>
              <a:prstGeom prst="rect">
                <a:avLst/>
              </a:prstGeom>
              <a:noFill/>
              <a:ln w="9525">
                <a:noFill/>
              </a:ln>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sp>
          <p:nvSpPr>
            <p:cNvPr id="33807" name="TextBox 12"/>
            <p:cNvSpPr txBox="1"/>
            <p:nvPr/>
          </p:nvSpPr>
          <p:spPr>
            <a:xfrm>
              <a:off x="216025" y="216025"/>
              <a:ext cx="4266474" cy="368485"/>
            </a:xfrm>
            <a:prstGeom prst="rect">
              <a:avLst/>
            </a:prstGeom>
            <a:noFill/>
            <a:ln w="9525">
              <a:noFill/>
            </a:ln>
          </p:spPr>
          <p:txBody>
            <a:bodyPr>
              <a:spAutoFit/>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32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stStyle>
            <a:p>
              <a:pPr marL="0" lvl="0" indent="0" eaLnBrk="1" hangingPunct="1">
                <a:spcBef>
                  <a:spcPct val="0"/>
                </a:spcBef>
                <a:buNone/>
              </a:pPr>
              <a:endParaRPr lang="zh-CN" altLang="en-US" sz="1800">
                <a:latin typeface="Constantia" panose="02030602050306030303" pitchFamily="2" charset="0"/>
              </a:endParaRPr>
            </a:p>
          </p:txBody>
        </p:sp>
      </p:grpSp>
      <p:sp>
        <p:nvSpPr>
          <p:cNvPr id="15" name="文本框 14"/>
          <p:cNvSpPr txBox="1"/>
          <p:nvPr/>
        </p:nvSpPr>
        <p:spPr>
          <a:xfrm>
            <a:off x="6970395" y="2798445"/>
            <a:ext cx="640080" cy="659130"/>
          </a:xfrm>
          <a:prstGeom prst="rect">
            <a:avLst/>
          </a:prstGeom>
          <a:noFill/>
        </p:spPr>
        <p:txBody>
          <a:bodyPr wrap="none" rtlCol="0" anchor="t">
            <a:spAutoFit/>
          </a:bodyPr>
          <a:lstStyle/>
          <a:p>
            <a:pPr lvl="0" algn="ctr"/>
            <a:r>
              <a:rPr lang="zh-CN" altLang="en-US" b="1" dirty="0">
                <a:solidFill>
                  <a:schemeClr val="bg1"/>
                </a:solidFill>
                <a:latin typeface="微软雅黑" panose="020B0503020204020204" pitchFamily="34" charset="-122"/>
                <a:sym typeface="+mn-ea"/>
              </a:rPr>
              <a:t>入职</a:t>
            </a:r>
          </a:p>
          <a:p>
            <a:pPr lvl="0" algn="ctr"/>
            <a:r>
              <a:rPr lang="zh-CN" altLang="en-US" b="1" dirty="0">
                <a:solidFill>
                  <a:schemeClr val="bg1"/>
                </a:solidFill>
                <a:latin typeface="微软雅黑" panose="020B0503020204020204" pitchFamily="34" charset="-122"/>
                <a:sym typeface="+mn-ea"/>
              </a:rPr>
              <a:t>培训</a:t>
            </a:r>
            <a:endParaRPr lang="zh-CN" altLang="en-US"/>
          </a:p>
        </p:txBody>
      </p:sp>
      <p:sp>
        <p:nvSpPr>
          <p:cNvPr id="16" name="文本框 15"/>
          <p:cNvSpPr txBox="1"/>
          <p:nvPr/>
        </p:nvSpPr>
        <p:spPr>
          <a:xfrm>
            <a:off x="7940040" y="2605405"/>
            <a:ext cx="4087495" cy="1066800"/>
          </a:xfrm>
          <a:prstGeom prst="rect">
            <a:avLst/>
          </a:prstGeom>
          <a:noFill/>
        </p:spPr>
        <p:txBody>
          <a:bodyPr wrap="square" rtlCol="0" anchor="t">
            <a:spAutoFit/>
          </a:bodyPr>
          <a:lstStyle/>
          <a:p>
            <a:pPr lvl="0" eaLnBrk="1" hangingPunct="1">
              <a:lnSpc>
                <a:spcPct val="100000"/>
              </a:lnSpc>
            </a:pPr>
            <a:r>
              <a:rPr lang="zh-CN" altLang="en-US" sz="1600" b="1" dirty="0">
                <a:solidFill>
                  <a:schemeClr val="tx1"/>
                </a:solidFill>
                <a:latin typeface="楷体" panose="02010609060101010101" charset="-122"/>
                <a:ea typeface="楷体" panose="02010609060101010101" charset="-122"/>
                <a:cs typeface="+mn-ea"/>
                <a:sym typeface="+mn-ea"/>
              </a:rPr>
              <a:t>128名被试者有547人表示入职前未接受过培训，占比为48.8%。268名馆员表示虽参加培训但认为效果不理想。参加培训并认为十分专业者仅占总人数的27.3%。</a:t>
            </a:r>
          </a:p>
        </p:txBody>
      </p:sp>
      <p:sp>
        <p:nvSpPr>
          <p:cNvPr id="17" name="同侧圆角矩形 8"/>
          <p:cNvSpPr/>
          <p:nvPr/>
        </p:nvSpPr>
        <p:spPr>
          <a:xfrm rot="16200000">
            <a:off x="6720205" y="4001135"/>
            <a:ext cx="1169035" cy="1270635"/>
          </a:xfrm>
          <a:custGeom>
            <a:avLst/>
            <a:gdLst/>
            <a:ahLst/>
            <a:cxnLst>
              <a:cxn ang="0">
                <a:pos x="132017" y="0"/>
              </a:cxn>
              <a:cxn ang="0">
                <a:pos x="660070" y="0"/>
              </a:cxn>
              <a:cxn ang="0">
                <a:pos x="792087" y="132017"/>
              </a:cxn>
              <a:cxn ang="0">
                <a:pos x="792087" y="2664298"/>
              </a:cxn>
              <a:cxn ang="0">
                <a:pos x="792087" y="2664298"/>
              </a:cxn>
              <a:cxn ang="0">
                <a:pos x="0" y="2664298"/>
              </a:cxn>
              <a:cxn ang="0">
                <a:pos x="0" y="2664298"/>
              </a:cxn>
              <a:cxn ang="0">
                <a:pos x="0" y="132017"/>
              </a:cxn>
              <a:cxn ang="0">
                <a:pos x="132017" y="0"/>
              </a:cxn>
            </a:cxnLst>
            <a:rect l="0" t="0" r="0" b="0"/>
            <a:pathLst>
              <a:path w="792087" h="2664298">
                <a:moveTo>
                  <a:pt x="132017" y="0"/>
                </a:moveTo>
                <a:lnTo>
                  <a:pt x="660070" y="0"/>
                </a:lnTo>
                <a:cubicBezTo>
                  <a:pt x="732981" y="0"/>
                  <a:pt x="792087" y="59106"/>
                  <a:pt x="792087" y="132017"/>
                </a:cubicBezTo>
                <a:lnTo>
                  <a:pt x="792087" y="2664298"/>
                </a:lnTo>
                <a:lnTo>
                  <a:pt x="792087" y="2664298"/>
                </a:lnTo>
                <a:lnTo>
                  <a:pt x="0" y="2664298"/>
                </a:lnTo>
                <a:lnTo>
                  <a:pt x="0" y="2664298"/>
                </a:lnTo>
                <a:lnTo>
                  <a:pt x="0" y="132017"/>
                </a:lnTo>
                <a:cubicBezTo>
                  <a:pt x="0" y="59106"/>
                  <a:pt x="59106" y="0"/>
                  <a:pt x="132017" y="0"/>
                </a:cubicBezTo>
                <a:close/>
              </a:path>
            </a:pathLst>
          </a:custGeom>
          <a:solidFill>
            <a:srgbClr val="5B9BD5"/>
          </a:solidFill>
          <a:ln w="9525">
            <a:noFill/>
          </a:ln>
          <a:effectLst>
            <a:outerShdw dist="38100" dir="5400000" algn="ctr" rotWithShape="0">
              <a:srgbClr val="000000">
                <a:alpha val="39000"/>
              </a:srgbClr>
            </a:outerShdw>
          </a:effectLst>
        </p:spPr>
        <p:txBody>
          <a:bodyPr/>
          <a:lstStyle/>
          <a:p>
            <a:endParaRPr lang="zh-CN" altLang="en-US"/>
          </a:p>
        </p:txBody>
      </p:sp>
      <p:grpSp>
        <p:nvGrpSpPr>
          <p:cNvPr id="18" name="组合 69"/>
          <p:cNvGrpSpPr/>
          <p:nvPr/>
        </p:nvGrpSpPr>
        <p:grpSpPr>
          <a:xfrm>
            <a:off x="7939405" y="4052570"/>
            <a:ext cx="4461510" cy="1169035"/>
            <a:chOff x="375" y="318"/>
            <a:chExt cx="5294016" cy="808444"/>
          </a:xfrm>
        </p:grpSpPr>
        <p:sp>
          <p:nvSpPr>
            <p:cNvPr id="19" name="同侧圆角矩形 9"/>
            <p:cNvSpPr/>
            <p:nvPr/>
          </p:nvSpPr>
          <p:spPr>
            <a:xfrm rot="-5400000" flipV="1">
              <a:off x="2029700" y="-2029007"/>
              <a:ext cx="792243" cy="4850893"/>
            </a:xfrm>
            <a:custGeom>
              <a:avLst/>
              <a:gdLst/>
              <a:ahLst/>
              <a:cxnLst>
                <a:cxn ang="0">
                  <a:pos x="132055" y="0"/>
                </a:cxn>
                <a:cxn ang="0">
                  <a:pos x="660258" y="0"/>
                </a:cxn>
                <a:cxn ang="0">
                  <a:pos x="792313" y="132055"/>
                </a:cxn>
                <a:cxn ang="0">
                  <a:pos x="792313" y="5343668"/>
                </a:cxn>
                <a:cxn ang="0">
                  <a:pos x="792313" y="5343668"/>
                </a:cxn>
                <a:cxn ang="0">
                  <a:pos x="0" y="5343668"/>
                </a:cxn>
                <a:cxn ang="0">
                  <a:pos x="0" y="5343668"/>
                </a:cxn>
                <a:cxn ang="0">
                  <a:pos x="0" y="132055"/>
                </a:cxn>
                <a:cxn ang="0">
                  <a:pos x="132055" y="0"/>
                </a:cxn>
              </a:cxnLst>
              <a:rect l="0" t="0" r="0" b="0"/>
              <a:pathLst>
                <a:path w="792313" h="5343668">
                  <a:moveTo>
                    <a:pt x="132055" y="0"/>
                  </a:moveTo>
                  <a:lnTo>
                    <a:pt x="660258" y="0"/>
                  </a:lnTo>
                  <a:cubicBezTo>
                    <a:pt x="733190" y="0"/>
                    <a:pt x="792313" y="59123"/>
                    <a:pt x="792313" y="132055"/>
                  </a:cubicBezTo>
                  <a:lnTo>
                    <a:pt x="792313" y="5343668"/>
                  </a:lnTo>
                  <a:lnTo>
                    <a:pt x="792313" y="5343668"/>
                  </a:lnTo>
                  <a:lnTo>
                    <a:pt x="0" y="5343668"/>
                  </a:lnTo>
                  <a:lnTo>
                    <a:pt x="0" y="5343668"/>
                  </a:lnTo>
                  <a:lnTo>
                    <a:pt x="0" y="132055"/>
                  </a:lnTo>
                  <a:cubicBezTo>
                    <a:pt x="0" y="59123"/>
                    <a:pt x="59123" y="0"/>
                    <a:pt x="132055" y="0"/>
                  </a:cubicBezTo>
                  <a:close/>
                </a:path>
              </a:pathLst>
            </a:custGeom>
            <a:gradFill rotWithShape="1">
              <a:gsLst>
                <a:gs pos="0">
                  <a:srgbClr val="BFBFBF">
                    <a:alpha val="100000"/>
                  </a:srgbClr>
                </a:gs>
                <a:gs pos="100000">
                  <a:srgbClr val="F2F2F2">
                    <a:alpha val="100000"/>
                  </a:srgbClr>
                </a:gs>
              </a:gsLst>
              <a:lin ang="18900000" scaled="1"/>
              <a:tileRect/>
            </a:gradFill>
            <a:ln w="9525">
              <a:noFill/>
            </a:ln>
            <a:effectLst>
              <a:outerShdw dist="38100" dir="5400000" algn="ctr" rotWithShape="0">
                <a:srgbClr val="000000">
                  <a:alpha val="39000"/>
                </a:srgbClr>
              </a:outerShdw>
            </a:effectLst>
          </p:spPr>
          <p:txBody>
            <a:bodyPr/>
            <a:lstStyle/>
            <a:p>
              <a:endParaRPr lang="zh-CN" altLang="en-US"/>
            </a:p>
          </p:txBody>
        </p:sp>
        <p:grpSp>
          <p:nvGrpSpPr>
            <p:cNvPr id="20" name="对角圆角矩形 10"/>
            <p:cNvGrpSpPr/>
            <p:nvPr/>
          </p:nvGrpSpPr>
          <p:grpSpPr>
            <a:xfrm>
              <a:off x="4623813" y="302698"/>
              <a:ext cx="670578" cy="506064"/>
              <a:chOff x="0" y="0"/>
              <a:chExt cx="670560" cy="505968"/>
            </a:xfrm>
          </p:grpSpPr>
          <p:pic>
            <p:nvPicPr>
              <p:cNvPr id="22" name="对角圆角矩形 10"/>
              <p:cNvPicPr/>
              <p:nvPr/>
            </p:nvPicPr>
            <p:blipFill>
              <a:blip r:embed="rId4"/>
              <a:stretch>
                <a:fillRect/>
              </a:stretch>
            </p:blipFill>
            <p:spPr>
              <a:xfrm>
                <a:off x="0" y="0"/>
                <a:ext cx="670560" cy="505968"/>
              </a:xfrm>
              <a:prstGeom prst="rect">
                <a:avLst/>
              </a:prstGeom>
              <a:noFill/>
              <a:ln w="9525">
                <a:noFill/>
              </a:ln>
            </p:spPr>
          </p:pic>
          <p:sp>
            <p:nvSpPr>
              <p:cNvPr id="23" name="文本框 22"/>
              <p:cNvSpPr txBox="1"/>
              <p:nvPr/>
            </p:nvSpPr>
            <p:spPr>
              <a:xfrm>
                <a:off x="32894" y="31549"/>
                <a:ext cx="606536" cy="439142"/>
              </a:xfrm>
              <a:prstGeom prst="rect">
                <a:avLst/>
              </a:prstGeom>
              <a:noFill/>
              <a:ln w="9525">
                <a:noFill/>
              </a:ln>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sp>
          <p:nvSpPr>
            <p:cNvPr id="24" name="TextBox 12"/>
            <p:cNvSpPr txBox="1"/>
            <p:nvPr/>
          </p:nvSpPr>
          <p:spPr>
            <a:xfrm>
              <a:off x="216025" y="216025"/>
              <a:ext cx="4266474" cy="368485"/>
            </a:xfrm>
            <a:prstGeom prst="rect">
              <a:avLst/>
            </a:prstGeom>
            <a:noFill/>
            <a:ln w="9525">
              <a:noFill/>
            </a:ln>
          </p:spPr>
          <p:txBody>
            <a:bodyPr>
              <a:spAutoFit/>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32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stStyle>
            <a:p>
              <a:pPr marL="0" lvl="0" indent="0" eaLnBrk="1" hangingPunct="1">
                <a:spcBef>
                  <a:spcPct val="0"/>
                </a:spcBef>
                <a:buNone/>
              </a:pPr>
              <a:endParaRPr lang="zh-CN" altLang="en-US" sz="1800">
                <a:latin typeface="Constantia" panose="02030602050306030303" pitchFamily="2" charset="0"/>
              </a:endParaRPr>
            </a:p>
          </p:txBody>
        </p:sp>
      </p:grpSp>
      <p:sp>
        <p:nvSpPr>
          <p:cNvPr id="25" name="文本框 24"/>
          <p:cNvSpPr txBox="1"/>
          <p:nvPr/>
        </p:nvSpPr>
        <p:spPr>
          <a:xfrm>
            <a:off x="6969760" y="4347210"/>
            <a:ext cx="640080" cy="659130"/>
          </a:xfrm>
          <a:prstGeom prst="rect">
            <a:avLst/>
          </a:prstGeom>
          <a:noFill/>
        </p:spPr>
        <p:txBody>
          <a:bodyPr wrap="none" rtlCol="0" anchor="t">
            <a:spAutoFit/>
          </a:bodyPr>
          <a:lstStyle/>
          <a:p>
            <a:pPr lvl="0" algn="ctr"/>
            <a:r>
              <a:rPr lang="zh-CN" altLang="en-US" b="1" dirty="0">
                <a:solidFill>
                  <a:schemeClr val="bg1"/>
                </a:solidFill>
                <a:latin typeface="微软雅黑" panose="020B0503020204020204" pitchFamily="34" charset="-122"/>
                <a:sym typeface="+mn-ea"/>
              </a:rPr>
              <a:t>培训</a:t>
            </a:r>
          </a:p>
          <a:p>
            <a:pPr lvl="0" algn="ctr"/>
            <a:r>
              <a:rPr lang="zh-CN" altLang="en-US" b="1" dirty="0">
                <a:solidFill>
                  <a:schemeClr val="bg1"/>
                </a:solidFill>
                <a:latin typeface="微软雅黑" panose="020B0503020204020204" pitchFamily="34" charset="-122"/>
                <a:sym typeface="+mn-ea"/>
              </a:rPr>
              <a:t>频率</a:t>
            </a:r>
          </a:p>
        </p:txBody>
      </p:sp>
      <p:sp>
        <p:nvSpPr>
          <p:cNvPr id="26" name="文本框 25"/>
          <p:cNvSpPr txBox="1"/>
          <p:nvPr/>
        </p:nvSpPr>
        <p:spPr>
          <a:xfrm>
            <a:off x="7831829" y="4127275"/>
            <a:ext cx="4360171" cy="1077218"/>
          </a:xfrm>
          <a:prstGeom prst="rect">
            <a:avLst/>
          </a:prstGeom>
          <a:noFill/>
        </p:spPr>
        <p:txBody>
          <a:bodyPr wrap="square" rtlCol="0" anchor="t">
            <a:spAutoFit/>
          </a:bodyPr>
          <a:lstStyle/>
          <a:p>
            <a:pPr lvl="0" eaLnBrk="1" hangingPunct="1">
              <a:lnSpc>
                <a:spcPct val="100000"/>
              </a:lnSpc>
            </a:pPr>
            <a:r>
              <a:rPr lang="zh-CN" altLang="en-US" sz="1600" b="1" dirty="0">
                <a:solidFill>
                  <a:schemeClr val="tx1"/>
                </a:solidFill>
                <a:latin typeface="楷体" panose="02010609060101010101" charset="-122"/>
                <a:ea typeface="楷体" panose="02010609060101010101" charset="-122"/>
                <a:cs typeface="+mn-ea"/>
                <a:sym typeface="+mn-ea"/>
              </a:rPr>
              <a:t>大部分高校图书馆馆员的培训频率为每学期一次和每年一次，两者所占比重各为44.42%。</a:t>
            </a:r>
          </a:p>
          <a:p>
            <a:pPr lvl="0" eaLnBrk="1" hangingPunct="1">
              <a:lnSpc>
                <a:spcPct val="100000"/>
              </a:lnSpc>
            </a:pPr>
            <a:r>
              <a:rPr lang="zh-CN" altLang="en-US" sz="1600" b="1" dirty="0">
                <a:solidFill>
                  <a:schemeClr val="tx1"/>
                </a:solidFill>
                <a:latin typeface="楷体" panose="02010609060101010101" charset="-122"/>
                <a:ea typeface="楷体" panose="02010609060101010101" charset="-122"/>
                <a:cs typeface="+mn-ea"/>
                <a:sym typeface="+mn-ea"/>
              </a:rPr>
              <a:t>  目前馆员的培训力度和馆员意愿之间尚有一定差别。</a:t>
            </a:r>
          </a:p>
        </p:txBody>
      </p:sp>
      <p:sp>
        <p:nvSpPr>
          <p:cNvPr id="27" name="同侧圆角矩形 8"/>
          <p:cNvSpPr/>
          <p:nvPr/>
        </p:nvSpPr>
        <p:spPr>
          <a:xfrm rot="16200000">
            <a:off x="6680200" y="5442585"/>
            <a:ext cx="1249045" cy="1270635"/>
          </a:xfrm>
          <a:custGeom>
            <a:avLst/>
            <a:gdLst/>
            <a:ahLst/>
            <a:cxnLst>
              <a:cxn ang="0">
                <a:pos x="132017" y="0"/>
              </a:cxn>
              <a:cxn ang="0">
                <a:pos x="660070" y="0"/>
              </a:cxn>
              <a:cxn ang="0">
                <a:pos x="792087" y="132017"/>
              </a:cxn>
              <a:cxn ang="0">
                <a:pos x="792087" y="2664298"/>
              </a:cxn>
              <a:cxn ang="0">
                <a:pos x="792087" y="2664298"/>
              </a:cxn>
              <a:cxn ang="0">
                <a:pos x="0" y="2664298"/>
              </a:cxn>
              <a:cxn ang="0">
                <a:pos x="0" y="2664298"/>
              </a:cxn>
              <a:cxn ang="0">
                <a:pos x="0" y="132017"/>
              </a:cxn>
              <a:cxn ang="0">
                <a:pos x="132017" y="0"/>
              </a:cxn>
            </a:cxnLst>
            <a:rect l="0" t="0" r="0" b="0"/>
            <a:pathLst>
              <a:path w="792087" h="2664298">
                <a:moveTo>
                  <a:pt x="132017" y="0"/>
                </a:moveTo>
                <a:lnTo>
                  <a:pt x="660070" y="0"/>
                </a:lnTo>
                <a:cubicBezTo>
                  <a:pt x="732981" y="0"/>
                  <a:pt x="792087" y="59106"/>
                  <a:pt x="792087" y="132017"/>
                </a:cubicBezTo>
                <a:lnTo>
                  <a:pt x="792087" y="2664298"/>
                </a:lnTo>
                <a:lnTo>
                  <a:pt x="792087" y="2664298"/>
                </a:lnTo>
                <a:lnTo>
                  <a:pt x="0" y="2664298"/>
                </a:lnTo>
                <a:lnTo>
                  <a:pt x="0" y="2664298"/>
                </a:lnTo>
                <a:lnTo>
                  <a:pt x="0" y="132017"/>
                </a:lnTo>
                <a:cubicBezTo>
                  <a:pt x="0" y="59106"/>
                  <a:pt x="59106" y="0"/>
                  <a:pt x="132017" y="0"/>
                </a:cubicBezTo>
                <a:close/>
              </a:path>
            </a:pathLst>
          </a:custGeom>
          <a:solidFill>
            <a:srgbClr val="C55A11"/>
          </a:solidFill>
          <a:ln w="9525">
            <a:noFill/>
          </a:ln>
          <a:effectLst>
            <a:outerShdw dist="38100" dir="5400000" algn="ctr" rotWithShape="0">
              <a:srgbClr val="000000">
                <a:alpha val="39000"/>
              </a:srgbClr>
            </a:outerShdw>
          </a:effectLst>
        </p:spPr>
        <p:txBody>
          <a:bodyPr/>
          <a:lstStyle/>
          <a:p>
            <a:endParaRPr lang="zh-CN" altLang="en-US"/>
          </a:p>
        </p:txBody>
      </p:sp>
      <p:grpSp>
        <p:nvGrpSpPr>
          <p:cNvPr id="28" name="组合 69"/>
          <p:cNvGrpSpPr/>
          <p:nvPr/>
        </p:nvGrpSpPr>
        <p:grpSpPr>
          <a:xfrm>
            <a:off x="7939405" y="5454015"/>
            <a:ext cx="4369136" cy="1241425"/>
            <a:chOff x="375" y="318"/>
            <a:chExt cx="5294016" cy="808444"/>
          </a:xfrm>
        </p:grpSpPr>
        <p:sp>
          <p:nvSpPr>
            <p:cNvPr id="29" name="同侧圆角矩形 9"/>
            <p:cNvSpPr/>
            <p:nvPr/>
          </p:nvSpPr>
          <p:spPr>
            <a:xfrm rot="-5400000" flipV="1">
              <a:off x="2029700" y="-2029007"/>
              <a:ext cx="792243" cy="4850893"/>
            </a:xfrm>
            <a:custGeom>
              <a:avLst/>
              <a:gdLst/>
              <a:ahLst/>
              <a:cxnLst>
                <a:cxn ang="0">
                  <a:pos x="132055" y="0"/>
                </a:cxn>
                <a:cxn ang="0">
                  <a:pos x="660258" y="0"/>
                </a:cxn>
                <a:cxn ang="0">
                  <a:pos x="792313" y="132055"/>
                </a:cxn>
                <a:cxn ang="0">
                  <a:pos x="792313" y="5343668"/>
                </a:cxn>
                <a:cxn ang="0">
                  <a:pos x="792313" y="5343668"/>
                </a:cxn>
                <a:cxn ang="0">
                  <a:pos x="0" y="5343668"/>
                </a:cxn>
                <a:cxn ang="0">
                  <a:pos x="0" y="5343668"/>
                </a:cxn>
                <a:cxn ang="0">
                  <a:pos x="0" y="132055"/>
                </a:cxn>
                <a:cxn ang="0">
                  <a:pos x="132055" y="0"/>
                </a:cxn>
              </a:cxnLst>
              <a:rect l="0" t="0" r="0" b="0"/>
              <a:pathLst>
                <a:path w="792313" h="5343668">
                  <a:moveTo>
                    <a:pt x="132055" y="0"/>
                  </a:moveTo>
                  <a:lnTo>
                    <a:pt x="660258" y="0"/>
                  </a:lnTo>
                  <a:cubicBezTo>
                    <a:pt x="733190" y="0"/>
                    <a:pt x="792313" y="59123"/>
                    <a:pt x="792313" y="132055"/>
                  </a:cubicBezTo>
                  <a:lnTo>
                    <a:pt x="792313" y="5343668"/>
                  </a:lnTo>
                  <a:lnTo>
                    <a:pt x="792313" y="5343668"/>
                  </a:lnTo>
                  <a:lnTo>
                    <a:pt x="0" y="5343668"/>
                  </a:lnTo>
                  <a:lnTo>
                    <a:pt x="0" y="5343668"/>
                  </a:lnTo>
                  <a:lnTo>
                    <a:pt x="0" y="132055"/>
                  </a:lnTo>
                  <a:cubicBezTo>
                    <a:pt x="0" y="59123"/>
                    <a:pt x="59123" y="0"/>
                    <a:pt x="132055" y="0"/>
                  </a:cubicBezTo>
                  <a:close/>
                </a:path>
              </a:pathLst>
            </a:custGeom>
            <a:gradFill rotWithShape="1">
              <a:gsLst>
                <a:gs pos="0">
                  <a:srgbClr val="BFBFBF">
                    <a:alpha val="100000"/>
                  </a:srgbClr>
                </a:gs>
                <a:gs pos="100000">
                  <a:srgbClr val="F2F2F2">
                    <a:alpha val="100000"/>
                  </a:srgbClr>
                </a:gs>
              </a:gsLst>
              <a:lin ang="18900000" scaled="1"/>
              <a:tileRect/>
            </a:gradFill>
            <a:ln w="9525">
              <a:noFill/>
            </a:ln>
            <a:effectLst>
              <a:outerShdw dist="38100" dir="5400000" algn="ctr" rotWithShape="0">
                <a:srgbClr val="000000">
                  <a:alpha val="39000"/>
                </a:srgbClr>
              </a:outerShdw>
            </a:effectLst>
          </p:spPr>
          <p:txBody>
            <a:bodyPr/>
            <a:lstStyle/>
            <a:p>
              <a:endParaRPr lang="zh-CN" altLang="en-US"/>
            </a:p>
          </p:txBody>
        </p:sp>
        <p:grpSp>
          <p:nvGrpSpPr>
            <p:cNvPr id="33" name="对角圆角矩形 10"/>
            <p:cNvGrpSpPr/>
            <p:nvPr/>
          </p:nvGrpSpPr>
          <p:grpSpPr>
            <a:xfrm>
              <a:off x="4623813" y="302698"/>
              <a:ext cx="670578" cy="506064"/>
              <a:chOff x="0" y="0"/>
              <a:chExt cx="670560" cy="505968"/>
            </a:xfrm>
          </p:grpSpPr>
          <p:pic>
            <p:nvPicPr>
              <p:cNvPr id="34" name="对角圆角矩形 10"/>
              <p:cNvPicPr/>
              <p:nvPr/>
            </p:nvPicPr>
            <p:blipFill>
              <a:blip r:embed="rId4"/>
              <a:stretch>
                <a:fillRect/>
              </a:stretch>
            </p:blipFill>
            <p:spPr>
              <a:xfrm>
                <a:off x="0" y="0"/>
                <a:ext cx="670560" cy="505968"/>
              </a:xfrm>
              <a:prstGeom prst="rect">
                <a:avLst/>
              </a:prstGeom>
              <a:noFill/>
              <a:ln w="9525">
                <a:noFill/>
              </a:ln>
            </p:spPr>
          </p:pic>
          <p:sp>
            <p:nvSpPr>
              <p:cNvPr id="35" name="文本框 34"/>
              <p:cNvSpPr txBox="1"/>
              <p:nvPr/>
            </p:nvSpPr>
            <p:spPr>
              <a:xfrm>
                <a:off x="32894" y="31549"/>
                <a:ext cx="606536" cy="439142"/>
              </a:xfrm>
              <a:prstGeom prst="rect">
                <a:avLst/>
              </a:prstGeom>
              <a:noFill/>
              <a:ln w="9525">
                <a:noFill/>
              </a:ln>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sp>
          <p:nvSpPr>
            <p:cNvPr id="36" name="TextBox 12"/>
            <p:cNvSpPr txBox="1"/>
            <p:nvPr/>
          </p:nvSpPr>
          <p:spPr>
            <a:xfrm>
              <a:off x="216025" y="216025"/>
              <a:ext cx="4266474" cy="368485"/>
            </a:xfrm>
            <a:prstGeom prst="rect">
              <a:avLst/>
            </a:prstGeom>
            <a:noFill/>
            <a:ln w="9525">
              <a:noFill/>
            </a:ln>
          </p:spPr>
          <p:txBody>
            <a:bodyPr>
              <a:spAutoFit/>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32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stStyle>
            <a:p>
              <a:pPr marL="0" lvl="0" indent="0" eaLnBrk="1" hangingPunct="1">
                <a:spcBef>
                  <a:spcPct val="0"/>
                </a:spcBef>
                <a:buNone/>
              </a:pPr>
              <a:endParaRPr lang="zh-CN" altLang="en-US" sz="1800">
                <a:latin typeface="Constantia" panose="02030602050306030303" pitchFamily="2" charset="0"/>
              </a:endParaRPr>
            </a:p>
          </p:txBody>
        </p:sp>
      </p:grpSp>
      <p:sp>
        <p:nvSpPr>
          <p:cNvPr id="37" name="文本框 36"/>
          <p:cNvSpPr txBox="1"/>
          <p:nvPr/>
        </p:nvSpPr>
        <p:spPr>
          <a:xfrm>
            <a:off x="6765925" y="5614670"/>
            <a:ext cx="1097280" cy="933450"/>
          </a:xfrm>
          <a:prstGeom prst="rect">
            <a:avLst/>
          </a:prstGeom>
          <a:noFill/>
        </p:spPr>
        <p:txBody>
          <a:bodyPr wrap="none" rtlCol="0" anchor="t">
            <a:spAutoFit/>
          </a:bodyPr>
          <a:lstStyle/>
          <a:p>
            <a:pPr lvl="0" algn="ctr"/>
            <a:r>
              <a:rPr lang="zh-CN" altLang="en-US" b="1" dirty="0">
                <a:solidFill>
                  <a:schemeClr val="bg1"/>
                </a:solidFill>
                <a:latin typeface="微软雅黑" panose="020B0503020204020204" pitchFamily="34" charset="-122"/>
                <a:sym typeface="+mn-ea"/>
              </a:rPr>
              <a:t>培训方式</a:t>
            </a:r>
          </a:p>
          <a:p>
            <a:pPr lvl="0" algn="ctr"/>
            <a:r>
              <a:rPr lang="zh-CN" altLang="en-US" b="1" dirty="0">
                <a:solidFill>
                  <a:schemeClr val="bg1"/>
                </a:solidFill>
                <a:latin typeface="微软雅黑" panose="020B0503020204020204" pitchFamily="34" charset="-122"/>
                <a:sym typeface="+mn-ea"/>
              </a:rPr>
              <a:t>与</a:t>
            </a:r>
          </a:p>
          <a:p>
            <a:pPr lvl="0" algn="ctr"/>
            <a:r>
              <a:rPr lang="zh-CN" altLang="en-US" b="1" dirty="0">
                <a:solidFill>
                  <a:schemeClr val="bg1"/>
                </a:solidFill>
                <a:latin typeface="微软雅黑" panose="020B0503020204020204" pitchFamily="34" charset="-122"/>
                <a:sym typeface="+mn-ea"/>
              </a:rPr>
              <a:t>培训内容</a:t>
            </a:r>
          </a:p>
        </p:txBody>
      </p:sp>
      <p:sp>
        <p:nvSpPr>
          <p:cNvPr id="38" name="文本框 37"/>
          <p:cNvSpPr txBox="1"/>
          <p:nvPr/>
        </p:nvSpPr>
        <p:spPr>
          <a:xfrm>
            <a:off x="7939405" y="5453380"/>
            <a:ext cx="4087495" cy="1310640"/>
          </a:xfrm>
          <a:prstGeom prst="rect">
            <a:avLst/>
          </a:prstGeom>
          <a:noFill/>
        </p:spPr>
        <p:txBody>
          <a:bodyPr wrap="square" rtlCol="0" anchor="t">
            <a:spAutoFit/>
          </a:bodyPr>
          <a:lstStyle/>
          <a:p>
            <a:pPr lvl="0" eaLnBrk="1" hangingPunct="1">
              <a:lnSpc>
                <a:spcPct val="100000"/>
              </a:lnSpc>
            </a:pPr>
            <a:r>
              <a:rPr lang="zh-CN" altLang="en-US" sz="1600" b="1" dirty="0">
                <a:solidFill>
                  <a:schemeClr val="tx1"/>
                </a:solidFill>
                <a:latin typeface="楷体" panose="02010609060101010101" charset="-122"/>
                <a:ea typeface="楷体" panose="02010609060101010101" charset="-122"/>
                <a:cs typeface="+mn-ea"/>
                <a:sym typeface="+mn-ea"/>
              </a:rPr>
              <a:t>培训的主要方式有馆内讲座、外出交流学习及参加业界会议。</a:t>
            </a:r>
          </a:p>
          <a:p>
            <a:pPr lvl="0" eaLnBrk="1" hangingPunct="1">
              <a:lnSpc>
                <a:spcPct val="100000"/>
              </a:lnSpc>
            </a:pPr>
            <a:r>
              <a:rPr lang="zh-CN" altLang="en-US" sz="1600" b="1" dirty="0">
                <a:solidFill>
                  <a:schemeClr val="tx1"/>
                </a:solidFill>
                <a:latin typeface="楷体" panose="02010609060101010101" charset="-122"/>
                <a:ea typeface="楷体" panose="02010609060101010101" charset="-122"/>
                <a:cs typeface="+mn-ea"/>
                <a:sym typeface="+mn-ea"/>
              </a:rPr>
              <a:t>内容主要为部门业务技能培训、图情专业知识培训。对管理技能、科学研究方法以及职业规划等方面的内容也略有涉及。</a:t>
            </a:r>
          </a:p>
        </p:txBody>
      </p:sp>
      <p:sp>
        <p:nvSpPr>
          <p:cNvPr id="39" name="TextBox 17"/>
          <p:cNvSpPr txBox="1"/>
          <p:nvPr/>
        </p:nvSpPr>
        <p:spPr>
          <a:xfrm>
            <a:off x="441960" y="436880"/>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3.2 </a:t>
            </a:r>
            <a:r>
              <a:rPr lang="zh-CN" altLang="en-US" sz="2800" b="1" dirty="0">
                <a:solidFill>
                  <a:schemeClr val="bg1"/>
                </a:solidFill>
                <a:latin typeface="Arial" panose="020B0604020202020204" pitchFamily="34" charset="0"/>
                <a:ea typeface="微软雅黑" panose="020B0503020204020204" pitchFamily="34" charset="-122"/>
              </a:rPr>
              <a:t>第二次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调研全国高校图书馆馆员队伍现状</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梯形 1"/>
          <p:cNvSpPr/>
          <p:nvPr/>
        </p:nvSpPr>
        <p:spPr>
          <a:xfrm>
            <a:off x="569913" y="1458913"/>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1495425"/>
            <a:ext cx="12192000" cy="5362575"/>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739775" y="1036003"/>
            <a:ext cx="3184525" cy="1328738"/>
          </a:xfrm>
          <a:prstGeom prst="trapezoid">
            <a:avLst>
              <a:gd name="adj" fmla="val 9829"/>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7653" name="矩形 7"/>
          <p:cNvSpPr/>
          <p:nvPr/>
        </p:nvSpPr>
        <p:spPr>
          <a:xfrm>
            <a:off x="4750584" y="2387376"/>
            <a:ext cx="2672080" cy="523220"/>
          </a:xfrm>
          <a:prstGeom prst="rect">
            <a:avLst/>
          </a:prstGeom>
          <a:noFill/>
          <a:ln w="9525">
            <a:noFill/>
          </a:ln>
        </p:spPr>
        <p:txBody>
          <a:bodyPr wrap="square">
            <a:spAutoFit/>
          </a:bodyPr>
          <a:lstStyle/>
          <a:p>
            <a:pPr lvl="0"/>
            <a:r>
              <a:rPr lang="zh-CN" altLang="en-US" sz="2800" b="1" dirty="0">
                <a:solidFill>
                  <a:schemeClr val="bg1"/>
                </a:solidFill>
                <a:latin typeface="Arial" panose="020B0604020202020204" pitchFamily="34" charset="0"/>
                <a:ea typeface="微软雅黑" panose="020B0503020204020204" pitchFamily="34" charset="-122"/>
              </a:rPr>
              <a:t>工作组成员介绍</a:t>
            </a:r>
          </a:p>
        </p:txBody>
      </p:sp>
      <p:sp>
        <p:nvSpPr>
          <p:cNvPr id="9" name="矩形 8"/>
          <p:cNvSpPr/>
          <p:nvPr/>
        </p:nvSpPr>
        <p:spPr>
          <a:xfrm>
            <a:off x="3731110" y="2407099"/>
            <a:ext cx="660400" cy="4343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mn-lt"/>
                <a:ea typeface="+mn-ea"/>
                <a:cs typeface="+mn-cs"/>
              </a:rPr>
              <a:t>一</a:t>
            </a:r>
          </a:p>
        </p:txBody>
      </p:sp>
      <p:sp>
        <p:nvSpPr>
          <p:cNvPr id="27655" name="矩形 9"/>
          <p:cNvSpPr/>
          <p:nvPr/>
        </p:nvSpPr>
        <p:spPr>
          <a:xfrm>
            <a:off x="4729068" y="3032667"/>
            <a:ext cx="5630545" cy="523220"/>
          </a:xfrm>
          <a:prstGeom prst="rect">
            <a:avLst/>
          </a:prstGeom>
          <a:noFill/>
          <a:ln w="9525">
            <a:noFill/>
          </a:ln>
        </p:spPr>
        <p:txBody>
          <a:bodyPr wrap="square">
            <a:spAutoFit/>
          </a:bodyPr>
          <a:lstStyle/>
          <a:p>
            <a:pPr lvl="0" algn="l"/>
            <a:r>
              <a:rPr lang="zh-CN" altLang="en-US" sz="2800" b="1" dirty="0">
                <a:solidFill>
                  <a:schemeClr val="bg1"/>
                </a:solidFill>
                <a:cs typeface="+mn-ea"/>
                <a:sym typeface="+mn-ea"/>
              </a:rPr>
              <a:t>研讨</a:t>
            </a:r>
            <a:r>
              <a:rPr lang="zh-CN" altLang="en-US" sz="2800" b="1" dirty="0" smtClean="0">
                <a:solidFill>
                  <a:schemeClr val="bg1"/>
                </a:solidFill>
                <a:cs typeface="+mn-ea"/>
                <a:sym typeface="+mn-ea"/>
              </a:rPr>
              <a:t>制定人力资源建设</a:t>
            </a:r>
            <a:r>
              <a:rPr lang="zh-CN" altLang="en-US" sz="2800" b="1" dirty="0">
                <a:solidFill>
                  <a:schemeClr val="bg1"/>
                </a:solidFill>
                <a:cs typeface="+mn-ea"/>
                <a:sym typeface="+mn-ea"/>
              </a:rPr>
              <a:t>工作组计划</a:t>
            </a:r>
            <a:endParaRPr lang="zh-CN" altLang="en-US" sz="2800" b="1" dirty="0">
              <a:solidFill>
                <a:schemeClr val="bg1"/>
              </a:solidFill>
              <a:latin typeface="Arial" panose="020B0604020202020204" pitchFamily="34" charset="0"/>
              <a:ea typeface="微软雅黑" panose="020B0503020204020204" pitchFamily="34" charset="-122"/>
            </a:endParaRPr>
          </a:p>
        </p:txBody>
      </p:sp>
      <p:sp>
        <p:nvSpPr>
          <p:cNvPr id="11" name="矩形 10"/>
          <p:cNvSpPr/>
          <p:nvPr/>
        </p:nvSpPr>
        <p:spPr>
          <a:xfrm>
            <a:off x="3731110" y="3073698"/>
            <a:ext cx="660400" cy="4343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mn-lt"/>
                <a:ea typeface="+mn-ea"/>
                <a:cs typeface="+mn-cs"/>
              </a:rPr>
              <a:t>二</a:t>
            </a:r>
          </a:p>
        </p:txBody>
      </p:sp>
      <p:sp>
        <p:nvSpPr>
          <p:cNvPr id="27657" name="矩形 11"/>
          <p:cNvSpPr/>
          <p:nvPr/>
        </p:nvSpPr>
        <p:spPr>
          <a:xfrm>
            <a:off x="4773893" y="3776363"/>
            <a:ext cx="3027680" cy="523220"/>
          </a:xfrm>
          <a:prstGeom prst="rect">
            <a:avLst/>
          </a:prstGeom>
          <a:noFill/>
          <a:ln w="9525">
            <a:noFill/>
          </a:ln>
        </p:spPr>
        <p:txBody>
          <a:bodyPr wrap="square">
            <a:spAutoFit/>
          </a:bodyPr>
          <a:lstStyle/>
          <a:p>
            <a:pPr lvl="0"/>
            <a:r>
              <a:rPr lang="zh-CN" altLang="en-US" sz="2800" b="1" dirty="0" smtClean="0">
                <a:solidFill>
                  <a:schemeClr val="bg1"/>
                </a:solidFill>
                <a:latin typeface="Arial" panose="020B0604020202020204" pitchFamily="34" charset="0"/>
                <a:ea typeface="微软雅黑" panose="020B0503020204020204" pitchFamily="34" charset="-122"/>
              </a:rPr>
              <a:t>开展四次</a:t>
            </a:r>
            <a:r>
              <a:rPr lang="zh-CN" altLang="en-US" sz="2800" b="1" dirty="0">
                <a:solidFill>
                  <a:schemeClr val="bg1"/>
                </a:solidFill>
                <a:latin typeface="Arial" panose="020B0604020202020204" pitchFamily="34" charset="0"/>
                <a:ea typeface="微软雅黑" panose="020B0503020204020204" pitchFamily="34" charset="-122"/>
              </a:rPr>
              <a:t>调研工作</a:t>
            </a:r>
          </a:p>
        </p:txBody>
      </p:sp>
      <p:sp>
        <p:nvSpPr>
          <p:cNvPr id="13" name="矩形 12"/>
          <p:cNvSpPr/>
          <p:nvPr/>
        </p:nvSpPr>
        <p:spPr>
          <a:xfrm>
            <a:off x="3741869" y="3794087"/>
            <a:ext cx="660400" cy="4343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mn-lt"/>
                <a:ea typeface="+mn-ea"/>
                <a:cs typeface="+mn-cs"/>
              </a:rPr>
              <a:t>三</a:t>
            </a:r>
          </a:p>
        </p:txBody>
      </p:sp>
      <p:sp>
        <p:nvSpPr>
          <p:cNvPr id="27659" name="矩形 13"/>
          <p:cNvSpPr/>
          <p:nvPr/>
        </p:nvSpPr>
        <p:spPr>
          <a:xfrm>
            <a:off x="4746512" y="4430452"/>
            <a:ext cx="7117080" cy="492443"/>
          </a:xfrm>
          <a:prstGeom prst="rect">
            <a:avLst/>
          </a:prstGeom>
          <a:noFill/>
          <a:ln w="9525">
            <a:noFill/>
          </a:ln>
        </p:spPr>
        <p:txBody>
          <a:bodyPr wrap="square">
            <a:spAutoFit/>
          </a:bodyPr>
          <a:lstStyle/>
          <a:p>
            <a:pPr lvl="0" algn="l"/>
            <a:r>
              <a:rPr lang="zh-CN" altLang="en-US" sz="2600" b="1" dirty="0">
                <a:solidFill>
                  <a:schemeClr val="bg1"/>
                </a:solidFill>
                <a:latin typeface="Arial" panose="020B0604020202020204" pitchFamily="34" charset="0"/>
                <a:ea typeface="微软雅黑" panose="020B0503020204020204" pitchFamily="34" charset="-122"/>
              </a:rPr>
              <a:t>收集《普通高等学校图书馆规程》修改讨论意见</a:t>
            </a:r>
          </a:p>
        </p:txBody>
      </p:sp>
      <p:sp>
        <p:nvSpPr>
          <p:cNvPr id="15" name="矩形 14"/>
          <p:cNvSpPr/>
          <p:nvPr/>
        </p:nvSpPr>
        <p:spPr>
          <a:xfrm>
            <a:off x="3806414" y="4503719"/>
            <a:ext cx="660400" cy="4343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mn-lt"/>
                <a:ea typeface="+mn-ea"/>
                <a:cs typeface="+mn-cs"/>
              </a:rPr>
              <a:t>四</a:t>
            </a:r>
          </a:p>
        </p:txBody>
      </p:sp>
      <p:sp>
        <p:nvSpPr>
          <p:cNvPr id="27661" name="TextBox 44"/>
          <p:cNvSpPr txBox="1"/>
          <p:nvPr/>
        </p:nvSpPr>
        <p:spPr>
          <a:xfrm>
            <a:off x="1249680" y="997268"/>
            <a:ext cx="2613025" cy="1166495"/>
          </a:xfrm>
          <a:prstGeom prst="rect">
            <a:avLst/>
          </a:prstGeom>
          <a:noFill/>
          <a:ln w="9525">
            <a:noFill/>
          </a:ln>
        </p:spPr>
        <p:txBody>
          <a:bodyPr>
            <a:spAutoFit/>
          </a:bodyPr>
          <a:lstStyle/>
          <a:p>
            <a:pPr lvl="0"/>
            <a:r>
              <a:rPr lang="zh-CN" altLang="en-US" sz="3600" b="1" dirty="0">
                <a:solidFill>
                  <a:schemeClr val="bg1"/>
                </a:solidFill>
                <a:latin typeface="Arial" panose="020B0604020202020204" pitchFamily="34" charset="0"/>
                <a:ea typeface="微软雅黑" panose="020B0503020204020204" pitchFamily="34" charset="-122"/>
              </a:rPr>
              <a:t>目录</a:t>
            </a:r>
            <a:endParaRPr lang="en-US" altLang="zh-CN" sz="3600" b="1" dirty="0">
              <a:solidFill>
                <a:schemeClr val="bg1"/>
              </a:solidFill>
              <a:latin typeface="Arial" panose="020B0604020202020204" pitchFamily="34" charset="0"/>
              <a:ea typeface="微软雅黑" panose="020B0503020204020204" pitchFamily="34" charset="-122"/>
            </a:endParaRPr>
          </a:p>
          <a:p>
            <a:pPr lvl="0"/>
            <a:r>
              <a:rPr lang="en-US" altLang="zh-CN" sz="3200" dirty="0">
                <a:solidFill>
                  <a:schemeClr val="bg1"/>
                </a:solidFill>
                <a:latin typeface="Arial" panose="020B0604020202020204" pitchFamily="34" charset="0"/>
                <a:ea typeface="微软雅黑" panose="020B0503020204020204" pitchFamily="34" charset="-122"/>
              </a:rPr>
              <a:t>CONTENT</a:t>
            </a:r>
          </a:p>
        </p:txBody>
      </p:sp>
      <p:sp>
        <p:nvSpPr>
          <p:cNvPr id="5" name="矩形 4"/>
          <p:cNvSpPr/>
          <p:nvPr/>
        </p:nvSpPr>
        <p:spPr>
          <a:xfrm>
            <a:off x="3838686" y="5269977"/>
            <a:ext cx="660400" cy="4343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mn-lt"/>
                <a:ea typeface="+mn-ea"/>
                <a:cs typeface="+mn-cs"/>
              </a:rPr>
              <a:t>五</a:t>
            </a:r>
          </a:p>
        </p:txBody>
      </p:sp>
      <p:sp>
        <p:nvSpPr>
          <p:cNvPr id="6" name="矩形 5"/>
          <p:cNvSpPr/>
          <p:nvPr/>
        </p:nvSpPr>
        <p:spPr>
          <a:xfrm>
            <a:off x="3860202" y="6119533"/>
            <a:ext cx="660400" cy="4343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mn-lt"/>
                <a:ea typeface="+mn-ea"/>
                <a:cs typeface="+mn-cs"/>
              </a:rPr>
              <a:t>六</a:t>
            </a:r>
          </a:p>
        </p:txBody>
      </p:sp>
      <p:sp>
        <p:nvSpPr>
          <p:cNvPr id="7" name="矩形 9"/>
          <p:cNvSpPr/>
          <p:nvPr/>
        </p:nvSpPr>
        <p:spPr>
          <a:xfrm>
            <a:off x="4753983" y="5207468"/>
            <a:ext cx="5872480" cy="523220"/>
          </a:xfrm>
          <a:prstGeom prst="rect">
            <a:avLst/>
          </a:prstGeom>
          <a:noFill/>
          <a:ln w="9525">
            <a:noFill/>
          </a:ln>
        </p:spPr>
        <p:txBody>
          <a:bodyPr wrap="square">
            <a:spAutoFit/>
          </a:bodyPr>
          <a:lstStyle/>
          <a:p>
            <a:pPr lvl="0" algn="l"/>
            <a:r>
              <a:rPr lang="zh-CN" altLang="en-US" sz="2800" b="1" dirty="0">
                <a:solidFill>
                  <a:schemeClr val="bg1"/>
                </a:solidFill>
                <a:cs typeface="+mn-ea"/>
                <a:sym typeface="+mn-ea"/>
              </a:rPr>
              <a:t>举办一系列学术研讨和馆员培训活动</a:t>
            </a:r>
          </a:p>
        </p:txBody>
      </p:sp>
      <p:sp>
        <p:nvSpPr>
          <p:cNvPr id="8" name="矩形 9"/>
          <p:cNvSpPr/>
          <p:nvPr/>
        </p:nvSpPr>
        <p:spPr>
          <a:xfrm>
            <a:off x="4728584" y="6054071"/>
            <a:ext cx="7750287" cy="461665"/>
          </a:xfrm>
          <a:prstGeom prst="rect">
            <a:avLst/>
          </a:prstGeom>
          <a:noFill/>
          <a:ln w="9525">
            <a:noFill/>
          </a:ln>
        </p:spPr>
        <p:txBody>
          <a:bodyPr wrap="square">
            <a:spAutoFit/>
          </a:bodyPr>
          <a:lstStyle/>
          <a:p>
            <a:pPr lvl="0" algn="l"/>
            <a:r>
              <a:rPr lang="zh-CN" altLang="en-US" sz="2400" b="1" dirty="0">
                <a:solidFill>
                  <a:schemeClr val="bg1"/>
                </a:solidFill>
                <a:cs typeface="+mn-ea"/>
                <a:sym typeface="+mn-ea"/>
              </a:rPr>
              <a:t>各委员积极推进所在省市高校</a:t>
            </a:r>
            <a:r>
              <a:rPr lang="zh-CN" altLang="en-US" sz="2400" b="1" dirty="0" smtClean="0">
                <a:solidFill>
                  <a:schemeClr val="bg1"/>
                </a:solidFill>
                <a:cs typeface="+mn-ea"/>
                <a:sym typeface="+mn-ea"/>
              </a:rPr>
              <a:t>图书馆人力资源建设</a:t>
            </a:r>
            <a:r>
              <a:rPr lang="zh-CN" altLang="en-US" sz="2400" b="1" dirty="0">
                <a:solidFill>
                  <a:schemeClr val="bg1"/>
                </a:solidFill>
                <a:cs typeface="+mn-ea"/>
                <a:sym typeface="+mn-ea"/>
              </a:rPr>
              <a:t>工作</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Box 6"/>
          <p:cNvSpPr/>
          <p:nvPr/>
        </p:nvSpPr>
        <p:spPr>
          <a:xfrm>
            <a:off x="4248785" y="1124585"/>
            <a:ext cx="5887720" cy="566420"/>
          </a:xfrm>
          <a:prstGeom prst="rect">
            <a:avLst/>
          </a:prstGeom>
          <a:noFill/>
          <a:ln w="9525">
            <a:noFill/>
          </a:ln>
        </p:spPr>
        <p:txBody>
          <a:bodyPr wrap="square"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3.2.2 </a:t>
            </a:r>
            <a:r>
              <a:rPr lang="zh-CN" sz="2400" b="1" dirty="0">
                <a:solidFill>
                  <a:srgbClr val="5F5E5C"/>
                </a:solidFill>
                <a:latin typeface="微软雅黑" panose="020B0503020204020204" pitchFamily="34" charset="-122"/>
                <a:ea typeface="微软雅黑" panose="020B0503020204020204" pitchFamily="34" charset="-122"/>
              </a:rPr>
              <a:t>数据和情况分析</a:t>
            </a:r>
          </a:p>
        </p:txBody>
      </p:sp>
      <p:sp>
        <p:nvSpPr>
          <p:cNvPr id="30" name="矩形 2"/>
          <p:cNvSpPr/>
          <p:nvPr/>
        </p:nvSpPr>
        <p:spPr>
          <a:xfrm>
            <a:off x="93345" y="200025"/>
            <a:ext cx="786765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流程图: 摘录 2"/>
          <p:cNvSpPr/>
          <p:nvPr/>
        </p:nvSpPr>
        <p:spPr>
          <a:xfrm rot="16200000">
            <a:off x="5204936" y="3115786"/>
            <a:ext cx="1563688" cy="1266825"/>
          </a:xfrm>
          <a:prstGeom prst="flowChartExtra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4" name="流程图: 摘录 3"/>
          <p:cNvSpPr/>
          <p:nvPr/>
        </p:nvSpPr>
        <p:spPr>
          <a:xfrm rot="5400000">
            <a:off x="5090523" y="2150846"/>
            <a:ext cx="1563981" cy="1266825"/>
          </a:xfrm>
          <a:prstGeom prst="flowChartExtra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5" name="流程图: 摘录 4"/>
          <p:cNvSpPr/>
          <p:nvPr/>
        </p:nvSpPr>
        <p:spPr>
          <a:xfrm rot="5400000">
            <a:off x="5090523" y="4064989"/>
            <a:ext cx="1563981" cy="1266825"/>
          </a:xfrm>
          <a:prstGeom prst="flowChartExtra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8"/>
          <p:cNvCxnSpPr/>
          <p:nvPr/>
        </p:nvCxnSpPr>
        <p:spPr>
          <a:xfrm>
            <a:off x="2567305" y="2522855"/>
            <a:ext cx="2730500" cy="0"/>
          </a:xfrm>
          <a:prstGeom prst="line">
            <a:avLst/>
          </a:prstGeom>
          <a:ln w="19050">
            <a:solidFill>
              <a:srgbClr val="00544A"/>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29155" y="4983480"/>
            <a:ext cx="3224530" cy="1737360"/>
          </a:xfrm>
          <a:prstGeom prst="rect">
            <a:avLst/>
          </a:prstGeom>
          <a:noFill/>
          <a:ln w="9525">
            <a:noFill/>
          </a:ln>
        </p:spPr>
        <p:txBody>
          <a:bodyPr wrap="square">
            <a:spAutoFit/>
          </a:bodyPr>
          <a:lstStyle/>
          <a:p>
            <a:pPr lvl="0" algn="l">
              <a:lnSpc>
                <a:spcPct val="100000"/>
              </a:lnSpc>
            </a:pPr>
            <a:r>
              <a:rPr lang="en-US" altLang="zh-CN" sz="1800" b="1" dirty="0">
                <a:latin typeface="楷体" panose="02010609060101010101" charset="-122"/>
                <a:ea typeface="楷体" panose="02010609060101010101" charset="-122"/>
                <a:cs typeface="+mn-ea"/>
              </a:rPr>
              <a:t>   </a:t>
            </a:r>
            <a:r>
              <a:rPr lang="zh-CN" altLang="en-US" sz="1800" b="1" dirty="0">
                <a:latin typeface="楷体" panose="02010609060101010101" charset="-122"/>
                <a:ea typeface="楷体" panose="02010609060101010101" charset="-122"/>
                <a:cs typeface="+mn-ea"/>
              </a:rPr>
              <a:t>对调研进行分析，馆员普遍对目前图书馆的团队建设、工作环境与人际关系、工作职责与任务匹配等比较满意，对薪酬、培训工作等的满意度有待提高。</a:t>
            </a:r>
          </a:p>
        </p:txBody>
      </p:sp>
      <p:cxnSp>
        <p:nvCxnSpPr>
          <p:cNvPr id="13" name="直接连接符 12"/>
          <p:cNvCxnSpPr/>
          <p:nvPr/>
        </p:nvCxnSpPr>
        <p:spPr>
          <a:xfrm>
            <a:off x="2567305" y="4983480"/>
            <a:ext cx="2730500" cy="0"/>
          </a:xfrm>
          <a:prstGeom prst="line">
            <a:avLst/>
          </a:prstGeom>
          <a:ln w="19050">
            <a:solidFill>
              <a:srgbClr val="00544A"/>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506210" y="3509010"/>
            <a:ext cx="2508885" cy="1905"/>
          </a:xfrm>
          <a:prstGeom prst="line">
            <a:avLst/>
          </a:prstGeom>
          <a:ln w="19050">
            <a:solidFill>
              <a:srgbClr val="00544A"/>
            </a:solidFill>
            <a:prstDash val="sysDash"/>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454785" y="1845310"/>
            <a:ext cx="2327910" cy="518160"/>
          </a:xfrm>
          <a:prstGeom prst="rect">
            <a:avLst/>
          </a:prstGeom>
          <a:solidFill>
            <a:srgbClr val="FF9900"/>
          </a:solidFill>
        </p:spPr>
        <p:txBody>
          <a:bodyPr wrap="none" rtlCol="0" anchor="t">
            <a:spAutoFit/>
          </a:bodyPr>
          <a:lstStyle/>
          <a:p>
            <a:r>
              <a:rPr lang="zh-CN" altLang="en-US" sz="2800" b="1" dirty="0">
                <a:solidFill>
                  <a:schemeClr val="bg1"/>
                </a:solidFill>
                <a:latin typeface="黑体" panose="02010609060101010101" charset="-122"/>
                <a:ea typeface="黑体" panose="02010609060101010101" charset="-122"/>
                <a:sym typeface="+mn-ea"/>
              </a:rPr>
              <a:t>馆员绩效考核</a:t>
            </a:r>
          </a:p>
        </p:txBody>
      </p:sp>
      <p:sp>
        <p:nvSpPr>
          <p:cNvPr id="8" name="Text Box 34"/>
          <p:cNvSpPr txBox="1"/>
          <p:nvPr/>
        </p:nvSpPr>
        <p:spPr>
          <a:xfrm>
            <a:off x="194945" y="2362835"/>
            <a:ext cx="5215255" cy="1699895"/>
          </a:xfrm>
          <a:prstGeom prst="rect">
            <a:avLst/>
          </a:prstGeom>
          <a:noFill/>
          <a:ln w="9525">
            <a:noFill/>
          </a:ln>
        </p:spPr>
        <p:txBody>
          <a:bodyPr wrap="square">
            <a:spAutoFit/>
          </a:bodyPr>
          <a:lstStyle/>
          <a:p>
            <a:pPr lvl="0" eaLnBrk="1" hangingPunct="1">
              <a:lnSpc>
                <a:spcPct val="130000"/>
              </a:lnSpc>
            </a:pPr>
            <a:r>
              <a:rPr lang="zh-CN" altLang="en-US" sz="2400"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accent1"/>
                </a:solidFill>
                <a:latin typeface="微软雅黑" panose="020B0503020204020204" pitchFamily="34" charset="-122"/>
                <a:ea typeface="微软雅黑" panose="020B0503020204020204" pitchFamily="34" charset="-122"/>
                <a:sym typeface="+mn-ea"/>
              </a:rPr>
              <a:t>图书馆考核制度和工作存在的主要问题</a:t>
            </a:r>
            <a:r>
              <a:rPr lang="zh-CN" altLang="en-US" b="1" dirty="0">
                <a:solidFill>
                  <a:schemeClr val="accent1"/>
                </a:solidFill>
                <a:latin typeface="微软雅黑" panose="020B0503020204020204" pitchFamily="34" charset="-122"/>
                <a:ea typeface="微软雅黑" panose="020B0503020204020204" pitchFamily="34" charset="-122"/>
              </a:rPr>
              <a:t>：</a:t>
            </a:r>
          </a:p>
          <a:p>
            <a:pPr lvl="0" indent="0" eaLnBrk="1" hangingPunct="1">
              <a:lnSpc>
                <a:spcPct val="120000"/>
              </a:lnSpc>
              <a:buClr>
                <a:srgbClr val="FFFFFF"/>
              </a:buClr>
              <a:buFont typeface="Wingdings" panose="05000000000000000000" charset="0"/>
              <a:buNone/>
            </a:pPr>
            <a:r>
              <a:rPr lang="en-US" altLang="zh-CN" sz="2000" b="1" dirty="0">
                <a:solidFill>
                  <a:schemeClr val="tx1"/>
                </a:solidFill>
                <a:latin typeface="楷体" panose="02010609060101010101" charset="-122"/>
                <a:ea typeface="楷体" panose="02010609060101010101" charset="-122"/>
                <a:sym typeface="+mn-ea"/>
              </a:rPr>
              <a:t>   </a:t>
            </a:r>
            <a:r>
              <a:rPr lang="en-US" altLang="zh-CN" sz="1400" b="1" dirty="0">
                <a:solidFill>
                  <a:schemeClr val="tx1"/>
                </a:solidFill>
                <a:latin typeface="楷体" panose="02010609060101010101" charset="-122"/>
                <a:ea typeface="楷体" panose="02010609060101010101" charset="-122"/>
                <a:sym typeface="+mn-ea"/>
              </a:rPr>
              <a:t>评估内容不全面              </a:t>
            </a:r>
            <a:r>
              <a:rPr lang="zh-CN" altLang="en-US" sz="1400" b="1" dirty="0">
                <a:solidFill>
                  <a:schemeClr val="tx1"/>
                </a:solidFill>
                <a:latin typeface="楷体" panose="02010609060101010101" charset="-122"/>
                <a:ea typeface="楷体" panose="02010609060101010101" charset="-122"/>
                <a:sym typeface="+mn-ea"/>
              </a:rPr>
              <a:t>未结合部门特殊情况</a:t>
            </a:r>
          </a:p>
          <a:p>
            <a:pPr lvl="0" indent="0" eaLnBrk="1" hangingPunct="1">
              <a:lnSpc>
                <a:spcPct val="120000"/>
              </a:lnSpc>
              <a:buClr>
                <a:srgbClr val="FFFFFF"/>
              </a:buClr>
              <a:buFont typeface="Wingdings" panose="05000000000000000000" charset="0"/>
              <a:buNone/>
            </a:pPr>
            <a:r>
              <a:rPr lang="zh-CN" altLang="en-US" sz="1400" b="1" dirty="0">
                <a:solidFill>
                  <a:schemeClr val="tx1"/>
                </a:solidFill>
                <a:latin typeface="楷体" panose="02010609060101010101" charset="-122"/>
                <a:ea typeface="楷体" panose="02010609060101010101" charset="-122"/>
                <a:sym typeface="+mn-ea"/>
              </a:rPr>
              <a:t>     标准未细化                  反馈信息模糊</a:t>
            </a:r>
          </a:p>
          <a:p>
            <a:pPr lvl="0" indent="0" eaLnBrk="1" hangingPunct="1">
              <a:lnSpc>
                <a:spcPct val="120000"/>
              </a:lnSpc>
              <a:buClrTx/>
              <a:buFont typeface="Wingdings" panose="05000000000000000000" charset="0"/>
              <a:buNone/>
            </a:pPr>
            <a:r>
              <a:rPr lang="zh-CN" altLang="en-US" sz="1400" b="1" dirty="0">
                <a:solidFill>
                  <a:schemeClr val="tx1"/>
                </a:solidFill>
                <a:latin typeface="楷体" panose="02010609060101010101" charset="-122"/>
                <a:ea typeface="楷体" panose="02010609060101010101" charset="-122"/>
                <a:sym typeface="+mn-ea"/>
              </a:rPr>
              <a:t>    评估流于形式</a:t>
            </a:r>
          </a:p>
          <a:p>
            <a:pPr marL="285750" lvl="0" indent="-285750" eaLnBrk="1" hangingPunct="1">
              <a:lnSpc>
                <a:spcPct val="120000"/>
              </a:lnSpc>
              <a:buClrTx/>
              <a:buFont typeface="Wingdings" panose="05000000000000000000" charset="0"/>
              <a:buChar char="l"/>
            </a:pPr>
            <a:endParaRPr lang="zh-CN" altLang="en-US" sz="1400" b="1" dirty="0">
              <a:solidFill>
                <a:schemeClr val="tx1"/>
              </a:solidFill>
              <a:latin typeface="楷体" panose="02010609060101010101" charset="-122"/>
              <a:ea typeface="楷体" panose="02010609060101010101" charset="-122"/>
              <a:sym typeface="+mn-ea"/>
            </a:endParaRPr>
          </a:p>
        </p:txBody>
      </p:sp>
      <p:sp>
        <p:nvSpPr>
          <p:cNvPr id="12" name="文本框 11"/>
          <p:cNvSpPr txBox="1"/>
          <p:nvPr/>
        </p:nvSpPr>
        <p:spPr>
          <a:xfrm>
            <a:off x="353695" y="3691255"/>
            <a:ext cx="4855210" cy="840105"/>
          </a:xfrm>
          <a:prstGeom prst="rect">
            <a:avLst/>
          </a:prstGeom>
          <a:noFill/>
        </p:spPr>
        <p:txBody>
          <a:bodyPr wrap="square" rtlCol="0" anchor="t">
            <a:spAutoFit/>
          </a:bodyPr>
          <a:lstStyle/>
          <a:p>
            <a:pPr lvl="0" eaLnBrk="1" hangingPunct="1">
              <a:lnSpc>
                <a:spcPct val="100000"/>
              </a:lnSpc>
            </a:pPr>
            <a:r>
              <a:rPr lang="zh-CN" altLang="en-US" sz="1600" b="1" dirty="0">
                <a:solidFill>
                  <a:schemeClr val="accent1"/>
                </a:solidFill>
                <a:latin typeface="微软雅黑" panose="020B0503020204020204" pitchFamily="34" charset="-122"/>
                <a:sym typeface="+mn-ea"/>
              </a:rPr>
              <a:t>接近85%的馆员认为考核结束后，所在馆基本不会对考核不理想的馆员作工作，绩效考核的结果不能得到及时有效的反馈利用。</a:t>
            </a:r>
          </a:p>
        </p:txBody>
      </p:sp>
      <p:sp>
        <p:nvSpPr>
          <p:cNvPr id="16" name="文本框 15"/>
          <p:cNvSpPr txBox="1"/>
          <p:nvPr/>
        </p:nvSpPr>
        <p:spPr>
          <a:xfrm>
            <a:off x="2820670" y="4461510"/>
            <a:ext cx="1970405" cy="518160"/>
          </a:xfrm>
          <a:prstGeom prst="rect">
            <a:avLst/>
          </a:prstGeom>
          <a:solidFill>
            <a:srgbClr val="FF9900"/>
          </a:solidFill>
        </p:spPr>
        <p:txBody>
          <a:bodyPr wrap="square" rtlCol="0" anchor="t">
            <a:spAutoFit/>
          </a:bodyPr>
          <a:lstStyle/>
          <a:p>
            <a:r>
              <a:rPr lang="zh-CN" altLang="en-US" sz="2800" b="1" dirty="0">
                <a:solidFill>
                  <a:schemeClr val="bg1"/>
                </a:solidFill>
                <a:latin typeface="黑体" panose="02010609060101010101" charset="-122"/>
                <a:ea typeface="黑体" panose="02010609060101010101" charset="-122"/>
                <a:sym typeface="+mn-ea"/>
              </a:rPr>
              <a:t>满意度分析</a:t>
            </a:r>
          </a:p>
        </p:txBody>
      </p:sp>
      <p:sp>
        <p:nvSpPr>
          <p:cNvPr id="19" name="文本框 18"/>
          <p:cNvSpPr txBox="1"/>
          <p:nvPr/>
        </p:nvSpPr>
        <p:spPr>
          <a:xfrm>
            <a:off x="6766560" y="2954020"/>
            <a:ext cx="1970405" cy="518160"/>
          </a:xfrm>
          <a:prstGeom prst="rect">
            <a:avLst/>
          </a:prstGeom>
          <a:solidFill>
            <a:srgbClr val="FF9900"/>
          </a:solidFill>
        </p:spPr>
        <p:txBody>
          <a:bodyPr wrap="square" rtlCol="0" anchor="t">
            <a:spAutoFit/>
          </a:bodyPr>
          <a:lstStyle/>
          <a:p>
            <a:r>
              <a:rPr lang="zh-CN" altLang="en-US" sz="2800" b="1" dirty="0">
                <a:solidFill>
                  <a:schemeClr val="bg1"/>
                </a:solidFill>
                <a:latin typeface="黑体" panose="02010609060101010101" charset="-122"/>
                <a:ea typeface="黑体" panose="02010609060101010101" charset="-122"/>
                <a:sym typeface="+mn-ea"/>
              </a:rPr>
              <a:t>工作积极性</a:t>
            </a:r>
          </a:p>
        </p:txBody>
      </p:sp>
      <p:sp>
        <p:nvSpPr>
          <p:cNvPr id="22" name="Text Box 44"/>
          <p:cNvSpPr txBox="1"/>
          <p:nvPr/>
        </p:nvSpPr>
        <p:spPr>
          <a:xfrm>
            <a:off x="9702165" y="2474278"/>
            <a:ext cx="5616575" cy="1475740"/>
          </a:xfrm>
          <a:prstGeom prst="rect">
            <a:avLst/>
          </a:prstGeom>
          <a:noFill/>
          <a:ln w="9525">
            <a:noFill/>
          </a:ln>
        </p:spPr>
        <p:txBody>
          <a:bodyPr>
            <a:spAutoFit/>
          </a:bodyPr>
          <a:lstStyle/>
          <a:p>
            <a:pPr lvl="0" defTabSz="720725" eaLnBrk="1" hangingPunct="1">
              <a:lnSpc>
                <a:spcPct val="130000"/>
              </a:lnSpc>
              <a:buFont typeface="Wingdings" panose="05000000000000000000" pitchFamily="2" charset="2"/>
            </a:pPr>
            <a:r>
              <a:rPr lang="zh-CN" altLang="en-US" sz="1400" b="1" dirty="0">
                <a:latin typeface="楷体" panose="02010609060101010101" charset="-122"/>
                <a:ea typeface="楷体" panose="02010609060101010101" charset="-122"/>
                <a:sym typeface="+mn-ea"/>
              </a:rPr>
              <a:t>薪酬水平</a:t>
            </a:r>
          </a:p>
          <a:p>
            <a:pPr lvl="0" defTabSz="720725" eaLnBrk="1" hangingPunct="1">
              <a:lnSpc>
                <a:spcPct val="130000"/>
              </a:lnSpc>
              <a:buFont typeface="Wingdings" panose="05000000000000000000" pitchFamily="2" charset="2"/>
            </a:pPr>
            <a:r>
              <a:rPr lang="zh-CN" altLang="en-US" sz="1400" b="1" dirty="0">
                <a:latin typeface="楷体" panose="02010609060101010101" charset="-122"/>
                <a:ea typeface="楷体" panose="02010609060101010101" charset="-122"/>
                <a:sym typeface="+mn-ea"/>
              </a:rPr>
              <a:t>公平感</a:t>
            </a:r>
            <a:endParaRPr lang="zh-CN" altLang="en-US" sz="1400" b="0" dirty="0">
              <a:solidFill>
                <a:srgbClr val="5F5F5F"/>
              </a:solidFill>
              <a:latin typeface="楷体" panose="02010609060101010101" charset="-122"/>
              <a:ea typeface="楷体" panose="02010609060101010101" charset="-122"/>
            </a:endParaRPr>
          </a:p>
          <a:p>
            <a:pPr lvl="0" defTabSz="720725" eaLnBrk="1" hangingPunct="1">
              <a:lnSpc>
                <a:spcPct val="130000"/>
              </a:lnSpc>
              <a:buFont typeface="Wingdings" panose="05000000000000000000" pitchFamily="2" charset="2"/>
            </a:pPr>
            <a:r>
              <a:rPr lang="zh-CN" altLang="en-US" sz="1400" b="1" dirty="0">
                <a:latin typeface="楷体" panose="02010609060101010101" charset="-122"/>
                <a:ea typeface="楷体" panose="02010609060101010101" charset="-122"/>
                <a:sym typeface="+mn-ea"/>
              </a:rPr>
              <a:t>自我认同感</a:t>
            </a:r>
          </a:p>
          <a:p>
            <a:pPr lvl="0" defTabSz="720725" eaLnBrk="1" hangingPunct="1">
              <a:lnSpc>
                <a:spcPct val="130000"/>
              </a:lnSpc>
              <a:buFont typeface="Wingdings" panose="05000000000000000000" pitchFamily="2" charset="2"/>
            </a:pPr>
            <a:r>
              <a:rPr lang="zh-CN" altLang="en-US" sz="1400" b="1" dirty="0">
                <a:latin typeface="楷体" panose="02010609060101010101" charset="-122"/>
                <a:ea typeface="楷体" panose="02010609060101010101" charset="-122"/>
                <a:sym typeface="+mn-ea"/>
              </a:rPr>
              <a:t>人际关系</a:t>
            </a:r>
            <a:endParaRPr lang="zh-CN" altLang="en-US" sz="1400" b="0" dirty="0">
              <a:solidFill>
                <a:srgbClr val="5F5F5F"/>
              </a:solidFill>
              <a:latin typeface="楷体" panose="02010609060101010101" charset="-122"/>
              <a:ea typeface="楷体" panose="02010609060101010101" charset="-122"/>
            </a:endParaRPr>
          </a:p>
          <a:p>
            <a:pPr lvl="0" defTabSz="720725" eaLnBrk="1" hangingPunct="1">
              <a:lnSpc>
                <a:spcPct val="130000"/>
              </a:lnSpc>
              <a:buFont typeface="Wingdings" panose="05000000000000000000" pitchFamily="2" charset="2"/>
            </a:pPr>
            <a:r>
              <a:rPr lang="zh-CN" altLang="en-US" sz="1400" b="1" dirty="0">
                <a:latin typeface="楷体" panose="02010609060101010101" charset="-122"/>
                <a:ea typeface="楷体" panose="02010609060101010101" charset="-122"/>
                <a:sym typeface="+mn-ea"/>
              </a:rPr>
              <a:t>上级对自己的肯定和重视程度</a:t>
            </a:r>
            <a:endParaRPr lang="en-US" altLang="x-none" sz="1400" b="0" dirty="0">
              <a:solidFill>
                <a:srgbClr val="5F5F5F"/>
              </a:solidFill>
              <a:latin typeface="楷体" panose="02010609060101010101" charset="-122"/>
              <a:ea typeface="楷体" panose="02010609060101010101" charset="-122"/>
            </a:endParaRPr>
          </a:p>
        </p:txBody>
      </p:sp>
      <p:sp>
        <p:nvSpPr>
          <p:cNvPr id="23" name="TextBox 30"/>
          <p:cNvSpPr txBox="1"/>
          <p:nvPr/>
        </p:nvSpPr>
        <p:spPr>
          <a:xfrm>
            <a:off x="9015095" y="2652395"/>
            <a:ext cx="750570" cy="1346200"/>
          </a:xfrm>
          <a:prstGeom prst="rect">
            <a:avLst/>
          </a:prstGeom>
          <a:noFill/>
          <a:ln w="9525">
            <a:noFill/>
          </a:ln>
        </p:spPr>
        <p:txBody>
          <a:bodyPr vert="eaVert" wrap="square">
            <a:spAutoFit/>
          </a:bodyPr>
          <a:lstStyle/>
          <a:p>
            <a:pPr lvl="0" algn="ctr" eaLnBrk="1" hangingPunct="1"/>
            <a:r>
              <a:rPr lang="zh-CN" altLang="en-US" b="1" dirty="0">
                <a:solidFill>
                  <a:srgbClr val="0070C0"/>
                </a:solidFill>
                <a:latin typeface="微软雅黑" panose="020B0503020204020204" pitchFamily="34" charset="-122"/>
                <a:ea typeface="微软雅黑" panose="020B0503020204020204" pitchFamily="34" charset="-122"/>
              </a:rPr>
              <a:t>影响馆员积极性因素</a:t>
            </a:r>
          </a:p>
        </p:txBody>
      </p:sp>
      <p:sp>
        <p:nvSpPr>
          <p:cNvPr id="28" name="Text Box 44"/>
          <p:cNvSpPr txBox="1"/>
          <p:nvPr/>
        </p:nvSpPr>
        <p:spPr>
          <a:xfrm>
            <a:off x="6174105" y="3916680"/>
            <a:ext cx="5589270" cy="2394585"/>
          </a:xfrm>
          <a:prstGeom prst="rect">
            <a:avLst/>
          </a:prstGeom>
          <a:noFill/>
          <a:ln w="9525">
            <a:noFill/>
          </a:ln>
        </p:spPr>
        <p:txBody>
          <a:bodyPr wrap="square">
            <a:spAutoFit/>
          </a:bodyPr>
          <a:lstStyle/>
          <a:p>
            <a:pPr lvl="0" indent="457200" defTabSz="720725" eaLnBrk="1" hangingPunct="1">
              <a:lnSpc>
                <a:spcPct val="135000"/>
              </a:lnSpc>
            </a:pPr>
            <a:r>
              <a:rPr lang="zh-CN" altLang="en-US" sz="2400" b="1" dirty="0">
                <a:solidFill>
                  <a:srgbClr val="0070C0"/>
                </a:solidFill>
                <a:latin typeface="楷体" panose="02010609060101010101" charset="-122"/>
                <a:ea typeface="楷体" panose="02010609060101010101" charset="-122"/>
                <a:sym typeface="+mn-ea"/>
              </a:rPr>
              <a:t>“</a:t>
            </a:r>
            <a:r>
              <a:rPr lang="zh-CN" altLang="en-US" sz="2000" b="1" dirty="0">
                <a:solidFill>
                  <a:srgbClr val="0070C0"/>
                </a:solidFill>
                <a:latin typeface="楷体" panose="02010609060101010101" charset="-122"/>
                <a:ea typeface="楷体" panose="02010609060101010101" charset="-122"/>
                <a:sym typeface="+mn-ea"/>
              </a:rPr>
              <a:t>调动馆员积极性最好的方式”问题分析：</a:t>
            </a:r>
          </a:p>
          <a:p>
            <a:pPr lvl="0" indent="457200" algn="l" defTabSz="720725" eaLnBrk="1" hangingPunct="1">
              <a:lnSpc>
                <a:spcPct val="135000"/>
              </a:lnSpc>
            </a:pPr>
            <a:r>
              <a:rPr lang="zh-CN" altLang="en-US" b="1" dirty="0">
                <a:latin typeface="幼圆" panose="02010509060101010101" pitchFamily="49" charset="-122"/>
                <a:ea typeface="幼圆" panose="02010509060101010101" pitchFamily="49" charset="-122"/>
                <a:sym typeface="+mn-ea"/>
              </a:rPr>
              <a:t>  </a:t>
            </a:r>
            <a:r>
              <a:rPr lang="zh-CN" altLang="en-US" b="1" dirty="0">
                <a:latin typeface="楷体" panose="02010609060101010101" charset="-122"/>
                <a:ea typeface="楷体" panose="02010609060101010101" charset="-122"/>
                <a:sym typeface="+mn-ea"/>
              </a:rPr>
              <a:t>选物质奖励（</a:t>
            </a:r>
            <a:r>
              <a:rPr lang="en-US" altLang="zh-CN" b="1" dirty="0">
                <a:latin typeface="楷体" panose="02010609060101010101" charset="-122"/>
                <a:ea typeface="楷体" panose="02010609060101010101" charset="-122"/>
                <a:sym typeface="+mn-ea"/>
              </a:rPr>
              <a:t>446</a:t>
            </a:r>
            <a:r>
              <a:rPr lang="zh-CN" altLang="en-US" b="1" dirty="0">
                <a:latin typeface="楷体" panose="02010609060101010101" charset="-122"/>
                <a:ea typeface="楷体" panose="02010609060101010101" charset="-122"/>
                <a:sym typeface="+mn-ea"/>
              </a:rPr>
              <a:t>人，</a:t>
            </a:r>
            <a:r>
              <a:rPr lang="en-US" altLang="zh-CN" b="1" dirty="0">
                <a:latin typeface="楷体" panose="02010609060101010101" charset="-122"/>
                <a:ea typeface="楷体" panose="02010609060101010101" charset="-122"/>
                <a:sym typeface="+mn-ea"/>
              </a:rPr>
              <a:t>39.79%)</a:t>
            </a:r>
            <a:endParaRPr lang="zh-CN" altLang="en-US" b="1" dirty="0">
              <a:latin typeface="楷体" panose="02010609060101010101" charset="-122"/>
              <a:ea typeface="楷体" panose="02010609060101010101" charset="-122"/>
              <a:sym typeface="+mn-ea"/>
            </a:endParaRPr>
          </a:p>
          <a:p>
            <a:pPr lvl="0" indent="457200" algn="l" defTabSz="720725" eaLnBrk="1" hangingPunct="1">
              <a:lnSpc>
                <a:spcPct val="135000"/>
              </a:lnSpc>
            </a:pPr>
            <a:r>
              <a:rPr lang="zh-CN" altLang="en-US" b="1" dirty="0">
                <a:latin typeface="楷体" panose="02010609060101010101" charset="-122"/>
                <a:ea typeface="楷体" panose="02010609060101010101" charset="-122"/>
                <a:sym typeface="+mn-ea"/>
              </a:rPr>
              <a:t>  选培训机会（</a:t>
            </a:r>
            <a:r>
              <a:rPr lang="en-US" altLang="zh-CN" b="1" dirty="0">
                <a:latin typeface="楷体" panose="02010609060101010101" charset="-122"/>
                <a:ea typeface="楷体" panose="02010609060101010101" charset="-122"/>
                <a:sym typeface="+mn-ea"/>
              </a:rPr>
              <a:t>256</a:t>
            </a:r>
            <a:r>
              <a:rPr lang="zh-CN" altLang="en-US" b="1" dirty="0">
                <a:latin typeface="楷体" panose="02010609060101010101" charset="-122"/>
                <a:ea typeface="楷体" panose="02010609060101010101" charset="-122"/>
                <a:sym typeface="+mn-ea"/>
              </a:rPr>
              <a:t>人，</a:t>
            </a:r>
            <a:r>
              <a:rPr lang="en-US" altLang="zh-CN" b="1" dirty="0">
                <a:latin typeface="楷体" panose="02010609060101010101" charset="-122"/>
                <a:ea typeface="楷体" panose="02010609060101010101" charset="-122"/>
                <a:sym typeface="+mn-ea"/>
              </a:rPr>
              <a:t>22.84%</a:t>
            </a:r>
            <a:r>
              <a:rPr lang="zh-CN" altLang="en-US" b="1" dirty="0">
                <a:latin typeface="楷体" panose="02010609060101010101" charset="-122"/>
                <a:ea typeface="楷体" panose="02010609060101010101" charset="-122"/>
                <a:sym typeface="+mn-ea"/>
              </a:rPr>
              <a:t>）</a:t>
            </a:r>
          </a:p>
          <a:p>
            <a:pPr lvl="0" indent="457200" algn="l" defTabSz="720725" eaLnBrk="1" hangingPunct="1">
              <a:lnSpc>
                <a:spcPct val="135000"/>
              </a:lnSpc>
            </a:pPr>
            <a:r>
              <a:rPr lang="zh-CN" altLang="en-US" b="1" dirty="0">
                <a:latin typeface="楷体" panose="02010609060101010101" charset="-122"/>
                <a:ea typeface="楷体" panose="02010609060101010101" charset="-122"/>
                <a:sym typeface="+mn-ea"/>
              </a:rPr>
              <a:t>  选职务晋升（</a:t>
            </a:r>
            <a:r>
              <a:rPr lang="en-US" altLang="zh-CN" b="1" dirty="0">
                <a:latin typeface="楷体" panose="02010609060101010101" charset="-122"/>
                <a:ea typeface="楷体" panose="02010609060101010101" charset="-122"/>
                <a:sym typeface="+mn-ea"/>
              </a:rPr>
              <a:t>256</a:t>
            </a:r>
            <a:r>
              <a:rPr lang="zh-CN" altLang="en-US" b="1" dirty="0">
                <a:latin typeface="楷体" panose="02010609060101010101" charset="-122"/>
                <a:ea typeface="楷体" panose="02010609060101010101" charset="-122"/>
                <a:sym typeface="+mn-ea"/>
              </a:rPr>
              <a:t>人，</a:t>
            </a:r>
            <a:r>
              <a:rPr lang="en-US" altLang="zh-CN" b="1" dirty="0">
                <a:latin typeface="楷体" panose="02010609060101010101" charset="-122"/>
                <a:ea typeface="楷体" panose="02010609060101010101" charset="-122"/>
                <a:sym typeface="+mn-ea"/>
              </a:rPr>
              <a:t>22.84%</a:t>
            </a:r>
            <a:r>
              <a:rPr lang="zh-CN" altLang="en-US" b="1" dirty="0">
                <a:latin typeface="楷体" panose="02010609060101010101" charset="-122"/>
                <a:ea typeface="楷体" panose="02010609060101010101" charset="-122"/>
                <a:sym typeface="+mn-ea"/>
              </a:rPr>
              <a:t>）</a:t>
            </a:r>
          </a:p>
          <a:p>
            <a:pPr lvl="0" indent="457200" algn="l" defTabSz="720725" eaLnBrk="1" hangingPunct="1">
              <a:lnSpc>
                <a:spcPct val="135000"/>
              </a:lnSpc>
            </a:pPr>
            <a:r>
              <a:rPr lang="zh-CN" altLang="en-US" b="1" dirty="0">
                <a:latin typeface="楷体" panose="02010609060101010101" charset="-122"/>
                <a:ea typeface="楷体" panose="02010609060101010101" charset="-122"/>
                <a:sym typeface="+mn-ea"/>
              </a:rPr>
              <a:t>  选择精神激励（</a:t>
            </a:r>
            <a:r>
              <a:rPr lang="en-US" altLang="zh-CN" b="1" dirty="0">
                <a:latin typeface="楷体" panose="02010609060101010101" charset="-122"/>
                <a:ea typeface="楷体" panose="02010609060101010101" charset="-122"/>
                <a:sym typeface="+mn-ea"/>
              </a:rPr>
              <a:t>124</a:t>
            </a:r>
            <a:r>
              <a:rPr lang="zh-CN" altLang="en-US" b="1" dirty="0">
                <a:latin typeface="楷体" panose="02010609060101010101" charset="-122"/>
                <a:ea typeface="楷体" panose="02010609060101010101" charset="-122"/>
                <a:sym typeface="+mn-ea"/>
              </a:rPr>
              <a:t>人，</a:t>
            </a:r>
            <a:r>
              <a:rPr lang="en-US" altLang="zh-CN" b="1" dirty="0">
                <a:latin typeface="楷体" panose="02010609060101010101" charset="-122"/>
                <a:ea typeface="楷体" panose="02010609060101010101" charset="-122"/>
                <a:sym typeface="+mn-ea"/>
              </a:rPr>
              <a:t>11.06%</a:t>
            </a:r>
            <a:r>
              <a:rPr lang="zh-CN" altLang="en-US" b="1" dirty="0">
                <a:latin typeface="楷体" panose="02010609060101010101" charset="-122"/>
                <a:ea typeface="楷体" panose="02010609060101010101" charset="-122"/>
                <a:sym typeface="+mn-ea"/>
              </a:rPr>
              <a:t>）</a:t>
            </a:r>
          </a:p>
          <a:p>
            <a:pPr lvl="0" indent="457200" defTabSz="720725" eaLnBrk="1" hangingPunct="1">
              <a:lnSpc>
                <a:spcPct val="135000"/>
              </a:lnSpc>
            </a:pPr>
            <a:endParaRPr lang="zh-CN" altLang="en-US" sz="1600" b="1" dirty="0">
              <a:solidFill>
                <a:srgbClr val="7F7F7F"/>
              </a:solidFill>
              <a:latin typeface="华文楷体" panose="02010600040101010101" charset="-122"/>
              <a:ea typeface="华文楷体" panose="02010600040101010101" charset="-122"/>
              <a:sym typeface="+mn-ea"/>
            </a:endParaRPr>
          </a:p>
        </p:txBody>
      </p:sp>
      <p:sp>
        <p:nvSpPr>
          <p:cNvPr id="2" name="TextBox 17"/>
          <p:cNvSpPr txBox="1"/>
          <p:nvPr/>
        </p:nvSpPr>
        <p:spPr>
          <a:xfrm>
            <a:off x="441960" y="436880"/>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3.2 </a:t>
            </a:r>
            <a:r>
              <a:rPr lang="zh-CN" altLang="en-US" sz="2800" b="1" dirty="0">
                <a:solidFill>
                  <a:schemeClr val="bg1"/>
                </a:solidFill>
                <a:latin typeface="Arial" panose="020B0604020202020204" pitchFamily="34" charset="0"/>
                <a:ea typeface="微软雅黑" panose="020B0503020204020204" pitchFamily="34" charset="-122"/>
              </a:rPr>
              <a:t>第二次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调研全国高校图书馆馆员队伍现状</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Box 6"/>
          <p:cNvSpPr/>
          <p:nvPr/>
        </p:nvSpPr>
        <p:spPr>
          <a:xfrm>
            <a:off x="4200525" y="1256030"/>
            <a:ext cx="5887720" cy="566420"/>
          </a:xfrm>
          <a:prstGeom prst="rect">
            <a:avLst/>
          </a:prstGeom>
          <a:noFill/>
          <a:ln w="9525">
            <a:noFill/>
          </a:ln>
        </p:spPr>
        <p:txBody>
          <a:bodyPr wrap="square"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3.2.2 </a:t>
            </a:r>
            <a:r>
              <a:rPr lang="zh-CN" sz="2400" b="1" dirty="0">
                <a:solidFill>
                  <a:srgbClr val="5F5E5C"/>
                </a:solidFill>
                <a:latin typeface="微软雅黑" panose="020B0503020204020204" pitchFamily="34" charset="-122"/>
                <a:ea typeface="微软雅黑" panose="020B0503020204020204" pitchFamily="34" charset="-122"/>
              </a:rPr>
              <a:t>数据和情况分析</a:t>
            </a:r>
          </a:p>
        </p:txBody>
      </p:sp>
      <p:sp>
        <p:nvSpPr>
          <p:cNvPr id="30" name="矩形 2"/>
          <p:cNvSpPr/>
          <p:nvPr/>
        </p:nvSpPr>
        <p:spPr>
          <a:xfrm>
            <a:off x="93345" y="200025"/>
            <a:ext cx="801751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10" name="表格 9"/>
          <p:cNvGraphicFramePr>
            <a:graphicFrameLocks noGrp="1"/>
          </p:cNvGraphicFramePr>
          <p:nvPr/>
        </p:nvGraphicFramePr>
        <p:xfrm>
          <a:off x="596265" y="3444240"/>
          <a:ext cx="2954655" cy="3139440"/>
        </p:xfrm>
        <a:graphic>
          <a:graphicData uri="http://schemas.openxmlformats.org/drawingml/2006/table">
            <a:tbl>
              <a:tblPr firstRow="1" bandRow="1">
                <a:tableStyleId>{5C22544A-7EE6-4342-B048-85BDC9FD1C3A}</a:tableStyleId>
              </a:tblPr>
              <a:tblGrid>
                <a:gridCol w="845820"/>
                <a:gridCol w="725170"/>
                <a:gridCol w="534035"/>
                <a:gridCol w="849630"/>
              </a:tblGrid>
              <a:tr h="579120">
                <a:tc>
                  <a:txBody>
                    <a:bodyPr/>
                    <a:lstStyle/>
                    <a:p>
                      <a:pPr algn="l"/>
                      <a:r>
                        <a:rPr lang="zh-CN" altLang="en-US" sz="1600" b="1" dirty="0" smtClean="0">
                          <a:latin typeface="楷体" panose="02010609060101010101" charset="-122"/>
                          <a:ea typeface="楷体" panose="02010609060101010101" charset="-122"/>
                        </a:rPr>
                        <a:t>项目</a:t>
                      </a:r>
                    </a:p>
                  </a:txBody>
                  <a:tcPr/>
                </a:tc>
                <a:tc>
                  <a:txBody>
                    <a:bodyPr/>
                    <a:lstStyle/>
                    <a:p>
                      <a:pPr algn="ctr"/>
                      <a:endParaRPr lang="zh-CN" altLang="en-US" sz="1600" b="1" dirty="0">
                        <a:latin typeface="楷体" panose="02010609060101010101" charset="-122"/>
                        <a:ea typeface="楷体" panose="02010609060101010101" charset="-122"/>
                      </a:endParaRPr>
                    </a:p>
                  </a:txBody>
                  <a:tcPr/>
                </a:tc>
                <a:tc>
                  <a:txBody>
                    <a:bodyPr/>
                    <a:lstStyle/>
                    <a:p>
                      <a:pPr algn="ctr"/>
                      <a:r>
                        <a:rPr lang="zh-CN" altLang="en-US" sz="1600" b="1" dirty="0" smtClean="0">
                          <a:latin typeface="楷体" panose="02010609060101010101" charset="-122"/>
                          <a:ea typeface="楷体" panose="02010609060101010101" charset="-122"/>
                        </a:rPr>
                        <a:t>人数</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600" b="1" dirty="0">
                          <a:latin typeface="楷体" panose="02010609060101010101" charset="-122"/>
                          <a:ea typeface="楷体" panose="02010609060101010101" charset="-122"/>
                        </a:rPr>
                        <a:t>比例</a:t>
                      </a:r>
                    </a:p>
                  </a:txBody>
                  <a:tcPr/>
                </a:tc>
              </a:tr>
              <a:tr h="470535">
                <a:tc rowSpan="2">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600" b="1" dirty="0" smtClean="0">
                          <a:latin typeface="楷体" panose="02010609060101010101" charset="-122"/>
                          <a:ea typeface="楷体" panose="02010609060101010101" charset="-122"/>
                        </a:rPr>
                        <a:t>目前是否承担课题研究</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600" b="1" dirty="0" smtClean="0">
                          <a:latin typeface="楷体" panose="02010609060101010101" charset="-122"/>
                          <a:ea typeface="楷体" panose="02010609060101010101" charset="-122"/>
                        </a:rPr>
                        <a:t>承担</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319</a:t>
                      </a:r>
                      <a:endParaRPr lang="zh-CN" altLang="en-US" sz="1600" b="1" dirty="0" smtClean="0">
                        <a:latin typeface="楷体" panose="02010609060101010101" charset="-122"/>
                        <a:ea typeface="楷体" panose="02010609060101010101" charset="-122"/>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28.46%</a:t>
                      </a:r>
                      <a:endParaRPr lang="zh-CN" altLang="en-US" sz="1600" b="1" dirty="0" smtClean="0">
                        <a:latin typeface="楷体" panose="02010609060101010101" charset="-122"/>
                        <a:ea typeface="楷体" panose="02010609060101010101" charset="-122"/>
                      </a:endParaRPr>
                    </a:p>
                  </a:txBody>
                  <a:tcPr anchor="ctr"/>
                </a:tc>
              </a:tr>
              <a:tr h="596265">
                <a:tc vMerge="1">
                  <a:txBody>
                    <a:bodyPr/>
                    <a:lstStyle/>
                    <a:p>
                      <a:endParaRPr lang="zh-CN"/>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600" b="1" dirty="0" smtClean="0">
                          <a:latin typeface="楷体" panose="02010609060101010101" charset="-122"/>
                          <a:ea typeface="楷体" panose="02010609060101010101" charset="-122"/>
                        </a:rPr>
                        <a:t>不承担</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802</a:t>
                      </a:r>
                      <a:endParaRPr lang="zh-CN" altLang="en-US" sz="1600" b="1" dirty="0" smtClean="0">
                        <a:latin typeface="楷体" panose="02010609060101010101" charset="-122"/>
                        <a:ea typeface="楷体" panose="02010609060101010101" charset="-122"/>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solidFill>
                            <a:srgbClr val="FF0000"/>
                          </a:solidFill>
                          <a:latin typeface="楷体" panose="02010609060101010101" charset="-122"/>
                          <a:ea typeface="楷体" panose="02010609060101010101" charset="-122"/>
                        </a:rPr>
                        <a:t>71.54%</a:t>
                      </a:r>
                      <a:endParaRPr lang="zh-CN" altLang="en-US" sz="1600" b="1" dirty="0" smtClean="0">
                        <a:solidFill>
                          <a:srgbClr val="FF0000"/>
                        </a:solidFill>
                        <a:latin typeface="楷体" panose="02010609060101010101" charset="-122"/>
                        <a:ea typeface="楷体" panose="02010609060101010101" charset="-122"/>
                      </a:endParaRPr>
                    </a:p>
                  </a:txBody>
                  <a:tcPr anchor="ctr"/>
                </a:tc>
              </a:tr>
              <a:tr h="579120">
                <a:tc rowSpan="3">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600" b="1" dirty="0" smtClean="0">
                          <a:latin typeface="楷体" panose="02010609060101010101" charset="-122"/>
                          <a:ea typeface="楷体" panose="02010609060101010101" charset="-122"/>
                        </a:rPr>
                        <a:t>每年科研论文发表情况</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1-2</a:t>
                      </a:r>
                      <a:r>
                        <a:rPr lang="zh-CN" altLang="en-US" sz="1600" b="1" dirty="0" smtClean="0">
                          <a:latin typeface="楷体" panose="02010609060101010101" charset="-122"/>
                          <a:ea typeface="楷体" panose="02010609060101010101" charset="-122"/>
                        </a:rPr>
                        <a:t>篇</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kern="1200" dirty="0" smtClean="0">
                          <a:solidFill>
                            <a:schemeClr val="dk1"/>
                          </a:solidFill>
                          <a:latin typeface="楷体" panose="02010609060101010101" charset="-122"/>
                          <a:ea typeface="楷体" panose="02010609060101010101" charset="-122"/>
                          <a:cs typeface="+mn-cs"/>
                        </a:rPr>
                        <a:t>1092</a:t>
                      </a:r>
                      <a:endParaRPr lang="en-US" altLang="en-US" sz="1600" b="1" kern="1200" dirty="0" smtClean="0">
                        <a:solidFill>
                          <a:schemeClr val="dk1"/>
                        </a:solidFill>
                        <a:latin typeface="楷体" panose="02010609060101010101" charset="-122"/>
                        <a:ea typeface="楷体" panose="02010609060101010101" charset="-122"/>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97.41%</a:t>
                      </a:r>
                      <a:endParaRPr lang="zh-CN" altLang="en-US" sz="1600" b="1" dirty="0" smtClean="0">
                        <a:latin typeface="楷体" panose="02010609060101010101" charset="-122"/>
                        <a:ea typeface="楷体" panose="02010609060101010101" charset="-122"/>
                      </a:endParaRPr>
                    </a:p>
                  </a:txBody>
                  <a:tcPr anchor="ctr"/>
                </a:tc>
              </a:tr>
              <a:tr h="335280">
                <a:tc vMerge="1">
                  <a:txBody>
                    <a:bodyPr/>
                    <a:lstStyle/>
                    <a:p>
                      <a:endParaRPr lang="zh-CN"/>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3-5</a:t>
                      </a:r>
                      <a:r>
                        <a:rPr lang="zh-CN" altLang="en-US" sz="1600" b="1" dirty="0" smtClean="0">
                          <a:latin typeface="楷体" panose="02010609060101010101" charset="-122"/>
                          <a:ea typeface="楷体" panose="02010609060101010101" charset="-122"/>
                        </a:rPr>
                        <a:t>篇</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24</a:t>
                      </a:r>
                      <a:endParaRPr lang="zh-CN" altLang="en-US" sz="1600" b="1" dirty="0" smtClean="0">
                        <a:latin typeface="楷体" panose="02010609060101010101" charset="-122"/>
                        <a:ea typeface="楷体" panose="02010609060101010101" charset="-122"/>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solidFill>
                            <a:srgbClr val="FF0000"/>
                          </a:solidFill>
                          <a:latin typeface="楷体" panose="02010609060101010101" charset="-122"/>
                          <a:ea typeface="楷体" panose="02010609060101010101" charset="-122"/>
                        </a:rPr>
                        <a:t>2.14%</a:t>
                      </a:r>
                      <a:endParaRPr lang="zh-CN" altLang="en-US" sz="1600" b="1" dirty="0" smtClean="0">
                        <a:solidFill>
                          <a:srgbClr val="FF0000"/>
                        </a:solidFill>
                        <a:latin typeface="楷体" panose="02010609060101010101" charset="-122"/>
                        <a:ea typeface="楷体" panose="02010609060101010101" charset="-122"/>
                      </a:endParaRPr>
                    </a:p>
                  </a:txBody>
                  <a:tcPr anchor="ctr"/>
                </a:tc>
              </a:tr>
              <a:tr h="579120">
                <a:tc vMerge="1">
                  <a:txBody>
                    <a:bodyPr/>
                    <a:lstStyle/>
                    <a:p>
                      <a:endParaRPr lang="zh-CN"/>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5</a:t>
                      </a:r>
                      <a:r>
                        <a:rPr lang="zh-CN" altLang="en-US" sz="1600" b="1" dirty="0" smtClean="0">
                          <a:latin typeface="楷体" panose="02010609060101010101" charset="-122"/>
                          <a:ea typeface="楷体" panose="02010609060101010101" charset="-122"/>
                        </a:rPr>
                        <a:t>篇以上</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5</a:t>
                      </a:r>
                      <a:endParaRPr lang="zh-CN" altLang="en-US" sz="1600" b="1" dirty="0" smtClean="0">
                        <a:latin typeface="楷体" panose="02010609060101010101" charset="-122"/>
                        <a:ea typeface="楷体" panose="02010609060101010101" charset="-122"/>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0.45%</a:t>
                      </a:r>
                      <a:endParaRPr lang="zh-CN" altLang="en-US" sz="1600" b="1" dirty="0" smtClean="0">
                        <a:latin typeface="楷体" panose="02010609060101010101" charset="-122"/>
                        <a:ea typeface="楷体" panose="02010609060101010101" charset="-122"/>
                      </a:endParaRPr>
                    </a:p>
                  </a:txBody>
                  <a:tcPr anchor="ctr"/>
                </a:tc>
              </a:tr>
            </a:tbl>
          </a:graphicData>
        </a:graphic>
      </p:graphicFrame>
      <p:graphicFrame>
        <p:nvGraphicFramePr>
          <p:cNvPr id="11" name="表格 10"/>
          <p:cNvGraphicFramePr>
            <a:graphicFrameLocks noGrp="1"/>
          </p:cNvGraphicFramePr>
          <p:nvPr/>
        </p:nvGraphicFramePr>
        <p:xfrm>
          <a:off x="3636645" y="2468880"/>
          <a:ext cx="3476625" cy="4114800"/>
        </p:xfrm>
        <a:graphic>
          <a:graphicData uri="http://schemas.openxmlformats.org/drawingml/2006/table">
            <a:tbl>
              <a:tblPr firstRow="1" bandRow="1">
                <a:tableStyleId>{5C22544A-7EE6-4342-B048-85BDC9FD1C3A}</a:tableStyleId>
              </a:tblPr>
              <a:tblGrid>
                <a:gridCol w="1120140"/>
                <a:gridCol w="805180"/>
                <a:gridCol w="661670"/>
                <a:gridCol w="889635"/>
              </a:tblGrid>
              <a:tr h="979805">
                <a:tc>
                  <a:txBody>
                    <a:bodyPr/>
                    <a:lstStyle/>
                    <a:p>
                      <a:pPr algn="ctr"/>
                      <a:endParaRPr lang="en-US" altLang="zh-CN" sz="1800" b="1" dirty="0" smtClean="0">
                        <a:latin typeface="楷体" panose="02010609060101010101" charset="-122"/>
                        <a:ea typeface="楷体" panose="02010609060101010101" charset="-122"/>
                      </a:endParaRPr>
                    </a:p>
                    <a:p>
                      <a:pPr algn="ctr"/>
                      <a:r>
                        <a:rPr lang="zh-CN" altLang="en-US" sz="1800" b="1" dirty="0" smtClean="0">
                          <a:latin typeface="楷体" panose="02010609060101010101" charset="-122"/>
                          <a:ea typeface="楷体" panose="02010609060101010101" charset="-122"/>
                        </a:rPr>
                        <a:t>项        目</a:t>
                      </a:r>
                      <a:endParaRPr lang="zh-CN" altLang="en-US" b="1" dirty="0">
                        <a:latin typeface="楷体" panose="02010609060101010101" charset="-122"/>
                        <a:ea typeface="楷体" panose="02010609060101010101" charset="-122"/>
                      </a:endParaRPr>
                    </a:p>
                  </a:txBody>
                  <a:tcPr/>
                </a:tc>
                <a:tc>
                  <a:txBody>
                    <a:bodyPr/>
                    <a:lstStyle/>
                    <a:p>
                      <a:pPr algn="ctr"/>
                      <a:endParaRPr lang="zh-CN" altLang="en-US" b="1" dirty="0">
                        <a:latin typeface="楷体" panose="02010609060101010101" charset="-122"/>
                        <a:ea typeface="楷体" panose="02010609060101010101" charset="-122"/>
                      </a:endParaRPr>
                    </a:p>
                  </a:txBody>
                  <a:tcPr/>
                </a:tc>
                <a:tc>
                  <a:txBody>
                    <a:bodyPr/>
                    <a:lstStyle/>
                    <a:p>
                      <a:pPr algn="ctr"/>
                      <a:endParaRPr lang="en-US" altLang="zh-CN" sz="1800" b="1" dirty="0" smtClean="0">
                        <a:latin typeface="楷体" panose="02010609060101010101" charset="-122"/>
                        <a:ea typeface="楷体" panose="02010609060101010101" charset="-122"/>
                      </a:endParaRPr>
                    </a:p>
                    <a:p>
                      <a:pPr algn="ctr"/>
                      <a:r>
                        <a:rPr lang="zh-CN" altLang="en-US" sz="1800" b="1" dirty="0" smtClean="0">
                          <a:latin typeface="楷体" panose="02010609060101010101" charset="-122"/>
                          <a:ea typeface="楷体" panose="02010609060101010101" charset="-122"/>
                        </a:rPr>
                        <a:t>人       数</a:t>
                      </a:r>
                      <a:endParaRPr lang="zh-CN" altLang="en-US" b="1" dirty="0">
                        <a:latin typeface="楷体" panose="02010609060101010101" charset="-122"/>
                        <a:ea typeface="楷体" panose="02010609060101010101" charset="-122"/>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endParaRPr lang="en-US" altLang="zh-CN" sz="1800" b="1" dirty="0" smtClean="0">
                        <a:latin typeface="楷体" panose="02010609060101010101" charset="-122"/>
                        <a:ea typeface="楷体" panose="02010609060101010101" charset="-122"/>
                      </a:endParaRPr>
                    </a:p>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百分比</a:t>
                      </a:r>
                      <a:endParaRPr lang="zh-CN" altLang="en-US" b="1" dirty="0">
                        <a:latin typeface="楷体" panose="02010609060101010101" charset="-122"/>
                        <a:ea typeface="楷体" panose="02010609060101010101" charset="-122"/>
                      </a:endParaRPr>
                    </a:p>
                  </a:txBody>
                  <a:tcPr/>
                </a:tc>
              </a:tr>
              <a:tr h="685800">
                <a:tc rowSpan="2">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目前是否承担课题研究</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承担</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319</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28.46%</a:t>
                      </a:r>
                      <a:endParaRPr lang="zh-CN" altLang="en-US" b="1" dirty="0">
                        <a:latin typeface="楷体" panose="02010609060101010101" charset="-122"/>
                        <a:ea typeface="楷体" panose="02010609060101010101" charset="-122"/>
                      </a:endParaRPr>
                    </a:p>
                  </a:txBody>
                  <a:tcPr anchor="ctr"/>
                </a:tc>
              </a:tr>
              <a:tr h="685800">
                <a:tc vMerge="1">
                  <a:txBody>
                    <a:bodyPr/>
                    <a:lstStyle/>
                    <a:p>
                      <a:endParaRPr lang="zh-CN"/>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不承担</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802</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solidFill>
                            <a:srgbClr val="FF0000"/>
                          </a:solidFill>
                          <a:latin typeface="楷体" panose="02010609060101010101" charset="-122"/>
                          <a:ea typeface="楷体" panose="02010609060101010101" charset="-122"/>
                        </a:rPr>
                        <a:t>71.54%</a:t>
                      </a:r>
                      <a:endParaRPr lang="zh-CN" altLang="en-US" b="1" dirty="0">
                        <a:latin typeface="楷体" panose="02010609060101010101" charset="-122"/>
                        <a:ea typeface="楷体" panose="02010609060101010101" charset="-122"/>
                      </a:endParaRPr>
                    </a:p>
                  </a:txBody>
                  <a:tcPr anchor="ctr"/>
                </a:tc>
              </a:tr>
              <a:tr h="685800">
                <a:tc rowSpan="3">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每年科研论文发表情况</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1-2</a:t>
                      </a:r>
                      <a:r>
                        <a:rPr lang="zh-CN" altLang="en-US" sz="1800" b="1" dirty="0" smtClean="0">
                          <a:latin typeface="楷体" panose="02010609060101010101" charset="-122"/>
                          <a:ea typeface="楷体" panose="02010609060101010101" charset="-122"/>
                        </a:rPr>
                        <a:t>篇</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kern="1200" dirty="0" smtClean="0">
                          <a:solidFill>
                            <a:schemeClr val="dk1"/>
                          </a:solidFill>
                          <a:latin typeface="楷体" panose="02010609060101010101" charset="-122"/>
                          <a:ea typeface="楷体" panose="02010609060101010101" charset="-122"/>
                          <a:cs typeface="+mn-cs"/>
                        </a:rPr>
                        <a:t>1092</a:t>
                      </a:r>
                      <a:endParaRPr lang="en-US" altLang="en-US" sz="1800" b="1" kern="1200" dirty="0" smtClean="0">
                        <a:solidFill>
                          <a:schemeClr val="dk1"/>
                        </a:solidFill>
                        <a:latin typeface="楷体" panose="02010609060101010101" charset="-122"/>
                        <a:ea typeface="楷体" panose="02010609060101010101" charset="-122"/>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97.41%</a:t>
                      </a:r>
                      <a:endParaRPr lang="zh-CN" altLang="en-US" b="1" dirty="0">
                        <a:latin typeface="楷体" panose="02010609060101010101" charset="-122"/>
                        <a:ea typeface="楷体" panose="02010609060101010101" charset="-122"/>
                      </a:endParaRPr>
                    </a:p>
                  </a:txBody>
                  <a:tcPr anchor="ctr"/>
                </a:tc>
              </a:tr>
              <a:tr h="391795">
                <a:tc vMerge="1">
                  <a:txBody>
                    <a:bodyPr/>
                    <a:lstStyle/>
                    <a:p>
                      <a:endParaRPr lang="zh-CN"/>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3-5</a:t>
                      </a:r>
                      <a:r>
                        <a:rPr lang="zh-CN" altLang="en-US" sz="1800" b="1" dirty="0" smtClean="0">
                          <a:latin typeface="楷体" panose="02010609060101010101" charset="-122"/>
                          <a:ea typeface="楷体" panose="02010609060101010101" charset="-122"/>
                        </a:rPr>
                        <a:t>篇</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24</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solidFill>
                            <a:srgbClr val="FF0000"/>
                          </a:solidFill>
                          <a:latin typeface="楷体" panose="02010609060101010101" charset="-122"/>
                          <a:ea typeface="楷体" panose="02010609060101010101" charset="-122"/>
                        </a:rPr>
                        <a:t>2.14%</a:t>
                      </a:r>
                      <a:endParaRPr lang="zh-CN" altLang="en-US" b="1" dirty="0">
                        <a:latin typeface="楷体" panose="02010609060101010101" charset="-122"/>
                        <a:ea typeface="楷体" panose="02010609060101010101" charset="-122"/>
                      </a:endParaRPr>
                    </a:p>
                  </a:txBody>
                  <a:tcPr anchor="ctr"/>
                </a:tc>
              </a:tr>
              <a:tr h="685800">
                <a:tc vMerge="1">
                  <a:txBody>
                    <a:bodyPr/>
                    <a:lstStyle/>
                    <a:p>
                      <a:endParaRPr lang="zh-CN"/>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5</a:t>
                      </a:r>
                      <a:r>
                        <a:rPr lang="zh-CN" altLang="en-US" sz="1800" b="1" dirty="0" smtClean="0">
                          <a:latin typeface="楷体" panose="02010609060101010101" charset="-122"/>
                          <a:ea typeface="楷体" panose="02010609060101010101" charset="-122"/>
                        </a:rPr>
                        <a:t>篇以上</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5</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0.45%</a:t>
                      </a:r>
                      <a:endParaRPr lang="zh-CN" altLang="en-US" b="1" dirty="0">
                        <a:latin typeface="楷体" panose="02010609060101010101" charset="-122"/>
                        <a:ea typeface="楷体" panose="02010609060101010101" charset="-122"/>
                      </a:endParaRPr>
                    </a:p>
                  </a:txBody>
                  <a:tcPr anchor="ctr"/>
                </a:tc>
              </a:tr>
            </a:tbl>
          </a:graphicData>
        </a:graphic>
      </p:graphicFrame>
      <p:sp>
        <p:nvSpPr>
          <p:cNvPr id="7" name="矩形 5"/>
          <p:cNvSpPr/>
          <p:nvPr/>
        </p:nvSpPr>
        <p:spPr>
          <a:xfrm>
            <a:off x="208915" y="2715895"/>
            <a:ext cx="3728720" cy="1027430"/>
          </a:xfrm>
          <a:prstGeom prst="rect">
            <a:avLst/>
          </a:prstGeom>
          <a:noFill/>
          <a:ln w="9525">
            <a:noFill/>
          </a:ln>
        </p:spPr>
        <p:txBody>
          <a:bodyPr wrap="square" anchor="t">
            <a:spAutoFit/>
          </a:bodyPr>
          <a:lstStyle/>
          <a:p>
            <a:pPr lvl="0" algn="l" eaLnBrk="1" hangingPunct="1">
              <a:buFont typeface="Arial" panose="020B0604020202020204" pitchFamily="34" charset="0"/>
              <a:buNone/>
            </a:pPr>
            <a:r>
              <a:rPr lang="zh-CN" altLang="en-US" sz="2000" b="1" dirty="0">
                <a:solidFill>
                  <a:srgbClr val="F79646"/>
                </a:solidFill>
                <a:latin typeface="Arial" panose="020B0604020202020204" pitchFamily="34" charset="0"/>
                <a:ea typeface="微软雅黑" panose="020B0503020204020204" pitchFamily="34" charset="-122"/>
                <a:sym typeface="+mn-ea"/>
              </a:rPr>
              <a:t>从馆员科学研究的态度和从事具体情况看，需要做很多工作</a:t>
            </a:r>
            <a:endParaRPr lang="en-US" altLang="zh-CN" sz="2000" b="1" dirty="0">
              <a:latin typeface="幼圆" panose="02010509060101010101" pitchFamily="49" charset="-122"/>
              <a:ea typeface="幼圆" panose="02010509060101010101" pitchFamily="49" charset="-122"/>
            </a:endParaRPr>
          </a:p>
          <a:p>
            <a:pPr lvl="0" eaLnBrk="1" hangingPunct="1">
              <a:buFont typeface="Arial" panose="020B0604020202020204" pitchFamily="34" charset="0"/>
              <a:buNone/>
            </a:pPr>
            <a:endParaRPr lang="zh-CN" altLang="en-US" sz="2000" dirty="0">
              <a:latin typeface="Arial" panose="020B0604020202020204" pitchFamily="34" charset="0"/>
              <a:ea typeface="宋体" panose="02010600030101010101" pitchFamily="2" charset="-122"/>
              <a:sym typeface="Calibri" panose="020F0502020204030204" pitchFamily="34" charset="0"/>
            </a:endParaRPr>
          </a:p>
        </p:txBody>
      </p:sp>
      <p:sp>
        <p:nvSpPr>
          <p:cNvPr id="12" name="矩形 6"/>
          <p:cNvSpPr/>
          <p:nvPr/>
        </p:nvSpPr>
        <p:spPr>
          <a:xfrm>
            <a:off x="8746490" y="2102168"/>
            <a:ext cx="1808480" cy="613410"/>
          </a:xfrm>
          <a:prstGeom prst="rect">
            <a:avLst/>
          </a:prstGeom>
          <a:solidFill>
            <a:srgbClr val="F79646"/>
          </a:solidFill>
          <a:ln w="9525">
            <a:noFill/>
          </a:ln>
        </p:spPr>
        <p:txBody>
          <a:bodyPr wrap="none" anchor="t">
            <a:spAutoFit/>
          </a:bodyPr>
          <a:lstStyle/>
          <a:p>
            <a:pPr lvl="0" algn="l" eaLnBrk="1" hangingPunct="1">
              <a:buFont typeface="Arial" panose="020B0604020202020204" pitchFamily="34" charset="0"/>
              <a:buNone/>
            </a:pPr>
            <a:r>
              <a:rPr lang="zh-CN" altLang="en-US" sz="3200" b="1" dirty="0">
                <a:solidFill>
                  <a:schemeClr val="bg1"/>
                </a:solidFill>
                <a:latin typeface="Arial" panose="020B0604020202020204" pitchFamily="34" charset="0"/>
                <a:ea typeface="微软雅黑" panose="020B0503020204020204" pitchFamily="34" charset="-122"/>
                <a:sym typeface="+mn-ea"/>
              </a:rPr>
              <a:t>职称晋升</a:t>
            </a:r>
            <a:endParaRPr lang="en-US" altLang="x-none" sz="3200" b="1"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sp>
        <p:nvSpPr>
          <p:cNvPr id="13" name="矩形 12"/>
          <p:cNvSpPr/>
          <p:nvPr/>
        </p:nvSpPr>
        <p:spPr>
          <a:xfrm>
            <a:off x="8110220" y="2806700"/>
            <a:ext cx="3545840" cy="3637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l" fontAlgn="auto">
              <a:lnSpc>
                <a:spcPct val="150000"/>
              </a:lnSpc>
              <a:spcBef>
                <a:spcPts val="0"/>
              </a:spcBef>
              <a:spcAft>
                <a:spcPts val="0"/>
              </a:spcAft>
              <a:defRPr/>
            </a:pPr>
            <a:r>
              <a:rPr lang="en-US" altLang="zh-CN" sz="2200" b="1" dirty="0">
                <a:solidFill>
                  <a:schemeClr val="accent4"/>
                </a:solidFill>
                <a:latin typeface="幼圆" panose="02010509060101010101" pitchFamily="49" charset="-122"/>
                <a:ea typeface="幼圆" panose="02010509060101010101" pitchFamily="49" charset="-122"/>
                <a:sym typeface="+mn-ea"/>
              </a:rPr>
              <a:t> </a:t>
            </a:r>
            <a:r>
              <a:rPr lang="zh-CN" altLang="en-US" sz="2200" b="1" dirty="0">
                <a:solidFill>
                  <a:schemeClr val="accent4"/>
                </a:solidFill>
                <a:latin typeface="幼圆" panose="02010509060101010101" pitchFamily="49" charset="-122"/>
                <a:ea typeface="幼圆" panose="02010509060101010101" pitchFamily="49" charset="-122"/>
                <a:sym typeface="+mn-ea"/>
              </a:rPr>
              <a:t>存在的主要问题：</a:t>
            </a:r>
          </a:p>
          <a:p>
            <a:pPr marL="285750" indent="-285750" algn="l" fontAlgn="auto">
              <a:lnSpc>
                <a:spcPct val="150000"/>
              </a:lnSpc>
              <a:buClrTx/>
              <a:buFont typeface="Wingdings" panose="05000000000000000000" charset="0"/>
              <a:buChar char="Ø"/>
            </a:pPr>
            <a:r>
              <a:rPr lang="zh-CN" altLang="en-US" b="1" dirty="0">
                <a:latin typeface="幼圆" panose="02010509060101010101" pitchFamily="49" charset="-122"/>
                <a:ea typeface="幼圆" panose="02010509060101010101" pitchFamily="49" charset="-122"/>
                <a:sym typeface="+mn-ea"/>
              </a:rPr>
              <a:t>过分看重资历</a:t>
            </a:r>
            <a:endParaRPr lang="en-US" altLang="zh-CN" b="1" dirty="0">
              <a:latin typeface="幼圆" panose="02010509060101010101" pitchFamily="49" charset="-122"/>
              <a:ea typeface="幼圆" panose="02010509060101010101" pitchFamily="49" charset="-122"/>
            </a:endParaRPr>
          </a:p>
          <a:p>
            <a:pPr marL="285750" indent="-285750" algn="l" fontAlgn="auto">
              <a:lnSpc>
                <a:spcPct val="150000"/>
              </a:lnSpc>
              <a:buClrTx/>
              <a:buFont typeface="Wingdings" panose="05000000000000000000" charset="0"/>
              <a:buChar char="Ø"/>
            </a:pPr>
            <a:r>
              <a:rPr lang="zh-CN" altLang="en-US" b="1" dirty="0">
                <a:latin typeface="幼圆" panose="02010509060101010101" pitchFamily="49" charset="-122"/>
                <a:ea typeface="幼圆" panose="02010509060101010101" pitchFamily="49" charset="-122"/>
                <a:sym typeface="+mn-ea"/>
              </a:rPr>
              <a:t>职称体系缺乏动态管理</a:t>
            </a:r>
            <a:endParaRPr lang="en-US" altLang="zh-CN" b="1" dirty="0">
              <a:latin typeface="幼圆" panose="02010509060101010101" pitchFamily="49" charset="-122"/>
              <a:ea typeface="幼圆" panose="02010509060101010101" pitchFamily="49" charset="-122"/>
            </a:endParaRPr>
          </a:p>
          <a:p>
            <a:pPr marL="285750" indent="-285750" algn="l" fontAlgn="auto">
              <a:lnSpc>
                <a:spcPct val="150000"/>
              </a:lnSpc>
              <a:buClrTx/>
              <a:buFont typeface="Wingdings" panose="05000000000000000000" charset="0"/>
              <a:buChar char="Ø"/>
            </a:pPr>
            <a:r>
              <a:rPr lang="zh-CN" altLang="en-US" b="1" dirty="0">
                <a:latin typeface="幼圆" panose="02010509060101010101" pitchFamily="49" charset="-122"/>
                <a:ea typeface="幼圆" panose="02010509060101010101" pitchFamily="49" charset="-122"/>
                <a:sym typeface="+mn-ea"/>
              </a:rPr>
              <a:t>学校分配的职称名额较少等</a:t>
            </a:r>
          </a:p>
          <a:p>
            <a:pPr indent="0" algn="l" fontAlgn="auto">
              <a:lnSpc>
                <a:spcPct val="150000"/>
              </a:lnSpc>
              <a:buClrTx/>
              <a:buFont typeface="Wingdings" panose="05000000000000000000" charset="0"/>
              <a:buNone/>
            </a:pPr>
            <a:r>
              <a:rPr lang="zh-CN" altLang="en-US" sz="2200" b="1" dirty="0">
                <a:solidFill>
                  <a:schemeClr val="accent4"/>
                </a:solidFill>
                <a:latin typeface="幼圆" panose="02010509060101010101" pitchFamily="49" charset="-122"/>
                <a:ea typeface="幼圆" panose="02010509060101010101" pitchFamily="49" charset="-122"/>
                <a:sym typeface="+mn-ea"/>
              </a:rPr>
              <a:t> 面临的主要困难是:</a:t>
            </a:r>
            <a:endParaRPr lang="en-US" altLang="zh-CN" b="1" dirty="0">
              <a:latin typeface="幼圆" panose="02010509060101010101" pitchFamily="49" charset="-122"/>
              <a:ea typeface="幼圆" panose="02010509060101010101" pitchFamily="49" charset="-122"/>
              <a:sym typeface="+mn-ea"/>
            </a:endParaRPr>
          </a:p>
          <a:p>
            <a:pPr indent="0" algn="l" fontAlgn="auto">
              <a:lnSpc>
                <a:spcPct val="150000"/>
              </a:lnSpc>
              <a:buClrTx/>
              <a:buFont typeface="Wingdings" panose="05000000000000000000" charset="0"/>
              <a:buChar char="Ø"/>
            </a:pPr>
            <a:r>
              <a:rPr lang="zh-CN" altLang="en-US" b="1" dirty="0">
                <a:latin typeface="幼圆" panose="02010509060101010101" pitchFamily="49" charset="-122"/>
                <a:ea typeface="幼圆" panose="02010509060101010101" pitchFamily="49" charset="-122"/>
                <a:sym typeface="+mn-ea"/>
              </a:rPr>
              <a:t>科研成果不够</a:t>
            </a:r>
            <a:r>
              <a:rPr lang="en-US" altLang="zh-CN" b="1" dirty="0">
                <a:latin typeface="幼圆" panose="02010509060101010101" pitchFamily="49" charset="-122"/>
                <a:ea typeface="幼圆" panose="02010509060101010101" pitchFamily="49" charset="-122"/>
                <a:sym typeface="+mn-ea"/>
              </a:rPr>
              <a:t>;</a:t>
            </a:r>
          </a:p>
          <a:p>
            <a:pPr marL="285750" indent="-285750" algn="l" fontAlgn="auto">
              <a:lnSpc>
                <a:spcPct val="150000"/>
              </a:lnSpc>
              <a:buClrTx/>
              <a:buFont typeface="Wingdings" panose="05000000000000000000" charset="0"/>
              <a:buChar char="Ø"/>
            </a:pPr>
            <a:r>
              <a:rPr lang="zh-CN" altLang="en-US" b="1" dirty="0">
                <a:latin typeface="幼圆" panose="02010509060101010101" pitchFamily="49" charset="-122"/>
                <a:ea typeface="幼圆" panose="02010509060101010101" pitchFamily="49" charset="-122"/>
                <a:sym typeface="+mn-ea"/>
              </a:rPr>
              <a:t>晋升名额少</a:t>
            </a:r>
            <a:r>
              <a:rPr lang="en-US" altLang="zh-CN" b="1" dirty="0">
                <a:latin typeface="幼圆" panose="02010509060101010101" pitchFamily="49" charset="-122"/>
                <a:ea typeface="幼圆" panose="02010509060101010101" pitchFamily="49" charset="-122"/>
                <a:sym typeface="+mn-ea"/>
              </a:rPr>
              <a:t>;</a:t>
            </a:r>
          </a:p>
          <a:p>
            <a:pPr indent="0" algn="l" fontAlgn="auto">
              <a:lnSpc>
                <a:spcPct val="150000"/>
              </a:lnSpc>
              <a:buClrTx/>
              <a:buFont typeface="Wingdings" panose="05000000000000000000" charset="0"/>
              <a:buChar char="Ø"/>
            </a:pPr>
            <a:r>
              <a:rPr lang="zh-CN" altLang="en-US" b="1" dirty="0">
                <a:latin typeface="幼圆" panose="02010509060101010101" pitchFamily="49" charset="-122"/>
                <a:ea typeface="幼圆" panose="02010509060101010101" pitchFamily="49" charset="-122"/>
                <a:sym typeface="+mn-ea"/>
              </a:rPr>
              <a:t>晋升条件苛刻</a:t>
            </a:r>
            <a:endParaRPr lang="zh-CN" altLang="en-US" b="1" dirty="0">
              <a:latin typeface="幼圆" panose="02010509060101010101" pitchFamily="49" charset="-122"/>
              <a:ea typeface="幼圆" panose="02010509060101010101" pitchFamily="49" charset="-122"/>
            </a:endParaRPr>
          </a:p>
          <a:p>
            <a:pPr indent="0">
              <a:lnSpc>
                <a:spcPct val="100000"/>
              </a:lnSpc>
              <a:buClrTx/>
              <a:buFont typeface="Wingdings" panose="05000000000000000000" charset="0"/>
              <a:buNone/>
            </a:pPr>
            <a:endParaRPr lang="en-US" altLang="zh-CN" b="1" dirty="0">
              <a:latin typeface="幼圆" panose="02010509060101010101" pitchFamily="49" charset="-122"/>
              <a:ea typeface="幼圆" panose="02010509060101010101" pitchFamily="49" charset="-122"/>
              <a:sym typeface="+mn-ea"/>
            </a:endParaRPr>
          </a:p>
          <a:p>
            <a:pPr indent="0">
              <a:lnSpc>
                <a:spcPct val="100000"/>
              </a:lnSpc>
              <a:buClrTx/>
              <a:buFont typeface="Wingdings" panose="05000000000000000000" charset="0"/>
              <a:buNone/>
            </a:pPr>
            <a:endParaRPr lang="en-US" altLang="zh-CN" b="1" dirty="0">
              <a:latin typeface="幼圆" panose="02010509060101010101" pitchFamily="49" charset="-122"/>
              <a:ea typeface="幼圆" panose="02010509060101010101" pitchFamily="49" charset="-122"/>
              <a:sym typeface="+mn-ea"/>
            </a:endParaRPr>
          </a:p>
          <a:p>
            <a:pPr indent="0">
              <a:lnSpc>
                <a:spcPct val="100000"/>
              </a:lnSpc>
              <a:buClrTx/>
              <a:buFont typeface="Wingdings" panose="05000000000000000000" charset="0"/>
              <a:buNone/>
            </a:pPr>
            <a:endParaRPr lang="en-US" altLang="zh-CN" b="1" dirty="0">
              <a:latin typeface="幼圆" panose="02010509060101010101" pitchFamily="49" charset="-122"/>
              <a:ea typeface="幼圆" panose="02010509060101010101" pitchFamily="49" charset="-122"/>
              <a:sym typeface="+mn-ea"/>
            </a:endParaRPr>
          </a:p>
        </p:txBody>
      </p:sp>
      <p:sp>
        <p:nvSpPr>
          <p:cNvPr id="3" name="矩形 6"/>
          <p:cNvSpPr/>
          <p:nvPr/>
        </p:nvSpPr>
        <p:spPr>
          <a:xfrm>
            <a:off x="929640" y="2093913"/>
            <a:ext cx="1808480" cy="613410"/>
          </a:xfrm>
          <a:prstGeom prst="rect">
            <a:avLst/>
          </a:prstGeom>
          <a:solidFill>
            <a:srgbClr val="FF9900"/>
          </a:solidFill>
          <a:ln w="9525">
            <a:noFill/>
          </a:ln>
        </p:spPr>
        <p:txBody>
          <a:bodyPr wrap="none" anchor="t">
            <a:spAutoFit/>
          </a:bodyPr>
          <a:lstStyle/>
          <a:p>
            <a:pPr lvl="0" algn="l" eaLnBrk="1" hangingPunct="1">
              <a:buFont typeface="Arial" panose="020B0604020202020204" pitchFamily="34" charset="0"/>
              <a:buNone/>
            </a:pPr>
            <a:r>
              <a:rPr lang="zh-CN" altLang="en-US" sz="3200" b="1" dirty="0">
                <a:solidFill>
                  <a:schemeClr val="bg1"/>
                </a:solidFill>
                <a:latin typeface="Arial" panose="020B0604020202020204" pitchFamily="34" charset="0"/>
                <a:ea typeface="微软雅黑" panose="020B0503020204020204" pitchFamily="34" charset="-122"/>
                <a:sym typeface="+mn-ea"/>
              </a:rPr>
              <a:t>馆员科研</a:t>
            </a:r>
            <a:endParaRPr lang="en-US" altLang="zh-CN" sz="3200" b="1" dirty="0">
              <a:solidFill>
                <a:schemeClr val="bg1"/>
              </a:solidFill>
              <a:latin typeface="Arial" panose="020B0604020202020204" pitchFamily="34" charset="0"/>
              <a:ea typeface="微软雅黑" panose="020B0503020204020204" pitchFamily="34" charset="-122"/>
              <a:sym typeface="+mn-ea"/>
            </a:endParaRPr>
          </a:p>
        </p:txBody>
      </p:sp>
      <p:graphicFrame>
        <p:nvGraphicFramePr>
          <p:cNvPr id="8" name="表格 7"/>
          <p:cNvGraphicFramePr>
            <a:graphicFrameLocks noGrp="1"/>
          </p:cNvGraphicFramePr>
          <p:nvPr/>
        </p:nvGraphicFramePr>
        <p:xfrm>
          <a:off x="596265" y="3435985"/>
          <a:ext cx="2954655" cy="3139440"/>
        </p:xfrm>
        <a:graphic>
          <a:graphicData uri="http://schemas.openxmlformats.org/drawingml/2006/table">
            <a:tbl>
              <a:tblPr firstRow="1" bandRow="1">
                <a:tableStyleId>{5C22544A-7EE6-4342-B048-85BDC9FD1C3A}</a:tableStyleId>
              </a:tblPr>
              <a:tblGrid>
                <a:gridCol w="845820"/>
                <a:gridCol w="725170"/>
                <a:gridCol w="534035"/>
                <a:gridCol w="849630"/>
              </a:tblGrid>
              <a:tr h="579120">
                <a:tc>
                  <a:txBody>
                    <a:bodyPr/>
                    <a:lstStyle/>
                    <a:p>
                      <a:pPr algn="l"/>
                      <a:r>
                        <a:rPr lang="zh-CN" altLang="en-US" sz="1600" b="1" dirty="0" smtClean="0">
                          <a:latin typeface="楷体" panose="02010609060101010101" charset="-122"/>
                          <a:ea typeface="楷体" panose="02010609060101010101" charset="-122"/>
                        </a:rPr>
                        <a:t>项目</a:t>
                      </a:r>
                    </a:p>
                  </a:txBody>
                  <a:tcPr>
                    <a:solidFill>
                      <a:srgbClr val="1F487C"/>
                    </a:solidFill>
                  </a:tcPr>
                </a:tc>
                <a:tc>
                  <a:txBody>
                    <a:bodyPr/>
                    <a:lstStyle/>
                    <a:p>
                      <a:pPr algn="ctr"/>
                      <a:endParaRPr lang="zh-CN" altLang="en-US" sz="1600" b="1" dirty="0">
                        <a:latin typeface="楷体" panose="02010609060101010101" charset="-122"/>
                        <a:ea typeface="楷体" panose="02010609060101010101" charset="-122"/>
                      </a:endParaRPr>
                    </a:p>
                  </a:txBody>
                  <a:tcPr>
                    <a:solidFill>
                      <a:srgbClr val="1F487C"/>
                    </a:solidFill>
                  </a:tcPr>
                </a:tc>
                <a:tc>
                  <a:txBody>
                    <a:bodyPr/>
                    <a:lstStyle/>
                    <a:p>
                      <a:pPr algn="ctr"/>
                      <a:r>
                        <a:rPr lang="zh-CN" altLang="en-US" sz="1600" b="1" dirty="0" smtClean="0">
                          <a:latin typeface="楷体" panose="02010609060101010101" charset="-122"/>
                          <a:ea typeface="楷体" panose="02010609060101010101" charset="-122"/>
                        </a:rPr>
                        <a:t>人数</a:t>
                      </a:r>
                    </a:p>
                  </a:txBody>
                  <a:tcPr>
                    <a:solidFill>
                      <a:srgbClr val="1F487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600" b="1" dirty="0">
                          <a:latin typeface="楷体" panose="02010609060101010101" charset="-122"/>
                          <a:ea typeface="楷体" panose="02010609060101010101" charset="-122"/>
                        </a:rPr>
                        <a:t>比例</a:t>
                      </a:r>
                    </a:p>
                  </a:txBody>
                  <a:tcPr>
                    <a:solidFill>
                      <a:srgbClr val="1F487C"/>
                    </a:solidFill>
                  </a:tcPr>
                </a:tc>
              </a:tr>
              <a:tr h="470535">
                <a:tc rowSpan="2">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600" b="1" dirty="0" smtClean="0">
                          <a:latin typeface="楷体" panose="02010609060101010101" charset="-122"/>
                          <a:ea typeface="楷体" panose="02010609060101010101" charset="-122"/>
                        </a:rPr>
                        <a:t>目前是否承担课题研究</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600" b="1" dirty="0" smtClean="0">
                          <a:latin typeface="楷体" panose="02010609060101010101" charset="-122"/>
                          <a:ea typeface="楷体" panose="02010609060101010101" charset="-122"/>
                        </a:rPr>
                        <a:t>承担</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319</a:t>
                      </a:r>
                      <a:endParaRPr lang="zh-CN" altLang="en-US" sz="1600" b="1" dirty="0" smtClean="0">
                        <a:latin typeface="楷体" panose="02010609060101010101" charset="-122"/>
                        <a:ea typeface="楷体" panose="02010609060101010101" charset="-122"/>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28.46%</a:t>
                      </a:r>
                      <a:endParaRPr lang="zh-CN" altLang="en-US" sz="1600" b="1" dirty="0" smtClean="0">
                        <a:latin typeface="楷体" panose="02010609060101010101" charset="-122"/>
                        <a:ea typeface="楷体" panose="02010609060101010101" charset="-122"/>
                      </a:endParaRPr>
                    </a:p>
                  </a:txBody>
                  <a:tcPr anchor="ctr"/>
                </a:tc>
              </a:tr>
              <a:tr h="596265">
                <a:tc vMerge="1">
                  <a:txBody>
                    <a:bodyPr/>
                    <a:lstStyle/>
                    <a:p>
                      <a:endParaRPr lang="zh-CN"/>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600" b="1" dirty="0" smtClean="0">
                          <a:latin typeface="楷体" panose="02010609060101010101" charset="-122"/>
                          <a:ea typeface="楷体" panose="02010609060101010101" charset="-122"/>
                        </a:rPr>
                        <a:t>不承担</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802</a:t>
                      </a:r>
                      <a:endParaRPr lang="zh-CN" altLang="en-US" sz="1600" b="1" dirty="0" smtClean="0">
                        <a:latin typeface="楷体" panose="02010609060101010101" charset="-122"/>
                        <a:ea typeface="楷体" panose="02010609060101010101" charset="-122"/>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solidFill>
                            <a:srgbClr val="FF0000"/>
                          </a:solidFill>
                          <a:latin typeface="楷体" panose="02010609060101010101" charset="-122"/>
                          <a:ea typeface="楷体" panose="02010609060101010101" charset="-122"/>
                        </a:rPr>
                        <a:t>71.54%</a:t>
                      </a:r>
                      <a:endParaRPr lang="zh-CN" altLang="en-US" sz="1600" b="1" dirty="0" smtClean="0">
                        <a:solidFill>
                          <a:srgbClr val="FF0000"/>
                        </a:solidFill>
                        <a:latin typeface="楷体" panose="02010609060101010101" charset="-122"/>
                        <a:ea typeface="楷体" panose="02010609060101010101" charset="-122"/>
                      </a:endParaRPr>
                    </a:p>
                  </a:txBody>
                  <a:tcPr anchor="ctr"/>
                </a:tc>
              </a:tr>
              <a:tr h="579120">
                <a:tc rowSpan="3">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600" b="1" dirty="0" smtClean="0">
                          <a:latin typeface="楷体" panose="02010609060101010101" charset="-122"/>
                          <a:ea typeface="楷体" panose="02010609060101010101" charset="-122"/>
                        </a:rPr>
                        <a:t>每年科研论文发表情况</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1-2</a:t>
                      </a:r>
                      <a:r>
                        <a:rPr lang="zh-CN" altLang="en-US" sz="1600" b="1" dirty="0" smtClean="0">
                          <a:latin typeface="楷体" panose="02010609060101010101" charset="-122"/>
                          <a:ea typeface="楷体" panose="02010609060101010101" charset="-122"/>
                        </a:rPr>
                        <a:t>篇</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kern="1200" dirty="0" smtClean="0">
                          <a:solidFill>
                            <a:schemeClr val="dk1"/>
                          </a:solidFill>
                          <a:latin typeface="楷体" panose="02010609060101010101" charset="-122"/>
                          <a:ea typeface="楷体" panose="02010609060101010101" charset="-122"/>
                          <a:cs typeface="+mn-cs"/>
                        </a:rPr>
                        <a:t>1092</a:t>
                      </a:r>
                      <a:endParaRPr lang="en-US" altLang="en-US" sz="1600" b="1" kern="1200" dirty="0" smtClean="0">
                        <a:solidFill>
                          <a:schemeClr val="dk1"/>
                        </a:solidFill>
                        <a:latin typeface="楷体" panose="02010609060101010101" charset="-122"/>
                        <a:ea typeface="楷体" panose="02010609060101010101" charset="-122"/>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97.41%</a:t>
                      </a:r>
                      <a:endParaRPr lang="zh-CN" altLang="en-US" sz="1600" b="1" dirty="0" smtClean="0">
                        <a:latin typeface="楷体" panose="02010609060101010101" charset="-122"/>
                        <a:ea typeface="楷体" panose="02010609060101010101" charset="-122"/>
                      </a:endParaRPr>
                    </a:p>
                  </a:txBody>
                  <a:tcPr anchor="ctr"/>
                </a:tc>
              </a:tr>
              <a:tr h="335280">
                <a:tc vMerge="1">
                  <a:txBody>
                    <a:bodyPr/>
                    <a:lstStyle/>
                    <a:p>
                      <a:endParaRPr lang="zh-CN"/>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3-5</a:t>
                      </a:r>
                      <a:r>
                        <a:rPr lang="zh-CN" altLang="en-US" sz="1600" b="1" dirty="0" smtClean="0">
                          <a:latin typeface="楷体" panose="02010609060101010101" charset="-122"/>
                          <a:ea typeface="楷体" panose="02010609060101010101" charset="-122"/>
                        </a:rPr>
                        <a:t>篇</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24</a:t>
                      </a:r>
                      <a:endParaRPr lang="zh-CN" altLang="en-US" sz="1600" b="1" dirty="0" smtClean="0">
                        <a:latin typeface="楷体" panose="02010609060101010101" charset="-122"/>
                        <a:ea typeface="楷体" panose="02010609060101010101" charset="-122"/>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solidFill>
                            <a:srgbClr val="FF0000"/>
                          </a:solidFill>
                          <a:latin typeface="楷体" panose="02010609060101010101" charset="-122"/>
                          <a:ea typeface="楷体" panose="02010609060101010101" charset="-122"/>
                        </a:rPr>
                        <a:t>2.14%</a:t>
                      </a:r>
                      <a:endParaRPr lang="zh-CN" altLang="en-US" sz="1600" b="1" dirty="0" smtClean="0">
                        <a:solidFill>
                          <a:srgbClr val="FF0000"/>
                        </a:solidFill>
                        <a:latin typeface="楷体" panose="02010609060101010101" charset="-122"/>
                        <a:ea typeface="楷体" panose="02010609060101010101" charset="-122"/>
                      </a:endParaRPr>
                    </a:p>
                  </a:txBody>
                  <a:tcPr anchor="ctr"/>
                </a:tc>
              </a:tr>
              <a:tr h="579120">
                <a:tc vMerge="1">
                  <a:txBody>
                    <a:bodyPr/>
                    <a:lstStyle/>
                    <a:p>
                      <a:endParaRPr lang="zh-CN"/>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5</a:t>
                      </a:r>
                      <a:r>
                        <a:rPr lang="zh-CN" altLang="en-US" sz="1600" b="1" dirty="0" smtClean="0">
                          <a:latin typeface="楷体" panose="02010609060101010101" charset="-122"/>
                          <a:ea typeface="楷体" panose="02010609060101010101" charset="-122"/>
                        </a:rPr>
                        <a:t>篇以上</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5</a:t>
                      </a:r>
                      <a:endParaRPr lang="zh-CN" altLang="en-US" sz="1600" b="1" dirty="0" smtClean="0">
                        <a:latin typeface="楷体" panose="02010609060101010101" charset="-122"/>
                        <a:ea typeface="楷体" panose="02010609060101010101" charset="-122"/>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600" b="1" dirty="0" smtClean="0">
                          <a:latin typeface="楷体" panose="02010609060101010101" charset="-122"/>
                          <a:ea typeface="楷体" panose="02010609060101010101" charset="-122"/>
                        </a:rPr>
                        <a:t>0.45%</a:t>
                      </a:r>
                      <a:endParaRPr lang="zh-CN" altLang="en-US" sz="1600" b="1" dirty="0" smtClean="0">
                        <a:latin typeface="楷体" panose="02010609060101010101" charset="-122"/>
                        <a:ea typeface="楷体" panose="02010609060101010101" charset="-122"/>
                      </a:endParaRPr>
                    </a:p>
                  </a:txBody>
                  <a:tcPr anchor="ctr"/>
                </a:tc>
              </a:tr>
            </a:tbl>
          </a:graphicData>
        </a:graphic>
      </p:graphicFrame>
      <p:graphicFrame>
        <p:nvGraphicFramePr>
          <p:cNvPr id="14" name="表格 13"/>
          <p:cNvGraphicFramePr>
            <a:graphicFrameLocks noGrp="1"/>
          </p:cNvGraphicFramePr>
          <p:nvPr/>
        </p:nvGraphicFramePr>
        <p:xfrm>
          <a:off x="3636645" y="2460625"/>
          <a:ext cx="3476625" cy="4363085"/>
        </p:xfrm>
        <a:graphic>
          <a:graphicData uri="http://schemas.openxmlformats.org/drawingml/2006/table">
            <a:tbl>
              <a:tblPr firstRow="1" bandRow="1">
                <a:tableStyleId>{5C22544A-7EE6-4342-B048-85BDC9FD1C3A}</a:tableStyleId>
              </a:tblPr>
              <a:tblGrid>
                <a:gridCol w="1179830"/>
                <a:gridCol w="745490"/>
                <a:gridCol w="661670"/>
                <a:gridCol w="889635"/>
              </a:tblGrid>
              <a:tr h="979805">
                <a:tc>
                  <a:txBody>
                    <a:bodyPr/>
                    <a:lstStyle/>
                    <a:p>
                      <a:pPr algn="ctr"/>
                      <a:endParaRPr lang="en-US" altLang="zh-CN" sz="1800" b="1" dirty="0" smtClean="0">
                        <a:latin typeface="楷体" panose="02010609060101010101" charset="-122"/>
                        <a:ea typeface="楷体" panose="02010609060101010101" charset="-122"/>
                      </a:endParaRPr>
                    </a:p>
                    <a:p>
                      <a:pPr algn="ctr"/>
                      <a:r>
                        <a:rPr lang="zh-CN" altLang="en-US" b="1" dirty="0">
                          <a:latin typeface="楷体" panose="02010609060101010101" charset="-122"/>
                          <a:ea typeface="楷体" panose="02010609060101010101" charset="-122"/>
                        </a:rPr>
                        <a:t>项目</a:t>
                      </a:r>
                    </a:p>
                  </a:txBody>
                  <a:tcPr>
                    <a:solidFill>
                      <a:srgbClr val="1F487C"/>
                    </a:solidFill>
                  </a:tcPr>
                </a:tc>
                <a:tc>
                  <a:txBody>
                    <a:bodyPr/>
                    <a:lstStyle/>
                    <a:p>
                      <a:pPr algn="ctr"/>
                      <a:endParaRPr lang="zh-CN" altLang="en-US" b="1" dirty="0">
                        <a:latin typeface="楷体" panose="02010609060101010101" charset="-122"/>
                        <a:ea typeface="楷体" panose="02010609060101010101" charset="-122"/>
                      </a:endParaRPr>
                    </a:p>
                  </a:txBody>
                  <a:tcPr>
                    <a:solidFill>
                      <a:srgbClr val="1F487C"/>
                    </a:solidFill>
                  </a:tcPr>
                </a:tc>
                <a:tc>
                  <a:txBody>
                    <a:bodyPr/>
                    <a:lstStyle/>
                    <a:p>
                      <a:pPr algn="ctr"/>
                      <a:endParaRPr lang="en-US" altLang="zh-CN" sz="1800" b="1" dirty="0" smtClean="0">
                        <a:latin typeface="楷体" panose="02010609060101010101" charset="-122"/>
                        <a:ea typeface="楷体" panose="02010609060101010101" charset="-122"/>
                      </a:endParaRPr>
                    </a:p>
                    <a:p>
                      <a:pPr algn="ctr"/>
                      <a:r>
                        <a:rPr lang="zh-CN" altLang="en-US" sz="1800" b="1" dirty="0" smtClean="0">
                          <a:latin typeface="楷体" panose="02010609060101010101" charset="-122"/>
                          <a:ea typeface="楷体" panose="02010609060101010101" charset="-122"/>
                        </a:rPr>
                        <a:t>人       数</a:t>
                      </a:r>
                      <a:endParaRPr lang="zh-CN" altLang="en-US" b="1" dirty="0">
                        <a:latin typeface="楷体" panose="02010609060101010101" charset="-122"/>
                        <a:ea typeface="楷体" panose="02010609060101010101" charset="-122"/>
                      </a:endParaRPr>
                    </a:p>
                  </a:txBody>
                  <a:tcPr>
                    <a:solidFill>
                      <a:srgbClr val="1F487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endParaRPr lang="en-US" altLang="zh-CN" sz="1800" b="1" dirty="0" smtClean="0">
                        <a:latin typeface="楷体" panose="02010609060101010101" charset="-122"/>
                        <a:ea typeface="楷体" panose="02010609060101010101" charset="-122"/>
                      </a:endParaRPr>
                    </a:p>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百分比</a:t>
                      </a:r>
                      <a:endParaRPr lang="zh-CN" altLang="en-US" b="1" dirty="0">
                        <a:latin typeface="楷体" panose="02010609060101010101" charset="-122"/>
                        <a:ea typeface="楷体" panose="02010609060101010101" charset="-122"/>
                      </a:endParaRPr>
                    </a:p>
                  </a:txBody>
                  <a:tcPr>
                    <a:solidFill>
                      <a:srgbClr val="1F487C"/>
                    </a:solidFill>
                  </a:tcPr>
                </a:tc>
              </a:tr>
              <a:tr h="685800">
                <a:tc rowSpan="2">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目前是否承担课题研究</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承担</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319</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28.46%</a:t>
                      </a:r>
                      <a:endParaRPr lang="zh-CN" altLang="en-US" b="1" dirty="0">
                        <a:latin typeface="楷体" panose="02010609060101010101" charset="-122"/>
                        <a:ea typeface="楷体" panose="02010609060101010101" charset="-122"/>
                      </a:endParaRPr>
                    </a:p>
                  </a:txBody>
                  <a:tcPr anchor="ctr"/>
                </a:tc>
              </a:tr>
              <a:tr h="685800">
                <a:tc vMerge="1">
                  <a:txBody>
                    <a:bodyPr/>
                    <a:lstStyle/>
                    <a:p>
                      <a:endParaRPr lang="zh-CN"/>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不承担</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802</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solidFill>
                            <a:srgbClr val="FF0000"/>
                          </a:solidFill>
                          <a:latin typeface="楷体" panose="02010609060101010101" charset="-122"/>
                          <a:ea typeface="楷体" panose="02010609060101010101" charset="-122"/>
                        </a:rPr>
                        <a:t>71.54%</a:t>
                      </a:r>
                      <a:endParaRPr lang="zh-CN" altLang="en-US" b="1" dirty="0">
                        <a:latin typeface="楷体" panose="02010609060101010101" charset="-122"/>
                        <a:ea typeface="楷体" panose="02010609060101010101" charset="-122"/>
                      </a:endParaRPr>
                    </a:p>
                  </a:txBody>
                  <a:tcPr anchor="ctr"/>
                </a:tc>
              </a:tr>
              <a:tr h="685800">
                <a:tc rowSpan="3">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800" b="1" dirty="0" smtClean="0">
                          <a:latin typeface="楷体" panose="02010609060101010101" charset="-122"/>
                          <a:ea typeface="楷体" panose="02010609060101010101" charset="-122"/>
                        </a:rPr>
                        <a:t>每年科研论文发表情况</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1-2</a:t>
                      </a:r>
                      <a:r>
                        <a:rPr lang="zh-CN" altLang="en-US" sz="1800" b="1" dirty="0" smtClean="0">
                          <a:latin typeface="楷体" panose="02010609060101010101" charset="-122"/>
                          <a:ea typeface="楷体" panose="02010609060101010101" charset="-122"/>
                        </a:rPr>
                        <a:t>篇</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kern="1200" dirty="0" smtClean="0">
                          <a:solidFill>
                            <a:schemeClr val="dk1"/>
                          </a:solidFill>
                          <a:latin typeface="楷体" panose="02010609060101010101" charset="-122"/>
                          <a:ea typeface="楷体" panose="02010609060101010101" charset="-122"/>
                          <a:cs typeface="+mn-cs"/>
                        </a:rPr>
                        <a:t>1092</a:t>
                      </a:r>
                      <a:endParaRPr lang="en-US" altLang="en-US" sz="1800" b="1" kern="1200" dirty="0" smtClean="0">
                        <a:solidFill>
                          <a:schemeClr val="dk1"/>
                        </a:solidFill>
                        <a:latin typeface="楷体" panose="02010609060101010101" charset="-122"/>
                        <a:ea typeface="楷体" panose="02010609060101010101" charset="-122"/>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97.41%</a:t>
                      </a:r>
                      <a:endParaRPr lang="zh-CN" altLang="en-US" b="1" dirty="0">
                        <a:latin typeface="楷体" panose="02010609060101010101" charset="-122"/>
                        <a:ea typeface="楷体" panose="02010609060101010101" charset="-122"/>
                      </a:endParaRPr>
                    </a:p>
                  </a:txBody>
                  <a:tcPr anchor="ctr"/>
                </a:tc>
              </a:tr>
              <a:tr h="391795">
                <a:tc vMerge="1">
                  <a:txBody>
                    <a:bodyPr/>
                    <a:lstStyle/>
                    <a:p>
                      <a:endParaRPr lang="zh-CN"/>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3-5</a:t>
                      </a:r>
                      <a:r>
                        <a:rPr lang="zh-CN" altLang="en-US" sz="1800" b="1" dirty="0" smtClean="0">
                          <a:latin typeface="楷体" panose="02010609060101010101" charset="-122"/>
                          <a:ea typeface="楷体" panose="02010609060101010101" charset="-122"/>
                        </a:rPr>
                        <a:t>篇</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24</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solidFill>
                            <a:srgbClr val="FF0000"/>
                          </a:solidFill>
                          <a:latin typeface="楷体" panose="02010609060101010101" charset="-122"/>
                          <a:ea typeface="楷体" panose="02010609060101010101" charset="-122"/>
                        </a:rPr>
                        <a:t>2.14%</a:t>
                      </a:r>
                      <a:endParaRPr lang="zh-CN" altLang="en-US" b="1" dirty="0">
                        <a:latin typeface="楷体" panose="02010609060101010101" charset="-122"/>
                        <a:ea typeface="楷体" panose="02010609060101010101" charset="-122"/>
                      </a:endParaRPr>
                    </a:p>
                  </a:txBody>
                  <a:tcPr anchor="ctr"/>
                </a:tc>
              </a:tr>
              <a:tr h="685800">
                <a:tc vMerge="1">
                  <a:txBody>
                    <a:bodyPr/>
                    <a:lstStyle/>
                    <a:p>
                      <a:endParaRPr lang="zh-CN"/>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5</a:t>
                      </a:r>
                      <a:r>
                        <a:rPr lang="zh-CN" altLang="en-US" sz="1800" b="1" dirty="0" smtClean="0">
                          <a:latin typeface="楷体" panose="02010609060101010101" charset="-122"/>
                          <a:ea typeface="楷体" panose="02010609060101010101" charset="-122"/>
                        </a:rPr>
                        <a:t>篇以上</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5</a:t>
                      </a:r>
                      <a:endParaRPr lang="zh-CN" altLang="en-US" b="1" dirty="0">
                        <a:latin typeface="楷体" panose="02010609060101010101" charset="-122"/>
                        <a:ea typeface="楷体" panose="02010609060101010101"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800" b="1" dirty="0" smtClean="0">
                          <a:latin typeface="楷体" panose="02010609060101010101" charset="-122"/>
                          <a:ea typeface="楷体" panose="02010609060101010101" charset="-122"/>
                        </a:rPr>
                        <a:t>0.45%</a:t>
                      </a:r>
                      <a:endParaRPr lang="zh-CN" altLang="en-US" b="1" dirty="0">
                        <a:latin typeface="楷体" panose="02010609060101010101" charset="-122"/>
                        <a:ea typeface="楷体" panose="02010609060101010101" charset="-122"/>
                      </a:endParaRPr>
                    </a:p>
                  </a:txBody>
                  <a:tcPr anchor="ctr"/>
                </a:tc>
              </a:tr>
            </a:tbl>
          </a:graphicData>
        </a:graphic>
      </p:graphicFrame>
      <p:sp>
        <p:nvSpPr>
          <p:cNvPr id="16" name="矩形 6"/>
          <p:cNvSpPr/>
          <p:nvPr/>
        </p:nvSpPr>
        <p:spPr>
          <a:xfrm>
            <a:off x="8746490" y="2093913"/>
            <a:ext cx="1808480" cy="613410"/>
          </a:xfrm>
          <a:prstGeom prst="rect">
            <a:avLst/>
          </a:prstGeom>
          <a:solidFill>
            <a:srgbClr val="FF9900"/>
          </a:solidFill>
          <a:ln w="9525">
            <a:noFill/>
          </a:ln>
        </p:spPr>
        <p:txBody>
          <a:bodyPr wrap="none" anchor="t">
            <a:spAutoFit/>
          </a:bodyPr>
          <a:lstStyle/>
          <a:p>
            <a:pPr lvl="0" algn="l" eaLnBrk="1" hangingPunct="1">
              <a:buFont typeface="Arial" panose="020B0604020202020204" pitchFamily="34" charset="0"/>
              <a:buNone/>
            </a:pPr>
            <a:r>
              <a:rPr lang="zh-CN" altLang="en-US" sz="3200" b="1" dirty="0">
                <a:solidFill>
                  <a:schemeClr val="bg1"/>
                </a:solidFill>
                <a:latin typeface="Arial" panose="020B0604020202020204" pitchFamily="34" charset="0"/>
                <a:ea typeface="微软雅黑" panose="020B0503020204020204" pitchFamily="34" charset="-122"/>
                <a:sym typeface="+mn-ea"/>
              </a:rPr>
              <a:t>职称晋升</a:t>
            </a:r>
            <a:endParaRPr lang="en-US" altLang="x-none" sz="3200" b="1"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sp>
        <p:nvSpPr>
          <p:cNvPr id="17" name="矩形 16"/>
          <p:cNvSpPr/>
          <p:nvPr/>
        </p:nvSpPr>
        <p:spPr>
          <a:xfrm>
            <a:off x="8110220" y="2798445"/>
            <a:ext cx="3545840" cy="363728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l" fontAlgn="auto">
              <a:lnSpc>
                <a:spcPct val="150000"/>
              </a:lnSpc>
              <a:spcBef>
                <a:spcPts val="0"/>
              </a:spcBef>
              <a:spcAft>
                <a:spcPts val="0"/>
              </a:spcAft>
              <a:defRPr/>
            </a:pPr>
            <a:r>
              <a:rPr lang="en-US" altLang="zh-CN" sz="2200" b="1" dirty="0">
                <a:solidFill>
                  <a:schemeClr val="tx1"/>
                </a:solidFill>
                <a:latin typeface="幼圆" panose="02010509060101010101" pitchFamily="49" charset="-122"/>
                <a:ea typeface="幼圆" panose="02010509060101010101" pitchFamily="49" charset="-122"/>
                <a:sym typeface="+mn-ea"/>
              </a:rPr>
              <a:t> </a:t>
            </a:r>
            <a:r>
              <a:rPr lang="zh-CN" altLang="en-US" sz="2200" b="1" dirty="0">
                <a:solidFill>
                  <a:schemeClr val="bg1"/>
                </a:solidFill>
                <a:latin typeface="幼圆" panose="02010509060101010101" pitchFamily="49" charset="-122"/>
                <a:ea typeface="幼圆" panose="02010509060101010101" pitchFamily="49" charset="-122"/>
                <a:sym typeface="+mn-ea"/>
              </a:rPr>
              <a:t>存在的主要问题：</a:t>
            </a:r>
          </a:p>
          <a:p>
            <a:pPr marL="285750" indent="-285750" algn="l" fontAlgn="auto">
              <a:lnSpc>
                <a:spcPct val="150000"/>
              </a:lnSpc>
              <a:buClrTx/>
              <a:buFont typeface="Wingdings" panose="05000000000000000000" charset="0"/>
              <a:buChar char="Ø"/>
            </a:pPr>
            <a:r>
              <a:rPr lang="zh-CN" altLang="en-US" b="1" dirty="0">
                <a:solidFill>
                  <a:schemeClr val="bg1"/>
                </a:solidFill>
                <a:latin typeface="楷体" panose="02010609060101010101" charset="-122"/>
                <a:ea typeface="楷体" panose="02010609060101010101" charset="-122"/>
                <a:sym typeface="+mn-ea"/>
              </a:rPr>
              <a:t>过分看重资历</a:t>
            </a:r>
          </a:p>
          <a:p>
            <a:pPr marL="285750" indent="-285750" algn="l" fontAlgn="auto">
              <a:lnSpc>
                <a:spcPct val="150000"/>
              </a:lnSpc>
              <a:buClrTx/>
              <a:buFont typeface="Wingdings" panose="05000000000000000000" charset="0"/>
              <a:buChar char="Ø"/>
            </a:pPr>
            <a:r>
              <a:rPr lang="zh-CN" altLang="en-US" b="1" dirty="0">
                <a:solidFill>
                  <a:schemeClr val="bg1"/>
                </a:solidFill>
                <a:latin typeface="楷体" panose="02010609060101010101" charset="-122"/>
                <a:ea typeface="楷体" panose="02010609060101010101" charset="-122"/>
                <a:sym typeface="+mn-ea"/>
              </a:rPr>
              <a:t>职称体系缺乏动态管理</a:t>
            </a:r>
          </a:p>
          <a:p>
            <a:pPr marL="285750" indent="-285750" algn="l" fontAlgn="auto">
              <a:lnSpc>
                <a:spcPct val="150000"/>
              </a:lnSpc>
              <a:buClrTx/>
              <a:buFont typeface="Wingdings" panose="05000000000000000000" charset="0"/>
              <a:buChar char="Ø"/>
            </a:pPr>
            <a:r>
              <a:rPr lang="zh-CN" altLang="en-US" b="1" dirty="0">
                <a:solidFill>
                  <a:schemeClr val="bg1"/>
                </a:solidFill>
                <a:latin typeface="楷体" panose="02010609060101010101" charset="-122"/>
                <a:ea typeface="楷体" panose="02010609060101010101" charset="-122"/>
                <a:sym typeface="+mn-ea"/>
              </a:rPr>
              <a:t>学校分配的职称名额较少等</a:t>
            </a:r>
          </a:p>
          <a:p>
            <a:pPr indent="0" algn="l" fontAlgn="auto">
              <a:lnSpc>
                <a:spcPct val="150000"/>
              </a:lnSpc>
              <a:buClrTx/>
              <a:buFont typeface="Wingdings" panose="05000000000000000000" charset="0"/>
              <a:buNone/>
            </a:pPr>
            <a:r>
              <a:rPr lang="zh-CN" altLang="en-US" sz="2200" b="1" dirty="0">
                <a:solidFill>
                  <a:schemeClr val="bg1"/>
                </a:solidFill>
                <a:latin typeface="幼圆" panose="02010509060101010101" pitchFamily="49" charset="-122"/>
                <a:ea typeface="幼圆" panose="02010509060101010101" pitchFamily="49" charset="-122"/>
                <a:sym typeface="+mn-ea"/>
              </a:rPr>
              <a:t> 面临的主要困难是:</a:t>
            </a:r>
          </a:p>
          <a:p>
            <a:pPr indent="0" algn="l" fontAlgn="auto">
              <a:lnSpc>
                <a:spcPct val="150000"/>
              </a:lnSpc>
              <a:buClrTx/>
              <a:buFont typeface="Wingdings" panose="05000000000000000000" charset="0"/>
              <a:buChar char="Ø"/>
            </a:pPr>
            <a:r>
              <a:rPr lang="zh-CN" altLang="en-US" b="1" dirty="0">
                <a:solidFill>
                  <a:schemeClr val="bg1"/>
                </a:solidFill>
                <a:latin typeface="楷体" panose="02010609060101010101" charset="-122"/>
                <a:ea typeface="楷体" panose="02010609060101010101" charset="-122"/>
                <a:sym typeface="+mn-ea"/>
              </a:rPr>
              <a:t>科研成果不够</a:t>
            </a:r>
            <a:r>
              <a:rPr lang="en-US" altLang="zh-CN" b="1" dirty="0">
                <a:solidFill>
                  <a:schemeClr val="bg1"/>
                </a:solidFill>
                <a:latin typeface="楷体" panose="02010609060101010101" charset="-122"/>
                <a:ea typeface="楷体" panose="02010609060101010101" charset="-122"/>
                <a:sym typeface="+mn-ea"/>
              </a:rPr>
              <a:t>;</a:t>
            </a:r>
          </a:p>
          <a:p>
            <a:pPr marL="285750" indent="-285750" algn="l" fontAlgn="auto">
              <a:lnSpc>
                <a:spcPct val="150000"/>
              </a:lnSpc>
              <a:buClrTx/>
              <a:buFont typeface="Wingdings" panose="05000000000000000000" charset="0"/>
              <a:buChar char="Ø"/>
            </a:pPr>
            <a:r>
              <a:rPr lang="zh-CN" altLang="en-US" b="1" dirty="0">
                <a:solidFill>
                  <a:schemeClr val="bg1"/>
                </a:solidFill>
                <a:latin typeface="楷体" panose="02010609060101010101" charset="-122"/>
                <a:ea typeface="楷体" panose="02010609060101010101" charset="-122"/>
                <a:sym typeface="+mn-ea"/>
              </a:rPr>
              <a:t>晋升名额少</a:t>
            </a:r>
            <a:r>
              <a:rPr lang="en-US" altLang="zh-CN" b="1" dirty="0">
                <a:solidFill>
                  <a:schemeClr val="bg1"/>
                </a:solidFill>
                <a:latin typeface="楷体" panose="02010609060101010101" charset="-122"/>
                <a:ea typeface="楷体" panose="02010609060101010101" charset="-122"/>
                <a:sym typeface="+mn-ea"/>
              </a:rPr>
              <a:t>;</a:t>
            </a:r>
          </a:p>
          <a:p>
            <a:pPr indent="0" algn="l" fontAlgn="auto">
              <a:lnSpc>
                <a:spcPct val="150000"/>
              </a:lnSpc>
              <a:buClrTx/>
              <a:buFont typeface="Wingdings" panose="05000000000000000000" charset="0"/>
              <a:buChar char="Ø"/>
            </a:pPr>
            <a:r>
              <a:rPr lang="zh-CN" altLang="en-US" b="1" dirty="0">
                <a:solidFill>
                  <a:schemeClr val="bg1"/>
                </a:solidFill>
                <a:latin typeface="楷体" panose="02010609060101010101" charset="-122"/>
                <a:ea typeface="楷体" panose="02010609060101010101" charset="-122"/>
                <a:sym typeface="+mn-ea"/>
              </a:rPr>
              <a:t>晋升条件苛刻</a:t>
            </a:r>
          </a:p>
          <a:p>
            <a:pPr indent="0">
              <a:lnSpc>
                <a:spcPct val="100000"/>
              </a:lnSpc>
              <a:buClrTx/>
              <a:buFont typeface="Wingdings" panose="05000000000000000000" charset="0"/>
              <a:buNone/>
            </a:pPr>
            <a:endParaRPr lang="zh-CN" altLang="en-US" b="1" dirty="0">
              <a:solidFill>
                <a:schemeClr val="tx1"/>
              </a:solidFill>
              <a:latin typeface="楷体" panose="02010609060101010101" charset="-122"/>
              <a:ea typeface="楷体" panose="02010609060101010101" charset="-122"/>
              <a:sym typeface="+mn-ea"/>
            </a:endParaRPr>
          </a:p>
          <a:p>
            <a:pPr indent="0">
              <a:lnSpc>
                <a:spcPct val="100000"/>
              </a:lnSpc>
              <a:buClrTx/>
              <a:buFont typeface="Wingdings" panose="05000000000000000000" charset="0"/>
              <a:buNone/>
            </a:pPr>
            <a:endParaRPr lang="zh-CN" altLang="en-US" b="1" dirty="0">
              <a:solidFill>
                <a:schemeClr val="tx1"/>
              </a:solidFill>
              <a:latin typeface="幼圆" panose="02010509060101010101" pitchFamily="49" charset="-122"/>
              <a:ea typeface="幼圆" panose="02010509060101010101" pitchFamily="49" charset="-122"/>
              <a:sym typeface="+mn-ea"/>
            </a:endParaRPr>
          </a:p>
          <a:p>
            <a:pPr indent="0">
              <a:lnSpc>
                <a:spcPct val="100000"/>
              </a:lnSpc>
              <a:buClrTx/>
              <a:buFont typeface="Wingdings" panose="05000000000000000000" charset="0"/>
              <a:buNone/>
            </a:pPr>
            <a:endParaRPr lang="en-US" altLang="zh-CN" b="1" dirty="0">
              <a:latin typeface="幼圆" panose="02010509060101010101" pitchFamily="49" charset="-122"/>
              <a:ea typeface="幼圆" panose="02010509060101010101" pitchFamily="49" charset="-122"/>
              <a:sym typeface="+mn-ea"/>
            </a:endParaRPr>
          </a:p>
        </p:txBody>
      </p:sp>
      <p:sp>
        <p:nvSpPr>
          <p:cNvPr id="2" name="TextBox 17"/>
          <p:cNvSpPr txBox="1"/>
          <p:nvPr/>
        </p:nvSpPr>
        <p:spPr>
          <a:xfrm>
            <a:off x="441960" y="436880"/>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3.2 </a:t>
            </a:r>
            <a:r>
              <a:rPr lang="zh-CN" altLang="en-US" sz="2800" b="1" dirty="0">
                <a:solidFill>
                  <a:schemeClr val="bg1"/>
                </a:solidFill>
                <a:latin typeface="Arial" panose="020B0604020202020204" pitchFamily="34" charset="0"/>
                <a:ea typeface="微软雅黑" panose="020B0503020204020204" pitchFamily="34" charset="-122"/>
              </a:rPr>
              <a:t>第二次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调研全国高校图书馆馆员队伍现状</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Box 6"/>
          <p:cNvSpPr/>
          <p:nvPr/>
        </p:nvSpPr>
        <p:spPr>
          <a:xfrm>
            <a:off x="4170045" y="1225550"/>
            <a:ext cx="5887720" cy="566420"/>
          </a:xfrm>
          <a:prstGeom prst="rect">
            <a:avLst/>
          </a:prstGeom>
          <a:noFill/>
          <a:ln w="9525">
            <a:noFill/>
          </a:ln>
        </p:spPr>
        <p:txBody>
          <a:bodyPr wrap="square" anchor="t">
            <a:spAutoFit/>
          </a:bodyPr>
          <a:lstStyle/>
          <a:p>
            <a:pPr lvl="0">
              <a:lnSpc>
                <a:spcPct val="130000"/>
              </a:lnSpc>
            </a:pPr>
            <a:r>
              <a:rPr lang="en-US" altLang="zh-CN" sz="2400" b="1" dirty="0">
                <a:solidFill>
                  <a:srgbClr val="5F5E5C"/>
                </a:solidFill>
                <a:latin typeface="微软雅黑" panose="020B0503020204020204" pitchFamily="34" charset="-122"/>
                <a:ea typeface="微软雅黑" panose="020B0503020204020204" pitchFamily="34" charset="-122"/>
              </a:rPr>
              <a:t>3.2.3 </a:t>
            </a:r>
            <a:r>
              <a:rPr lang="zh-CN" sz="2400" b="1" dirty="0">
                <a:solidFill>
                  <a:srgbClr val="5F5E5C"/>
                </a:solidFill>
                <a:latin typeface="微软雅黑" panose="020B0503020204020204" pitchFamily="34" charset="-122"/>
                <a:ea typeface="微软雅黑" panose="020B0503020204020204" pitchFamily="34" charset="-122"/>
              </a:rPr>
              <a:t>对策建议</a:t>
            </a:r>
          </a:p>
        </p:txBody>
      </p:sp>
      <p:sp>
        <p:nvSpPr>
          <p:cNvPr id="30" name="矩形 2"/>
          <p:cNvSpPr/>
          <p:nvPr/>
        </p:nvSpPr>
        <p:spPr>
          <a:xfrm>
            <a:off x="93345" y="200025"/>
            <a:ext cx="7593965"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7890" name="内容占位符 2"/>
          <p:cNvSpPr>
            <a:spLocks noGrp="1"/>
          </p:cNvSpPr>
          <p:nvPr/>
        </p:nvSpPr>
        <p:spPr>
          <a:xfrm>
            <a:off x="283845" y="1964690"/>
            <a:ext cx="11624945" cy="4547235"/>
          </a:xfrm>
          <a:prstGeom prst="rect">
            <a:avLst/>
          </a:prstGeom>
          <a:solidFill>
            <a:schemeClr val="accent4">
              <a:lumMod val="20000"/>
              <a:lumOff val="80000"/>
            </a:schemeClr>
          </a:solidFill>
        </p:spPr>
        <p:txBody>
          <a:bodyPr vert="horz" wrap="square" lIns="91440" tIns="45720" rIns="91440" bIns="45720" rtlCol="0" anchor="t">
            <a:noAutofit/>
          </a:bodyPr>
          <a:lstStyle>
            <a:lvl1pPr marL="352425" indent="-352425" algn="l" defTabSz="914400" rtl="0" eaLnBrk="1" latinLnBrk="0" hangingPunct="1">
              <a:lnSpc>
                <a:spcPct val="90000"/>
              </a:lnSpc>
              <a:spcBef>
                <a:spcPts val="1000"/>
              </a:spcBef>
              <a:buClr>
                <a:srgbClr val="32B9CE"/>
              </a:buClr>
              <a:buSzPct val="60000"/>
              <a:buFont typeface="Wingdings" panose="05000000000000000000" pitchFamily="2" charset="2"/>
              <a:buChar char="u"/>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1F487C"/>
              </a:buClr>
              <a:buNone/>
            </a:pPr>
            <a:r>
              <a:rPr lang="en-US" altLang="zh-CN" sz="2000" b="1" dirty="0">
                <a:solidFill>
                  <a:schemeClr val="accent1"/>
                </a:solidFill>
                <a:latin typeface="楷体" panose="02010609060101010101" charset="-122"/>
                <a:ea typeface="楷体" panose="02010609060101010101" charset="-122"/>
              </a:rPr>
              <a:t>       </a:t>
            </a:r>
            <a:r>
              <a:rPr lang="zh-CN" altLang="en-US" sz="2000" b="1" dirty="0">
                <a:solidFill>
                  <a:srgbClr val="0070C0"/>
                </a:solidFill>
                <a:latin typeface="楷体" panose="02010609060101010101" charset="-122"/>
                <a:ea typeface="楷体" panose="02010609060101010101" charset="-122"/>
              </a:rPr>
              <a:t>建立完整系统的人力资源管理体系，培育馆员核心竞争力；</a:t>
            </a:r>
          </a:p>
          <a:p>
            <a:pPr>
              <a:lnSpc>
                <a:spcPct val="100000"/>
              </a:lnSpc>
              <a:buNone/>
            </a:pPr>
            <a:r>
              <a:rPr lang="zh-CN" altLang="en-US" sz="2000" b="1" dirty="0">
                <a:solidFill>
                  <a:srgbClr val="0070C0"/>
                </a:solidFill>
                <a:latin typeface="楷体" panose="02010609060101010101" charset="-122"/>
                <a:ea typeface="楷体" panose="02010609060101010101" charset="-122"/>
              </a:rPr>
              <a:t>       建立健全竞争和激励机制；</a:t>
            </a:r>
          </a:p>
          <a:p>
            <a:pPr>
              <a:lnSpc>
                <a:spcPct val="100000"/>
              </a:lnSpc>
              <a:buNone/>
            </a:pPr>
            <a:r>
              <a:rPr lang="zh-CN" altLang="en-US" sz="2000" b="1" dirty="0">
                <a:solidFill>
                  <a:srgbClr val="0070C0"/>
                </a:solidFill>
                <a:latin typeface="楷体" panose="02010609060101010101" charset="-122"/>
                <a:ea typeface="楷体" panose="02010609060101010101" charset="-122"/>
              </a:rPr>
              <a:t>       进一步完善岗位责任制，落实岗位聘任制；</a:t>
            </a:r>
          </a:p>
          <a:p>
            <a:pPr>
              <a:lnSpc>
                <a:spcPct val="100000"/>
              </a:lnSpc>
              <a:buNone/>
            </a:pPr>
            <a:r>
              <a:rPr lang="zh-CN" altLang="en-US" sz="2000" b="1" dirty="0">
                <a:solidFill>
                  <a:srgbClr val="0070C0"/>
                </a:solidFill>
                <a:latin typeface="楷体" panose="02010609060101010101" charset="-122"/>
                <a:ea typeface="楷体" panose="02010609060101010101" charset="-122"/>
              </a:rPr>
              <a:t>       推行人力资源合理流动的机制</a:t>
            </a:r>
            <a:r>
              <a:rPr lang="zh-CN" altLang="en-US" sz="2000" b="1" dirty="0">
                <a:solidFill>
                  <a:srgbClr val="0070C0"/>
                </a:solidFill>
                <a:latin typeface="楷体" panose="02010609060101010101" charset="-122"/>
                <a:ea typeface="楷体" panose="02010609060101010101" charset="-122"/>
                <a:sym typeface="+mn-ea"/>
              </a:rPr>
              <a:t>  协助馆员开展职业生涯规划，加强馆员培训工作。</a:t>
            </a:r>
          </a:p>
          <a:p>
            <a:pPr>
              <a:lnSpc>
                <a:spcPct val="100000"/>
              </a:lnSpc>
              <a:buNone/>
            </a:pPr>
            <a:r>
              <a:rPr lang="zh-CN" altLang="en-US" sz="2000" b="1" dirty="0">
                <a:solidFill>
                  <a:srgbClr val="0070C0"/>
                </a:solidFill>
                <a:latin typeface="楷体" panose="02010609060101010101" charset="-122"/>
                <a:ea typeface="楷体" panose="02010609060101010101" charset="-122"/>
                <a:sym typeface="+mn-ea"/>
              </a:rPr>
              <a:t>       加强对馆员职业生涯的指导和帮助，为馆员提供必要的教育、训练、岗位轮换等发展机会。依据每位馆员的特点帮助设计相应的职业发展路径，助力目标实现。</a:t>
            </a:r>
          </a:p>
          <a:p>
            <a:pPr>
              <a:lnSpc>
                <a:spcPct val="100000"/>
              </a:lnSpc>
              <a:buNone/>
            </a:pPr>
            <a:r>
              <a:rPr lang="zh-CN" altLang="en-US" sz="2000" b="1" dirty="0">
                <a:solidFill>
                  <a:srgbClr val="0070C0"/>
                </a:solidFill>
                <a:latin typeface="楷体" panose="02010609060101010101" charset="-122"/>
                <a:ea typeface="楷体" panose="02010609060101010101" charset="-122"/>
                <a:sym typeface="+mn-ea"/>
              </a:rPr>
              <a:t>      重视馆员培训。丰富培训内容，灵活培训形式，拓展培训途径，完善与之相关的激励以及保障制度，有利于调动馆员学习创新的积极性。加强组织文化建设，营造良好工作氛围、增强组织认同度。</a:t>
            </a:r>
          </a:p>
          <a:p>
            <a:pPr>
              <a:lnSpc>
                <a:spcPct val="100000"/>
              </a:lnSpc>
              <a:buNone/>
            </a:pPr>
            <a:r>
              <a:rPr lang="zh-CN" altLang="en-US" sz="2000" b="1" dirty="0">
                <a:solidFill>
                  <a:srgbClr val="0070C0"/>
                </a:solidFill>
                <a:latin typeface="楷体" panose="02010609060101010101" charset="-122"/>
                <a:ea typeface="楷体" panose="02010609060101010101" charset="-122"/>
                <a:sym typeface="+mn-ea"/>
              </a:rPr>
              <a:t>      图书馆的组织文化是其在长期的生存和发展中所形成的，为成员所共同遵守的最高目标、基本信念、价值标准和行为规范。要注重这项工作，多方推动，积累持续，增强图书馆的凝聚力，提高工作实效。</a:t>
            </a:r>
            <a:r>
              <a:rPr lang="en-US" altLang="zh-CN" sz="2000" dirty="0">
                <a:solidFill>
                  <a:srgbClr val="0070C0"/>
                </a:solidFill>
                <a:latin typeface="楷体" panose="02010609060101010101" charset="-122"/>
                <a:ea typeface="楷体" panose="02010609060101010101" charset="-122"/>
              </a:rPr>
              <a:t> </a:t>
            </a:r>
            <a:endParaRPr lang="en-US" altLang="zh-CN" sz="1700" dirty="0">
              <a:solidFill>
                <a:srgbClr val="0070C0"/>
              </a:solidFill>
              <a:latin typeface="楷体" panose="02010609060101010101" charset="-122"/>
              <a:ea typeface="楷体" panose="02010609060101010101" charset="-122"/>
            </a:endParaRPr>
          </a:p>
        </p:txBody>
      </p:sp>
      <p:sp>
        <p:nvSpPr>
          <p:cNvPr id="2" name="TextBox 17"/>
          <p:cNvSpPr txBox="1"/>
          <p:nvPr/>
        </p:nvSpPr>
        <p:spPr>
          <a:xfrm>
            <a:off x="185420" y="406400"/>
            <a:ext cx="7245985" cy="577850"/>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3.2 </a:t>
            </a:r>
            <a:r>
              <a:rPr lang="zh-CN" altLang="en-US" sz="2800" b="1" dirty="0">
                <a:solidFill>
                  <a:schemeClr val="bg1"/>
                </a:solidFill>
                <a:latin typeface="Arial" panose="020B0604020202020204" pitchFamily="34" charset="0"/>
                <a:ea typeface="微软雅黑" panose="020B0503020204020204" pitchFamily="34" charset="-122"/>
              </a:rPr>
              <a:t>第二次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调研全国高校图书馆馆员队伍现状</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
          <p:cNvSpPr/>
          <p:nvPr/>
        </p:nvSpPr>
        <p:spPr>
          <a:xfrm>
            <a:off x="98425" y="97790"/>
            <a:ext cx="9338945" cy="681990"/>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2416175" y="-223202"/>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extBox 17"/>
          <p:cNvSpPr txBox="1"/>
          <p:nvPr/>
        </p:nvSpPr>
        <p:spPr>
          <a:xfrm>
            <a:off x="185420" y="201295"/>
            <a:ext cx="8944109" cy="553994"/>
          </a:xfrm>
          <a:prstGeom prst="rect">
            <a:avLst/>
          </a:prstGeom>
          <a:noFill/>
          <a:ln w="9525">
            <a:noFill/>
          </a:ln>
        </p:spPr>
        <p:txBody>
          <a:bodyPr wrap="none" lIns="121917" tIns="60958" rIns="121917" bIns="60958">
            <a:spAutoFit/>
          </a:bodyPr>
          <a:lstStyle/>
          <a:p>
            <a:pPr lvl="0" algn="l"/>
            <a:r>
              <a:rPr lang="en-US" altLang="zh-CN" sz="2800" b="1" dirty="0">
                <a:solidFill>
                  <a:schemeClr val="bg1"/>
                </a:solidFill>
                <a:latin typeface="Arial" panose="020B0604020202020204" pitchFamily="34" charset="0"/>
                <a:ea typeface="微软雅黑" panose="020B0503020204020204" pitchFamily="34" charset="-122"/>
              </a:rPr>
              <a:t>3.3 </a:t>
            </a:r>
            <a:r>
              <a:rPr lang="zh-CN" altLang="en-US" sz="2800" b="1" dirty="0">
                <a:solidFill>
                  <a:schemeClr val="bg1"/>
                </a:solidFill>
                <a:latin typeface="Arial" panose="020B0604020202020204" pitchFamily="34" charset="0"/>
                <a:ea typeface="微软雅黑" panose="020B0503020204020204" pitchFamily="34" charset="-122"/>
              </a:rPr>
              <a:t>第三次  </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调研全国高校图书馆人力资源建设研究现状</a:t>
            </a:r>
          </a:p>
        </p:txBody>
      </p:sp>
      <p:sp>
        <p:nvSpPr>
          <p:cNvPr id="45058" name="矩形 34"/>
          <p:cNvSpPr/>
          <p:nvPr/>
        </p:nvSpPr>
        <p:spPr>
          <a:xfrm>
            <a:off x="5300345" y="5168900"/>
            <a:ext cx="1479550" cy="1520825"/>
          </a:xfrm>
          <a:prstGeom prst="rect">
            <a:avLst/>
          </a:prstGeom>
          <a:solidFill>
            <a:srgbClr val="E36C09"/>
          </a:solidFill>
          <a:ln w="25400">
            <a:noFill/>
          </a:ln>
        </p:spPr>
        <p:txBody>
          <a:bodyPr anchor="ctr"/>
          <a:lstStyle/>
          <a:p>
            <a:pPr lvl="0" algn="ctr" eaLnBrk="1" hangingPunct="1"/>
            <a:endParaRPr lang="zh-CN" altLang="zh-CN" dirty="0">
              <a:solidFill>
                <a:srgbClr val="FFFFFF"/>
              </a:solidFill>
              <a:latin typeface="Arial" panose="020B0604020202020204" pitchFamily="34" charset="0"/>
              <a:ea typeface="微软雅黑" panose="020B0503020204020204" pitchFamily="34" charset="-122"/>
            </a:endParaRPr>
          </a:p>
        </p:txBody>
      </p:sp>
      <p:sp>
        <p:nvSpPr>
          <p:cNvPr id="45059" name="矩形 33"/>
          <p:cNvSpPr/>
          <p:nvPr/>
        </p:nvSpPr>
        <p:spPr>
          <a:xfrm>
            <a:off x="5334635" y="3265170"/>
            <a:ext cx="1499870" cy="1768475"/>
          </a:xfrm>
          <a:prstGeom prst="rect">
            <a:avLst/>
          </a:prstGeom>
          <a:solidFill>
            <a:srgbClr val="E36C09"/>
          </a:solidFill>
          <a:ln w="25400">
            <a:noFill/>
          </a:ln>
        </p:spPr>
        <p:txBody>
          <a:bodyPr anchor="ctr"/>
          <a:lstStyle/>
          <a:p>
            <a:pPr lvl="0" algn="ctr" eaLnBrk="1" hangingPunct="1"/>
            <a:endParaRPr lang="zh-CN" altLang="zh-CN" dirty="0">
              <a:solidFill>
                <a:srgbClr val="FFFFFF"/>
              </a:solidFill>
              <a:latin typeface="Arial" panose="020B0604020202020204" pitchFamily="34" charset="0"/>
              <a:ea typeface="微软雅黑" panose="020B0503020204020204" pitchFamily="34" charset="-122"/>
            </a:endParaRPr>
          </a:p>
        </p:txBody>
      </p:sp>
      <p:sp>
        <p:nvSpPr>
          <p:cNvPr id="45060" name="矩形 30"/>
          <p:cNvSpPr/>
          <p:nvPr/>
        </p:nvSpPr>
        <p:spPr>
          <a:xfrm>
            <a:off x="5334000" y="1512570"/>
            <a:ext cx="1502410" cy="1591945"/>
          </a:xfrm>
          <a:prstGeom prst="rect">
            <a:avLst/>
          </a:prstGeom>
          <a:solidFill>
            <a:srgbClr val="E36C09"/>
          </a:solidFill>
          <a:ln w="25400">
            <a:noFill/>
          </a:ln>
        </p:spPr>
        <p:txBody>
          <a:bodyPr anchor="ctr"/>
          <a:lstStyle/>
          <a:p>
            <a:pPr lvl="0" algn="ctr" eaLnBrk="1" hangingPunct="1"/>
            <a:endParaRPr lang="zh-CN" altLang="zh-CN" dirty="0">
              <a:solidFill>
                <a:srgbClr val="FFFFFF"/>
              </a:solidFill>
              <a:latin typeface="Arial" panose="020B0604020202020204" pitchFamily="34" charset="0"/>
              <a:ea typeface="微软雅黑" panose="020B0503020204020204" pitchFamily="34" charset="-122"/>
            </a:endParaRPr>
          </a:p>
        </p:txBody>
      </p:sp>
      <p:sp>
        <p:nvSpPr>
          <p:cNvPr id="45061" name="矩形 28"/>
          <p:cNvSpPr/>
          <p:nvPr/>
        </p:nvSpPr>
        <p:spPr>
          <a:xfrm>
            <a:off x="6870065" y="1508125"/>
            <a:ext cx="5040630" cy="5181600"/>
          </a:xfrm>
          <a:prstGeom prst="rect">
            <a:avLst/>
          </a:prstGeom>
          <a:solidFill>
            <a:srgbClr val="FFC000"/>
          </a:solidFill>
          <a:ln w="25400">
            <a:noFill/>
          </a:ln>
        </p:spPr>
        <p:txBody>
          <a:bodyPr anchor="ctr"/>
          <a:lstStyle/>
          <a:p>
            <a:pPr lvl="0" algn="ctr" eaLnBrk="1" hangingPunct="1"/>
            <a:endParaRPr lang="zh-CN" altLang="zh-CN" dirty="0">
              <a:solidFill>
                <a:srgbClr val="FFFFFF"/>
              </a:solidFill>
              <a:latin typeface="Arial" panose="020B0604020202020204" pitchFamily="34" charset="0"/>
              <a:ea typeface="微软雅黑" panose="020B0503020204020204" pitchFamily="34" charset="-122"/>
            </a:endParaRPr>
          </a:p>
        </p:txBody>
      </p:sp>
      <p:sp>
        <p:nvSpPr>
          <p:cNvPr id="45066" name="直角三角形 6"/>
          <p:cNvSpPr/>
          <p:nvPr/>
        </p:nvSpPr>
        <p:spPr>
          <a:xfrm>
            <a:off x="4714240" y="1528445"/>
            <a:ext cx="107950" cy="76200"/>
          </a:xfrm>
          <a:prstGeom prst="rtTriangle">
            <a:avLst/>
          </a:prstGeom>
          <a:solidFill>
            <a:srgbClr val="F8F8F8">
              <a:alpha val="83136"/>
            </a:srgbClr>
          </a:solidFill>
          <a:ln w="3175">
            <a:noFill/>
          </a:ln>
        </p:spPr>
        <p:txBody>
          <a:bodyPr anchor="ctr"/>
          <a:lstStyle/>
          <a:p>
            <a:pPr lvl="0" algn="ctr" eaLnBrk="1" hangingPunct="1">
              <a:lnSpc>
                <a:spcPct val="120000"/>
              </a:lnSpc>
            </a:pPr>
            <a:endParaRPr lang="zh-CN" altLang="zh-CN" b="1" i="1" dirty="0">
              <a:solidFill>
                <a:srgbClr val="F9F9F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067" name="矩形 7"/>
          <p:cNvSpPr/>
          <p:nvPr/>
        </p:nvSpPr>
        <p:spPr>
          <a:xfrm>
            <a:off x="2759710" y="1834198"/>
            <a:ext cx="1416050" cy="338137"/>
          </a:xfrm>
          <a:prstGeom prst="rect">
            <a:avLst/>
          </a:prstGeom>
          <a:noFill/>
          <a:ln w="9525">
            <a:noFill/>
          </a:ln>
        </p:spPr>
        <p:txBody>
          <a:bodyPr wrap="none" anchor="t">
            <a:spAutoFit/>
          </a:bodyPr>
          <a:lstStyle/>
          <a:p>
            <a:pPr lvl="0" eaLnBrk="1" hangingPunct="1"/>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四、活动结合</a:t>
            </a:r>
          </a:p>
        </p:txBody>
      </p:sp>
      <p:sp>
        <p:nvSpPr>
          <p:cNvPr id="45068" name="Text Box 23"/>
          <p:cNvSpPr/>
          <p:nvPr/>
        </p:nvSpPr>
        <p:spPr>
          <a:xfrm>
            <a:off x="5405755" y="3578225"/>
            <a:ext cx="1427480" cy="933450"/>
          </a:xfrm>
          <a:prstGeom prst="rect">
            <a:avLst/>
          </a:prstGeom>
          <a:noFill/>
          <a:ln w="9525">
            <a:noFill/>
          </a:ln>
        </p:spPr>
        <p:txBody>
          <a:bodyPr wrap="square" anchor="t">
            <a:spAutoFit/>
          </a:bodyPr>
          <a:lstStyle/>
          <a:p>
            <a:pPr lvl="0" eaLnBrk="1" hangingPunct="1"/>
            <a:r>
              <a:rPr lang="zh-CN" altLang="en-US" b="1" dirty="0">
                <a:solidFill>
                  <a:srgbClr val="151616"/>
                </a:solidFill>
                <a:latin typeface="微软雅黑" panose="020B0503020204020204" pitchFamily="34" charset="-122"/>
                <a:ea typeface="微软雅黑" panose="020B0503020204020204" pitchFamily="34" charset="-122"/>
                <a:sym typeface="微软雅黑" panose="020B0503020204020204" pitchFamily="34" charset="-122"/>
              </a:rPr>
              <a:t> </a:t>
            </a:r>
          </a:p>
          <a:p>
            <a:pPr lvl="0" eaLnBrk="1" hangingPunct="1"/>
            <a:endParaRPr lang="en-US" altLang="x-none" b="1" dirty="0">
              <a:solidFill>
                <a:srgbClr val="151616"/>
              </a:solidFill>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关键词词频 </a:t>
            </a:r>
            <a:endParaRPr lang="zh-CN" altLang="en-US" dirty="0">
              <a:latin typeface="Arial" panose="020B0604020202020204" pitchFamily="34" charset="0"/>
              <a:ea typeface="宋体" panose="02010600030101010101" pitchFamily="2" charset="-122"/>
            </a:endParaRPr>
          </a:p>
        </p:txBody>
      </p:sp>
      <p:sp>
        <p:nvSpPr>
          <p:cNvPr id="45069" name="Text Box 24"/>
          <p:cNvSpPr/>
          <p:nvPr/>
        </p:nvSpPr>
        <p:spPr>
          <a:xfrm>
            <a:off x="5516245" y="1921510"/>
            <a:ext cx="1515745" cy="659130"/>
          </a:xfrm>
          <a:prstGeom prst="rect">
            <a:avLst/>
          </a:prstGeom>
          <a:noFill/>
          <a:ln w="9525">
            <a:noFill/>
          </a:ln>
        </p:spPr>
        <p:txBody>
          <a:bodyPr wrap="square" anchor="t">
            <a:spAutoFit/>
          </a:bodyPr>
          <a:lstStyle/>
          <a:p>
            <a:pPr lvl="0" eaLnBrk="1" hangingPunct="1"/>
            <a:endParaRPr lang="en-US" altLang="x-none" b="1" dirty="0">
              <a:solidFill>
                <a:srgbClr val="151616"/>
              </a:solidFill>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b="1" dirty="0">
                <a:solidFill>
                  <a:srgbClr val="151616"/>
                </a:solidFill>
                <a:latin typeface="微软雅黑" panose="020B0503020204020204" pitchFamily="34" charset="-122"/>
                <a:ea typeface="微软雅黑" panose="020B0503020204020204" pitchFamily="34" charset="-122"/>
                <a:sym typeface="微软雅黑" panose="020B0503020204020204" pitchFamily="34" charset="-122"/>
              </a:rPr>
              <a:t>文献分布</a:t>
            </a:r>
          </a:p>
        </p:txBody>
      </p:sp>
      <p:sp>
        <p:nvSpPr>
          <p:cNvPr id="45070" name="Text Box 25"/>
          <p:cNvSpPr/>
          <p:nvPr/>
        </p:nvSpPr>
        <p:spPr>
          <a:xfrm>
            <a:off x="5371465" y="5249545"/>
            <a:ext cx="1325880" cy="659130"/>
          </a:xfrm>
          <a:prstGeom prst="rect">
            <a:avLst/>
          </a:prstGeom>
          <a:noFill/>
          <a:ln w="9525">
            <a:noFill/>
          </a:ln>
        </p:spPr>
        <p:txBody>
          <a:bodyPr wrap="none" anchor="t">
            <a:spAutoFit/>
          </a:bodyPr>
          <a:lstStyle/>
          <a:p>
            <a:pPr lvl="0" eaLnBrk="1" hangingPunct="1"/>
            <a:endParaRPr lang="en-US" altLang="x-none" b="1" dirty="0">
              <a:solidFill>
                <a:srgbClr val="151616"/>
              </a:solidFill>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b="1" dirty="0">
                <a:solidFill>
                  <a:srgbClr val="000000"/>
                </a:solidFill>
                <a:latin typeface="微软雅黑" panose="020B0503020204020204" pitchFamily="34" charset="-122"/>
                <a:cs typeface="+mn-ea"/>
              </a:rPr>
              <a:t>可视化分析</a:t>
            </a:r>
          </a:p>
        </p:txBody>
      </p:sp>
      <p:sp>
        <p:nvSpPr>
          <p:cNvPr id="45071" name="Text Box 26"/>
          <p:cNvSpPr/>
          <p:nvPr/>
        </p:nvSpPr>
        <p:spPr>
          <a:xfrm>
            <a:off x="7031990" y="1602423"/>
            <a:ext cx="4708525" cy="1386205"/>
          </a:xfrm>
          <a:prstGeom prst="rect">
            <a:avLst/>
          </a:prstGeom>
          <a:noFill/>
          <a:ln w="9525">
            <a:noFill/>
          </a:ln>
        </p:spPr>
        <p:txBody>
          <a:bodyPr anchor="t">
            <a:spAutoFit/>
          </a:bodyPr>
          <a:lstStyle/>
          <a:p>
            <a:pPr lvl="0" eaLnBrk="1" hangingPunct="1"/>
            <a:r>
              <a:rPr lang="zh-CN" altLang="en-US" sz="1400" b="1" dirty="0">
                <a:solidFill>
                  <a:srgbClr val="151616"/>
                </a:solidFill>
                <a:latin typeface="微软雅黑" panose="020B0503020204020204" pitchFamily="34" charset="-122"/>
                <a:ea typeface="微软雅黑" panose="020B0503020204020204" pitchFamily="34" charset="-122"/>
                <a:sym typeface="微软雅黑" panose="020B0503020204020204" pitchFamily="34" charset="-122"/>
              </a:rPr>
              <a:t>我国学者对于高校图书馆人力资源管理的研究始于二十世纪九十年代初，经过逐步的积累，2000年后开始呈现急剧上升的趋势并在2008年达到243篇文献的最高点，而后研究成果逐步趋于稳定。近十年（2007-2016）的论文数占这一领域研究总成果的70%以上，但研究成果呈现逐年下降的趋势。</a:t>
            </a:r>
          </a:p>
        </p:txBody>
      </p:sp>
      <p:sp>
        <p:nvSpPr>
          <p:cNvPr id="45072" name="Text Box 27"/>
          <p:cNvSpPr/>
          <p:nvPr/>
        </p:nvSpPr>
        <p:spPr>
          <a:xfrm>
            <a:off x="7065328" y="5279708"/>
            <a:ext cx="4700587" cy="1172845"/>
          </a:xfrm>
          <a:prstGeom prst="rect">
            <a:avLst/>
          </a:prstGeom>
          <a:noFill/>
          <a:ln w="9525">
            <a:noFill/>
          </a:ln>
        </p:spPr>
        <p:txBody>
          <a:bodyPr anchor="t">
            <a:spAutoFit/>
          </a:bodyPr>
          <a:lstStyle/>
          <a:p>
            <a:pPr lvl="0" eaLnBrk="1" hangingPunct="1"/>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通过Ucinet和Netdraw软件进行可视化分析，构建共现网络图。每个图标表示一个关键词，两图标之间的连线越粗，表示这两个关键词的共现频次越高；图标面积越大，表示该关键词与其他图标的连线越多，并与其他关键词存在众多的共现关系。</a:t>
            </a:r>
          </a:p>
        </p:txBody>
      </p:sp>
      <p:sp>
        <p:nvSpPr>
          <p:cNvPr id="45073" name="Text Box 28"/>
          <p:cNvSpPr/>
          <p:nvPr/>
        </p:nvSpPr>
        <p:spPr>
          <a:xfrm>
            <a:off x="7039928" y="3459798"/>
            <a:ext cx="4700587" cy="959485"/>
          </a:xfrm>
          <a:prstGeom prst="rect">
            <a:avLst/>
          </a:prstGeom>
          <a:noFill/>
          <a:ln w="9525">
            <a:noFill/>
          </a:ln>
        </p:spPr>
        <p:txBody>
          <a:bodyPr anchor="t">
            <a:spAutoFit/>
          </a:bodyPr>
          <a:lstStyle/>
          <a:p>
            <a:pPr lvl="0" eaLnBrk="1" hangingPunct="1"/>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利用SATI3.2软件对相关文献的关键词进行分析，共获得2487个关键词，排除“高校”、“图书馆”、“人力资源”等不具备分析意义的关键词后，经整理与归纳，排名前1</a:t>
            </a:r>
            <a:r>
              <a:rPr lang="en-US" altLang="zh-CN" sz="14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的关键词。</a:t>
            </a:r>
            <a:endParaRPr lang="en-US" altLang="zh-CN" sz="1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075" name="直接连接符 29"/>
          <p:cNvSpPr/>
          <p:nvPr/>
        </p:nvSpPr>
        <p:spPr>
          <a:xfrm>
            <a:off x="6895465" y="3234055"/>
            <a:ext cx="5040313" cy="0"/>
          </a:xfrm>
          <a:prstGeom prst="line">
            <a:avLst/>
          </a:prstGeom>
          <a:ln w="9525" cap="flat" cmpd="sng">
            <a:solidFill>
              <a:schemeClr val="bg1"/>
            </a:solidFill>
            <a:prstDash val="lgDash"/>
            <a:bevel/>
            <a:headEnd type="none" w="med" len="med"/>
            <a:tailEnd type="none" w="med" len="med"/>
          </a:ln>
        </p:spPr>
        <p:txBody>
          <a:bodyPr anchor="t"/>
          <a:lstStyle/>
          <a:p>
            <a:pPr lvl="0" eaLnBrk="0" hangingPunct="0"/>
            <a:endParaRPr lang="zh-CN" altLang="en-US">
              <a:latin typeface="Arial" panose="020B0604020202020204" pitchFamily="34" charset="0"/>
              <a:ea typeface="宋体" panose="02010600030101010101" pitchFamily="2" charset="-122"/>
            </a:endParaRPr>
          </a:p>
        </p:txBody>
      </p:sp>
      <p:sp>
        <p:nvSpPr>
          <p:cNvPr id="45076" name="直接连接符 31"/>
          <p:cNvSpPr/>
          <p:nvPr/>
        </p:nvSpPr>
        <p:spPr>
          <a:xfrm>
            <a:off x="6870065" y="5168583"/>
            <a:ext cx="5040313" cy="1587"/>
          </a:xfrm>
          <a:prstGeom prst="line">
            <a:avLst/>
          </a:prstGeom>
          <a:ln w="9525" cap="flat" cmpd="sng">
            <a:solidFill>
              <a:schemeClr val="bg1"/>
            </a:solidFill>
            <a:prstDash val="lgDash"/>
            <a:bevel/>
            <a:headEnd type="none" w="med" len="med"/>
            <a:tailEnd type="none" w="med" len="med"/>
          </a:ln>
        </p:spPr>
        <p:txBody>
          <a:bodyPr anchor="t"/>
          <a:lstStyle/>
          <a:p>
            <a:pPr lvl="0" eaLnBrk="0" hangingPunct="0"/>
            <a:endParaRPr lang="zh-CN" altLang="en-US">
              <a:latin typeface="Arial" panose="020B0604020202020204" pitchFamily="34" charset="0"/>
              <a:ea typeface="宋体" panose="02010600030101010101" pitchFamily="2" charset="-122"/>
            </a:endParaRPr>
          </a:p>
        </p:txBody>
      </p:sp>
      <p:graphicFrame>
        <p:nvGraphicFramePr>
          <p:cNvPr id="4" name="图表 1"/>
          <p:cNvGraphicFramePr/>
          <p:nvPr/>
        </p:nvGraphicFramePr>
        <p:xfrm>
          <a:off x="-60325" y="1512570"/>
          <a:ext cx="5274310" cy="1476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表格 4"/>
          <p:cNvGraphicFramePr/>
          <p:nvPr/>
        </p:nvGraphicFramePr>
        <p:xfrm>
          <a:off x="271780" y="3234055"/>
          <a:ext cx="5028565" cy="1831340"/>
        </p:xfrm>
        <a:graphic>
          <a:graphicData uri="http://schemas.openxmlformats.org/drawingml/2006/table">
            <a:tbl>
              <a:tblPr firstRow="1" bandRow="1">
                <a:tableStyleId>{5C22544A-7EE6-4342-B048-85BDC9FD1C3A}</a:tableStyleId>
              </a:tblPr>
              <a:tblGrid>
                <a:gridCol w="763270"/>
                <a:gridCol w="979805"/>
                <a:gridCol w="612140"/>
                <a:gridCol w="649605"/>
                <a:gridCol w="1191260"/>
                <a:gridCol w="832485"/>
              </a:tblGrid>
              <a:tr h="303530">
                <a:tc>
                  <a:txBody>
                    <a:bodyPr/>
                    <a:lstStyle/>
                    <a:p>
                      <a:pPr>
                        <a:buNone/>
                      </a:pPr>
                      <a:r>
                        <a:rPr lang="zh-CN" altLang="en-US" sz="1300" b="1"/>
                        <a:t>排序</a:t>
                      </a:r>
                    </a:p>
                  </a:txBody>
                  <a:tcPr/>
                </a:tc>
                <a:tc>
                  <a:txBody>
                    <a:bodyPr/>
                    <a:lstStyle/>
                    <a:p>
                      <a:pPr>
                        <a:buNone/>
                      </a:pPr>
                      <a:r>
                        <a:rPr lang="zh-CN" altLang="en-US" sz="1300" b="1"/>
                        <a:t>关键词</a:t>
                      </a:r>
                    </a:p>
                  </a:txBody>
                  <a:tcPr/>
                </a:tc>
                <a:tc>
                  <a:txBody>
                    <a:bodyPr/>
                    <a:lstStyle/>
                    <a:p>
                      <a:pPr>
                        <a:buNone/>
                      </a:pPr>
                      <a:r>
                        <a:rPr lang="zh-CN" altLang="en-US" sz="1300" b="1"/>
                        <a:t>词频</a:t>
                      </a:r>
                    </a:p>
                  </a:txBody>
                  <a:tcPr/>
                </a:tc>
                <a:tc>
                  <a:txBody>
                    <a:bodyPr/>
                    <a:lstStyle/>
                    <a:p>
                      <a:pPr>
                        <a:buNone/>
                      </a:pPr>
                      <a:r>
                        <a:rPr lang="zh-CN" altLang="en-US" sz="1300" b="1"/>
                        <a:t>排序</a:t>
                      </a:r>
                    </a:p>
                  </a:txBody>
                  <a:tcPr/>
                </a:tc>
                <a:tc>
                  <a:txBody>
                    <a:bodyPr/>
                    <a:lstStyle/>
                    <a:p>
                      <a:pPr>
                        <a:buNone/>
                      </a:pPr>
                      <a:r>
                        <a:rPr lang="zh-CN" altLang="en-US" sz="1300" b="1"/>
                        <a:t>关键词</a:t>
                      </a:r>
                    </a:p>
                  </a:txBody>
                  <a:tcPr/>
                </a:tc>
                <a:tc>
                  <a:txBody>
                    <a:bodyPr/>
                    <a:lstStyle/>
                    <a:p>
                      <a:pPr>
                        <a:buNone/>
                      </a:pPr>
                      <a:r>
                        <a:rPr lang="zh-CN" altLang="en-US" sz="1300" b="1"/>
                        <a:t>词频</a:t>
                      </a:r>
                    </a:p>
                  </a:txBody>
                  <a:tcPr/>
                </a:tc>
              </a:tr>
              <a:tr h="254635">
                <a:tc>
                  <a:txBody>
                    <a:bodyPr/>
                    <a:lstStyle/>
                    <a:p>
                      <a:pPr>
                        <a:buNone/>
                      </a:pPr>
                      <a:r>
                        <a:rPr lang="en-US" altLang="zh-CN" sz="1000" b="1">
                          <a:latin typeface="微软雅黑" panose="020B0503020204020204" pitchFamily="34" charset="-122"/>
                          <a:ea typeface="微软雅黑" panose="020B0503020204020204" pitchFamily="34" charset="-122"/>
                        </a:rPr>
                        <a:t>1</a:t>
                      </a:r>
                    </a:p>
                  </a:txBody>
                  <a:tcPr/>
                </a:tc>
                <a:tc>
                  <a:txBody>
                    <a:bodyPr/>
                    <a:lstStyle/>
                    <a:p>
                      <a:pPr>
                        <a:buNone/>
                      </a:pPr>
                      <a:r>
                        <a:rPr lang="zh-CN" altLang="en-US" sz="1000" b="1">
                          <a:latin typeface="微软雅黑" panose="020B0503020204020204" pitchFamily="34" charset="-122"/>
                          <a:ea typeface="微软雅黑" panose="020B0503020204020204" pitchFamily="34" charset="-122"/>
                        </a:rPr>
                        <a:t>创新</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182</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2</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数字化建设</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114</a:t>
                      </a:r>
                    </a:p>
                  </a:txBody>
                  <a:tcPr/>
                </a:tc>
              </a:tr>
              <a:tr h="254635">
                <a:tc>
                  <a:txBody>
                    <a:bodyPr/>
                    <a:lstStyle/>
                    <a:p>
                      <a:pPr>
                        <a:buNone/>
                      </a:pPr>
                      <a:r>
                        <a:rPr lang="en-US" altLang="zh-CN" sz="1000" b="1">
                          <a:latin typeface="微软雅黑" panose="020B0503020204020204" pitchFamily="34" charset="-122"/>
                          <a:ea typeface="微软雅黑" panose="020B0503020204020204" pitchFamily="34" charset="-122"/>
                        </a:rPr>
                        <a:t>3</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人本管理</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111</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4</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激励</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109</a:t>
                      </a:r>
                    </a:p>
                  </a:txBody>
                  <a:tcPr/>
                </a:tc>
              </a:tr>
              <a:tr h="254635">
                <a:tc>
                  <a:txBody>
                    <a:bodyPr/>
                    <a:lstStyle/>
                    <a:p>
                      <a:pPr>
                        <a:buNone/>
                      </a:pPr>
                      <a:r>
                        <a:rPr lang="en-US" altLang="zh-CN" sz="1000" b="1">
                          <a:latin typeface="微软雅黑" panose="020B0503020204020204" pitchFamily="34" charset="-122"/>
                          <a:ea typeface="微软雅黑" panose="020B0503020204020204" pitchFamily="34" charset="-122"/>
                        </a:rPr>
                        <a:t>5</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问题与对策</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107</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6</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读者服务</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105</a:t>
                      </a:r>
                    </a:p>
                  </a:txBody>
                  <a:tcPr/>
                </a:tc>
              </a:tr>
              <a:tr h="254635">
                <a:tc>
                  <a:txBody>
                    <a:bodyPr/>
                    <a:lstStyle/>
                    <a:p>
                      <a:pPr>
                        <a:buNone/>
                      </a:pPr>
                      <a:r>
                        <a:rPr lang="en-US" altLang="zh-CN" sz="1000" b="1">
                          <a:latin typeface="微软雅黑" panose="020B0503020204020204" pitchFamily="34" charset="-122"/>
                          <a:ea typeface="微软雅黑" panose="020B0503020204020204" pitchFamily="34" charset="-122"/>
                        </a:rPr>
                        <a:t>7</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知识管理</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95</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8</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绩效</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80</a:t>
                      </a:r>
                    </a:p>
                  </a:txBody>
                  <a:tcPr/>
                </a:tc>
              </a:tr>
              <a:tr h="254635">
                <a:tc>
                  <a:txBody>
                    <a:bodyPr/>
                    <a:lstStyle/>
                    <a:p>
                      <a:pPr>
                        <a:buNone/>
                      </a:pPr>
                      <a:r>
                        <a:rPr lang="en-US" altLang="zh-CN" sz="1000" b="1">
                          <a:latin typeface="微软雅黑" panose="020B0503020204020204" pitchFamily="34" charset="-122"/>
                          <a:ea typeface="微软雅黑" panose="020B0503020204020204" pitchFamily="34" charset="-122"/>
                        </a:rPr>
                        <a:t>9</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馆员素质</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60</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10</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学科馆员</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57</a:t>
                      </a:r>
                    </a:p>
                  </a:txBody>
                  <a:tcPr/>
                </a:tc>
              </a:tr>
              <a:tr h="254635">
                <a:tc>
                  <a:txBody>
                    <a:bodyPr/>
                    <a:lstStyle/>
                    <a:p>
                      <a:pPr>
                        <a:buNone/>
                      </a:pPr>
                      <a:r>
                        <a:rPr lang="en-US" altLang="zh-CN" sz="1000" b="1">
                          <a:latin typeface="微软雅黑" panose="020B0503020204020204" pitchFamily="34" charset="-122"/>
                          <a:ea typeface="微软雅黑" panose="020B0503020204020204" pitchFamily="34" charset="-122"/>
                        </a:rPr>
                        <a:t>11</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培训</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55</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12</a:t>
                      </a:r>
                    </a:p>
                  </a:txBody>
                  <a:tcPr/>
                </a:tc>
                <a:tc>
                  <a:txBody>
                    <a:bodyPr/>
                    <a:lstStyle/>
                    <a:p>
                      <a:pPr>
                        <a:buNone/>
                      </a:pPr>
                      <a:r>
                        <a:rPr lang="zh-CN" altLang="en-US" sz="1000" b="1">
                          <a:latin typeface="微软雅黑" panose="020B0503020204020204" pitchFamily="34" charset="-122"/>
                          <a:ea typeface="微软雅黑" panose="020B0503020204020204" pitchFamily="34" charset="-122"/>
                          <a:cs typeface="宋体" panose="02010600030101010101" pitchFamily="2" charset="-122"/>
                          <a:sym typeface="+mn-ea"/>
                        </a:rPr>
                        <a:t>知识经济</a:t>
                      </a:r>
                    </a:p>
                  </a:txBody>
                  <a:tcPr/>
                </a:tc>
                <a:tc>
                  <a:txBody>
                    <a:bodyPr/>
                    <a:lstStyle/>
                    <a:p>
                      <a:pPr>
                        <a:buNone/>
                      </a:pPr>
                      <a:r>
                        <a:rPr lang="en-US" altLang="zh-CN" sz="1000" b="1">
                          <a:latin typeface="微软雅黑" panose="020B0503020204020204" pitchFamily="34" charset="-122"/>
                          <a:ea typeface="微软雅黑" panose="020B0503020204020204" pitchFamily="34" charset="-122"/>
                        </a:rPr>
                        <a:t>45</a:t>
                      </a:r>
                    </a:p>
                  </a:txBody>
                  <a:tcPr/>
                </a:tc>
              </a:tr>
            </a:tbl>
          </a:graphicData>
        </a:graphic>
      </p:graphicFrame>
      <p:pic>
        <p:nvPicPr>
          <p:cNvPr id="6" name="图片 2" descr="E:\图书馆人力资源\共词矩阵相关\最后的图.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292100" y="5065395"/>
            <a:ext cx="4718685" cy="1752600"/>
          </a:xfrm>
          <a:prstGeom prst="rect">
            <a:avLst/>
          </a:prstGeom>
          <a:noFill/>
          <a:ln>
            <a:noFill/>
          </a:ln>
        </p:spPr>
      </p:pic>
      <p:sp>
        <p:nvSpPr>
          <p:cNvPr id="100" name="文本框 99"/>
          <p:cNvSpPr txBox="1"/>
          <p:nvPr/>
        </p:nvSpPr>
        <p:spPr>
          <a:xfrm>
            <a:off x="508000" y="845820"/>
            <a:ext cx="11257915" cy="596265"/>
          </a:xfrm>
          <a:prstGeom prst="rect">
            <a:avLst/>
          </a:prstGeom>
          <a:solidFill>
            <a:schemeClr val="bg1">
              <a:lumMod val="95000"/>
            </a:schemeClr>
          </a:solidFill>
          <a:ln w="9525">
            <a:noFill/>
          </a:ln>
        </p:spPr>
        <p:txBody>
          <a:bodyPr wrap="square">
            <a:spAutoFit/>
          </a:bodyPr>
          <a:lstStyle/>
          <a:p>
            <a:pPr marL="0" indent="0" algn="l"/>
            <a:r>
              <a:rPr lang="en-US" altLang="zh-CN" sz="1600" b="1" u="none">
                <a:solidFill>
                  <a:schemeClr val="tx1"/>
                </a:solidFill>
                <a:latin typeface="微软雅黑" panose="020B0503020204020204" pitchFamily="34" charset="-122"/>
                <a:cs typeface="宋体" panose="02010600030101010101" pitchFamily="2" charset="-122"/>
              </a:rPr>
              <a:t>       </a:t>
            </a:r>
            <a:r>
              <a:rPr lang="zh-CN" altLang="en-US" sz="1600" b="1" u="none">
                <a:solidFill>
                  <a:schemeClr val="tx1"/>
                </a:solidFill>
                <a:latin typeface="微软雅黑" panose="020B0503020204020204" pitchFamily="34" charset="-122"/>
                <a:cs typeface="宋体" panose="02010600030101010101" pitchFamily="2" charset="-122"/>
              </a:rPr>
              <a:t>选取中国知网（</a:t>
            </a:r>
            <a:r>
              <a:rPr lang="en-US" altLang="zh-CN" sz="1600" b="1" u="none">
                <a:solidFill>
                  <a:schemeClr val="tx1"/>
                </a:solidFill>
                <a:latin typeface="微软雅黑" panose="020B0503020204020204" pitchFamily="34" charset="-122"/>
                <a:cs typeface="宋体" panose="02010600030101010101" pitchFamily="2" charset="-122"/>
              </a:rPr>
              <a:t>CNKI</a:t>
            </a:r>
            <a:r>
              <a:rPr lang="zh-CN" altLang="en-US" sz="1600" b="1" u="none">
                <a:solidFill>
                  <a:schemeClr val="tx1"/>
                </a:solidFill>
                <a:latin typeface="微软雅黑" panose="020B0503020204020204" pitchFamily="34" charset="-122"/>
                <a:cs typeface="宋体" panose="02010600030101010101" pitchFamily="2" charset="-122"/>
              </a:rPr>
              <a:t>）进行文献收集。以“主题</a:t>
            </a:r>
            <a:r>
              <a:rPr lang="en-US" altLang="zh-CN" sz="1600" b="1" u="none">
                <a:solidFill>
                  <a:schemeClr val="tx1"/>
                </a:solidFill>
                <a:latin typeface="微软雅黑" panose="020B0503020204020204" pitchFamily="34" charset="-122"/>
                <a:cs typeface="Calibri" panose="020F0502020204030204" pitchFamily="34" charset="0"/>
              </a:rPr>
              <a:t>=</a:t>
            </a:r>
            <a:r>
              <a:rPr lang="zh-CN" altLang="en-US" sz="1600" b="1" u="none">
                <a:solidFill>
                  <a:schemeClr val="tx1"/>
                </a:solidFill>
                <a:latin typeface="微软雅黑" panose="020B0503020204020204" pitchFamily="34" charset="-122"/>
                <a:cs typeface="宋体" panose="02010600030101010101" pitchFamily="2" charset="-122"/>
              </a:rPr>
              <a:t>（‘高校</a:t>
            </a:r>
            <a:r>
              <a:rPr lang="en-US" altLang="zh-CN" sz="1600" b="1" u="none">
                <a:solidFill>
                  <a:schemeClr val="tx1"/>
                </a:solidFill>
                <a:latin typeface="微软雅黑" panose="020B0503020204020204" pitchFamily="34" charset="-122"/>
                <a:cs typeface="Calibri" panose="020F0502020204030204" pitchFamily="34" charset="0"/>
              </a:rPr>
              <a:t>or</a:t>
            </a:r>
            <a:r>
              <a:rPr lang="zh-CN" altLang="en-US" sz="1600" b="1" u="none">
                <a:solidFill>
                  <a:schemeClr val="tx1"/>
                </a:solidFill>
                <a:latin typeface="微软雅黑" panose="020B0503020204020204" pitchFamily="34" charset="-122"/>
                <a:cs typeface="宋体" panose="02010600030101010101" pitchFamily="2" charset="-122"/>
              </a:rPr>
              <a:t>高等学校’ </a:t>
            </a:r>
            <a:r>
              <a:rPr lang="en-US" altLang="zh-CN" sz="1600" b="1" u="none">
                <a:solidFill>
                  <a:schemeClr val="tx1"/>
                </a:solidFill>
                <a:latin typeface="微软雅黑" panose="020B0503020204020204" pitchFamily="34" charset="-122"/>
                <a:cs typeface="Calibri" panose="020F0502020204030204" pitchFamily="34" charset="0"/>
              </a:rPr>
              <a:t>and </a:t>
            </a:r>
            <a:r>
              <a:rPr lang="en-US" altLang="zh-CN" sz="1600" b="1" u="none">
                <a:solidFill>
                  <a:schemeClr val="tx1"/>
                </a:solidFill>
                <a:latin typeface="微软雅黑" panose="020B0503020204020204" pitchFamily="34" charset="-122"/>
                <a:cs typeface="宋体" panose="02010600030101010101" pitchFamily="2" charset="-122"/>
              </a:rPr>
              <a:t>‘</a:t>
            </a:r>
            <a:r>
              <a:rPr lang="zh-CN" altLang="en-US" sz="1600" b="1" u="none">
                <a:solidFill>
                  <a:schemeClr val="tx1"/>
                </a:solidFill>
                <a:latin typeface="微软雅黑" panose="020B0503020204020204" pitchFamily="34" charset="-122"/>
                <a:cs typeface="宋体" panose="02010600030101010101" pitchFamily="2" charset="-122"/>
              </a:rPr>
              <a:t>图书馆’ </a:t>
            </a:r>
            <a:r>
              <a:rPr lang="en-US" altLang="zh-CN" sz="1600" b="1" u="none">
                <a:solidFill>
                  <a:schemeClr val="tx1"/>
                </a:solidFill>
                <a:latin typeface="微软雅黑" panose="020B0503020204020204" pitchFamily="34" charset="-122"/>
                <a:cs typeface="Calibri" panose="020F0502020204030204" pitchFamily="34" charset="0"/>
              </a:rPr>
              <a:t>and </a:t>
            </a:r>
            <a:r>
              <a:rPr lang="en-US" altLang="zh-CN" sz="1600" b="1" u="none">
                <a:solidFill>
                  <a:schemeClr val="tx1"/>
                </a:solidFill>
                <a:latin typeface="微软雅黑" panose="020B0503020204020204" pitchFamily="34" charset="-122"/>
                <a:cs typeface="宋体" panose="02010600030101010101" pitchFamily="2" charset="-122"/>
              </a:rPr>
              <a:t>‘</a:t>
            </a:r>
            <a:r>
              <a:rPr lang="zh-CN" altLang="en-US" sz="1600" b="1" u="none">
                <a:solidFill>
                  <a:schemeClr val="tx1"/>
                </a:solidFill>
                <a:latin typeface="微软雅黑" panose="020B0503020204020204" pitchFamily="34" charset="-122"/>
                <a:cs typeface="宋体" panose="02010600030101010101" pitchFamily="2" charset="-122"/>
              </a:rPr>
              <a:t>人力资源</a:t>
            </a:r>
            <a:r>
              <a:rPr lang="en-US" altLang="zh-CN" sz="1600" b="1" u="none">
                <a:solidFill>
                  <a:schemeClr val="tx1"/>
                </a:solidFill>
                <a:latin typeface="微软雅黑" panose="020B0503020204020204" pitchFamily="34" charset="-122"/>
                <a:cs typeface="Calibri" panose="020F0502020204030204" pitchFamily="34" charset="0"/>
              </a:rPr>
              <a:t>or</a:t>
            </a:r>
            <a:r>
              <a:rPr lang="zh-CN" altLang="en-US" sz="1600" b="1" u="none">
                <a:solidFill>
                  <a:schemeClr val="tx1"/>
                </a:solidFill>
                <a:latin typeface="微软雅黑" panose="020B0503020204020204" pitchFamily="34" charset="-122"/>
                <a:cs typeface="宋体" panose="02010600030101010101" pitchFamily="2" charset="-122"/>
              </a:rPr>
              <a:t>人才资源’）”为检索词进行检索。经过整理与筛选，最终从中国知网（</a:t>
            </a:r>
            <a:r>
              <a:rPr lang="en-US" altLang="zh-CN" sz="1600" b="1" u="none">
                <a:solidFill>
                  <a:schemeClr val="tx1"/>
                </a:solidFill>
                <a:latin typeface="微软雅黑" panose="020B0503020204020204" pitchFamily="34" charset="-122"/>
                <a:cs typeface="Calibri" panose="020F0502020204030204" pitchFamily="34" charset="0"/>
              </a:rPr>
              <a:t>CNKI</a:t>
            </a:r>
            <a:r>
              <a:rPr lang="zh-CN" altLang="en-US" sz="1600" b="1" u="none">
                <a:solidFill>
                  <a:schemeClr val="tx1"/>
                </a:solidFill>
                <a:latin typeface="微软雅黑" panose="020B0503020204020204" pitchFamily="34" charset="-122"/>
                <a:cs typeface="宋体" panose="02010600030101010101" pitchFamily="2" charset="-122"/>
              </a:rPr>
              <a:t>）获取了</a:t>
            </a:r>
            <a:r>
              <a:rPr lang="en-US" altLang="zh-CN" sz="1600" b="1" u="none">
                <a:solidFill>
                  <a:schemeClr val="tx1"/>
                </a:solidFill>
                <a:latin typeface="微软雅黑" panose="020B0503020204020204" pitchFamily="34" charset="-122"/>
                <a:cs typeface="Calibri" panose="020F0502020204030204" pitchFamily="34" charset="0"/>
              </a:rPr>
              <a:t>2338</a:t>
            </a:r>
            <a:r>
              <a:rPr lang="zh-CN" altLang="en-US" sz="1600" b="1" u="none">
                <a:solidFill>
                  <a:schemeClr val="tx1"/>
                </a:solidFill>
                <a:latin typeface="微软雅黑" panose="020B0503020204020204" pitchFamily="34" charset="-122"/>
                <a:cs typeface="宋体" panose="02010600030101010101" pitchFamily="2" charset="-122"/>
              </a:rPr>
              <a:t>篇文献。</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
          <p:cNvSpPr/>
          <p:nvPr/>
        </p:nvSpPr>
        <p:spPr>
          <a:xfrm>
            <a:off x="93345" y="200025"/>
            <a:ext cx="9338945"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extBox 17"/>
          <p:cNvSpPr txBox="1"/>
          <p:nvPr/>
        </p:nvSpPr>
        <p:spPr>
          <a:xfrm>
            <a:off x="185420" y="406400"/>
            <a:ext cx="8745337" cy="553994"/>
          </a:xfrm>
          <a:prstGeom prst="rect">
            <a:avLst/>
          </a:prstGeom>
          <a:noFill/>
          <a:ln w="9525">
            <a:noFill/>
          </a:ln>
        </p:spPr>
        <p:txBody>
          <a:bodyPr wrap="none" lIns="121917" tIns="60958" rIns="121917" bIns="60958">
            <a:spAutoFit/>
          </a:bodyPr>
          <a:lstStyle/>
          <a:p>
            <a:pPr lvl="0"/>
            <a:r>
              <a:rPr lang="en-US" altLang="zh-CN" sz="2800" b="1" dirty="0">
                <a:solidFill>
                  <a:schemeClr val="bg1"/>
                </a:solidFill>
                <a:latin typeface="Arial" panose="020B0604020202020204" pitchFamily="34" charset="0"/>
                <a:ea typeface="微软雅黑" panose="020B0503020204020204" pitchFamily="34" charset="-122"/>
              </a:rPr>
              <a:t>3.3 </a:t>
            </a:r>
            <a:r>
              <a:rPr lang="zh-CN" altLang="en-US" sz="2800" b="1" dirty="0">
                <a:solidFill>
                  <a:schemeClr val="bg1"/>
                </a:solidFill>
                <a:latin typeface="Arial" panose="020B0604020202020204" pitchFamily="34" charset="0"/>
                <a:ea typeface="微软雅黑" panose="020B0503020204020204" pitchFamily="34" charset="-122"/>
              </a:rPr>
              <a:t>第三</a:t>
            </a:r>
            <a:r>
              <a:rPr lang="zh-CN" altLang="en-US" sz="2800" b="1" dirty="0" smtClean="0">
                <a:solidFill>
                  <a:schemeClr val="bg1"/>
                </a:solidFill>
                <a:latin typeface="Arial" panose="020B0604020202020204" pitchFamily="34" charset="0"/>
                <a:ea typeface="微软雅黑" panose="020B0503020204020204" pitchFamily="34" charset="-122"/>
              </a:rPr>
              <a:t>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调研全国高校图书馆人力资源建设研究现状</a:t>
            </a:r>
          </a:p>
        </p:txBody>
      </p:sp>
      <p:graphicFrame>
        <p:nvGraphicFramePr>
          <p:cNvPr id="21515" name="表格 4"/>
          <p:cNvGraphicFramePr>
            <a:graphicFrameLocks noGrp="1"/>
          </p:cNvGraphicFramePr>
          <p:nvPr/>
        </p:nvGraphicFramePr>
        <p:xfrm>
          <a:off x="93345" y="1525270"/>
          <a:ext cx="11920220" cy="5190490"/>
        </p:xfrm>
        <a:graphic>
          <a:graphicData uri="http://schemas.openxmlformats.org/drawingml/2006/table">
            <a:tbl>
              <a:tblPr/>
              <a:tblGrid>
                <a:gridCol w="2095500"/>
                <a:gridCol w="9824720"/>
              </a:tblGrid>
              <a:tr h="361950">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20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研究内容</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38100" cap="flat" cmpd="sng" algn="ctr">
                      <a:solidFill>
                        <a:srgbClr val="FFFFFF"/>
                      </a:solidFill>
                      <a:prstDash val="solid"/>
                      <a:bevel/>
                      <a:headEnd type="none" w="med" len="med"/>
                      <a:tailEnd type="none" w="med" len="med"/>
                    </a:lnB>
                    <a:lnTlToBr>
                      <a:noFill/>
                    </a:lnTlToBr>
                    <a:lnBlToTr>
                      <a:noFill/>
                    </a:lnBlToTr>
                    <a:solidFill>
                      <a:srgbClr val="9BBB59"/>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20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分析</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38100" cap="flat" cmpd="sng" algn="ctr">
                      <a:solidFill>
                        <a:srgbClr val="FFFFFF"/>
                      </a:solidFill>
                      <a:prstDash val="solid"/>
                      <a:bevel/>
                      <a:headEnd type="none" w="med" len="med"/>
                      <a:tailEnd type="none" w="med" len="med"/>
                    </a:lnB>
                    <a:lnTlToBr>
                      <a:noFill/>
                    </a:lnTlToBr>
                    <a:lnBlToTr>
                      <a:noFill/>
                    </a:lnBlToTr>
                    <a:solidFill>
                      <a:srgbClr val="9BBB59"/>
                    </a:solidFill>
                  </a:tcPr>
                </a:tc>
              </a:tr>
              <a:tr h="762000">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管理内涵研究</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381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9BBB59"/>
                    </a:solidFill>
                  </a:tcPr>
                </a:tc>
                <a:tc>
                  <a:txBody>
                    <a:bodyPr/>
                    <a:lstStyle>
                      <a:lvl1pPr marL="285750" indent="-285750">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marR="0" lvl="0" indent="-285750" algn="just" defTabSz="914400" rtl="0" eaLnBrk="1" fontAlgn="base" latinLnBrk="0" hangingPunct="1">
                        <a:lnSpc>
                          <a:spcPct val="120000"/>
                        </a:lnSpc>
                        <a:spcBef>
                          <a:spcPct val="0"/>
                        </a:spcBef>
                        <a:spcAft>
                          <a:spcPct val="0"/>
                        </a:spcAft>
                        <a:buClrTx/>
                        <a:buSzTx/>
                        <a:buFont typeface="Arial" panose="020B0604020202020204" pitchFamily="34" charset="0"/>
                        <a:buChar char="•"/>
                      </a:pPr>
                      <a:r>
                        <a:rPr kumimoji="0" lang="zh-CN" altLang="en-US" sz="1400" b="1"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国内学者借鉴人力资源与现代人力资源管理的理论体系，结合高校图书馆的相关特性，形成了高校图书馆人力资源管理的内涵，从狭义和广义的角度进行了多方位的研究。</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381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DEE7D0"/>
                    </a:solidFill>
                  </a:tcPr>
                </a:tc>
              </a:tr>
              <a:tr h="528955">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必要性研究</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9BBB59"/>
                    </a:solidFill>
                  </a:tcPr>
                </a:tc>
                <a:tc>
                  <a:txBody>
                    <a:bodyPr/>
                    <a:lstStyle>
                      <a:lvl1pPr marL="285750" indent="-285750">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marR="0" lvl="0" indent="-285750" algn="just" defTabSz="914400" rtl="0" eaLnBrk="1" fontAlgn="base" latinLnBrk="0" hangingPunct="1">
                        <a:lnSpc>
                          <a:spcPct val="120000"/>
                        </a:lnSpc>
                        <a:spcBef>
                          <a:spcPct val="0"/>
                        </a:spcBef>
                        <a:spcAft>
                          <a:spcPct val="0"/>
                        </a:spcAft>
                        <a:buClrTx/>
                        <a:buSzTx/>
                        <a:buFont typeface="Arial" panose="020B0604020202020204" pitchFamily="34" charset="0"/>
                        <a:buChar char="•"/>
                      </a:pPr>
                      <a:r>
                        <a:rPr kumimoji="0" lang="zh-CN" altLang="en-US" sz="1400" b="1"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服务模式、服务内容、服务理念、服务设施等均已发生了巨大变化，逐步由传统型图书馆转变为了现代图书馆。国内学者普遍意识到图书馆采用现代化的人力资源管理与开发措施是实现可持续发展的必然选择。</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EFF3E9"/>
                    </a:solidFill>
                  </a:tcPr>
                </a:tc>
              </a:tr>
              <a:tr h="588645">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管理现状研究</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9BBB59"/>
                    </a:solidFill>
                  </a:tcPr>
                </a:tc>
                <a:tc>
                  <a:txBody>
                    <a:bodyPr/>
                    <a:lstStyle>
                      <a:lvl1pPr marL="285750" indent="-285750">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marR="0" lvl="0" indent="-285750" algn="just" defTabSz="914400" rtl="0" eaLnBrk="1" fontAlgn="base" latinLnBrk="0" hangingPunct="1">
                        <a:lnSpc>
                          <a:spcPct val="120000"/>
                        </a:lnSpc>
                        <a:spcBef>
                          <a:spcPct val="0"/>
                        </a:spcBef>
                        <a:spcAft>
                          <a:spcPct val="0"/>
                        </a:spcAft>
                        <a:buClrTx/>
                        <a:buSzTx/>
                        <a:buFont typeface="Arial" panose="020B0604020202020204" pitchFamily="34" charset="0"/>
                        <a:buChar char="•"/>
                      </a:pPr>
                      <a:r>
                        <a:rPr kumimoji="0" lang="zh-CN" altLang="en-US" sz="1400" b="1"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国内学者认为我国高校图书馆人力资源管理的首要问题是人力资源本身的问题——馆员队伍参差不齐、整体素养不高。</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DEE7D0"/>
                    </a:solidFill>
                  </a:tcPr>
                </a:tc>
              </a:tr>
              <a:tr h="1320800">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提升策略研究</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9BBB59"/>
                    </a:solidFill>
                  </a:tcPr>
                </a:tc>
                <a:tc>
                  <a:txBody>
                    <a:bodyPr/>
                    <a:lstStyle/>
                    <a:p>
                      <a:pPr marL="285750" marR="0" lvl="0" indent="-285750" algn="just" defTabSz="914400" rtl="0" eaLnBrk="1" fontAlgn="base" latinLnBrk="0" hangingPunct="1">
                        <a:lnSpc>
                          <a:spcPct val="120000"/>
                        </a:lnSpc>
                        <a:spcBef>
                          <a:spcPct val="0"/>
                        </a:spcBef>
                        <a:spcAft>
                          <a:spcPct val="0"/>
                        </a:spcAft>
                        <a:buClrTx/>
                        <a:buSzTx/>
                        <a:buFont typeface="Arial" panose="020B0604020202020204" pitchFamily="34" charset="0"/>
                        <a:buChar char="•"/>
                      </a:pPr>
                      <a:r>
                        <a:rPr kumimoji="0" lang="zh-CN" altLang="en-US" sz="1400" b="1" i="0" u="none" strike="noStrike" cap="none" normalizeH="0" baseline="0" dirty="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应树立“以人为本”的观念，制定切实可行的人力资源发展规划，包括需求计划、引进与培训计划、激励计划等，推进人力资源的全面质量管理；从数量结构、知识结构两个方面对人力资源进行优化，同时，对人才进行多样化的培育，最后，引入激励和竞争机制以提高工作效益，更好地为读者服务；馆长应是专职且具有图书馆学专业背景，还应发挥省市图工委的功能建立区域馆长/馆员学习共同体，促进馆员队伍健康发展。</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EFF3E9"/>
                    </a:solidFill>
                  </a:tcPr>
                </a:tc>
              </a:tr>
              <a:tr h="450215">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中外对比研究</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9BBB59"/>
                    </a:solidFill>
                  </a:tcPr>
                </a:tc>
                <a:tc>
                  <a:txBody>
                    <a:bodyPr/>
                    <a:lstStyle/>
                    <a:p>
                      <a:pPr marL="285750" marR="0" lvl="0" indent="-285750" algn="just" defTabSz="914400" rtl="0" eaLnBrk="1" fontAlgn="base" latinLnBrk="0" hangingPunct="1">
                        <a:lnSpc>
                          <a:spcPct val="120000"/>
                        </a:lnSpc>
                        <a:spcBef>
                          <a:spcPct val="0"/>
                        </a:spcBef>
                        <a:spcAft>
                          <a:spcPct val="0"/>
                        </a:spcAft>
                        <a:buClrTx/>
                        <a:buSzTx/>
                        <a:buFont typeface="Arial" panose="020B0604020202020204" pitchFamily="34" charset="0"/>
                        <a:buChar char="•"/>
                      </a:pPr>
                      <a:r>
                        <a:rPr kumimoji="0" lang="zh-CN" altLang="en-US" sz="1400" b="1"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借鉴国外、境外先进经验建设我国高校图书馆一直是学界的研究热点之一</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DEE7D0"/>
                    </a:solidFill>
                  </a:tcPr>
                </a:tc>
              </a:tr>
              <a:tr h="589280">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危机研究</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9BBB59"/>
                    </a:solidFill>
                  </a:tcPr>
                </a:tc>
                <a:tc>
                  <a:txBody>
                    <a:bodyPr/>
                    <a:lstStyle/>
                    <a:p>
                      <a:pPr marL="285750" marR="0" lvl="0" indent="-285750" algn="just" defTabSz="914400" rtl="0" eaLnBrk="1" fontAlgn="base" latinLnBrk="0" hangingPunct="1">
                        <a:lnSpc>
                          <a:spcPct val="120000"/>
                        </a:lnSpc>
                        <a:spcBef>
                          <a:spcPct val="0"/>
                        </a:spcBef>
                        <a:spcAft>
                          <a:spcPct val="0"/>
                        </a:spcAft>
                        <a:buClrTx/>
                        <a:buSzTx/>
                        <a:buFont typeface="Arial" panose="020B0604020202020204" pitchFamily="34" charset="0"/>
                        <a:buChar char="•"/>
                      </a:pPr>
                      <a:r>
                        <a:rPr kumimoji="0" lang="zh-CN" altLang="en-US" sz="1400" b="1"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人才流失，尤其是高层次人才流失是高校图书馆发展必须面对的问题之一，高校图书馆已充分认识到人才的重要性，国内学者亦进行了大量研究。</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EFF3E9"/>
                    </a:solidFill>
                  </a:tcPr>
                </a:tc>
              </a:tr>
              <a:tr h="588645">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zh-CN" altLang="en-US" sz="18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sym typeface="微软雅黑" panose="020B0503020204020204" pitchFamily="34" charset="-122"/>
                        </a:rPr>
                        <a:t>具体群体的研究</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9BBB59"/>
                    </a:solidFill>
                  </a:tcPr>
                </a:tc>
                <a:tc>
                  <a:txBody>
                    <a:bodyPr/>
                    <a:lstStyle/>
                    <a:p>
                      <a:pPr marL="285750" marR="0" lvl="0" indent="-285750" algn="just" defTabSz="914400" rtl="0" eaLnBrk="1" fontAlgn="base" latinLnBrk="0" hangingPunct="1">
                        <a:lnSpc>
                          <a:spcPct val="120000"/>
                        </a:lnSpc>
                        <a:spcBef>
                          <a:spcPct val="0"/>
                        </a:spcBef>
                        <a:spcAft>
                          <a:spcPct val="0"/>
                        </a:spcAft>
                        <a:buClrTx/>
                        <a:buSzTx/>
                        <a:buFont typeface="Arial" panose="020B0604020202020204" pitchFamily="34" charset="0"/>
                        <a:buChar char="•"/>
                      </a:pPr>
                      <a:r>
                        <a:rPr kumimoji="0" lang="zh-CN" altLang="en-US" sz="1400" b="1" i="0" u="none" strike="noStrike" cap="none" normalizeH="0" baseline="0" smtClean="0">
                          <a:ln>
                            <a:noFill/>
                          </a:ln>
                          <a:solidFill>
                            <a:srgbClr val="5F5E5C"/>
                          </a:solidFill>
                          <a:effectLst/>
                          <a:latin typeface="微软雅黑" panose="020B0503020204020204" pitchFamily="34" charset="-122"/>
                          <a:ea typeface="微软雅黑" panose="020B0503020204020204" pitchFamily="34" charset="-122"/>
                          <a:sym typeface="微软雅黑" panose="020B0503020204020204" pitchFamily="34" charset="-122"/>
                        </a:rPr>
                        <a:t>国内学者对人力资源中的学科馆员、引进人才家属、高学历馆员、女性馆员、外聘员工、志愿者等进行了系列研究，并普遍认为这几类人员均为高校图书馆人力资源的有机组成部分，共同推动了图书馆事业的发展。</a:t>
                      </a:r>
                    </a:p>
                  </a:txBody>
                  <a:tcPr marL="68580" marR="68580" marT="0" marB="0" anchor="ctr" horzOverflow="overflow">
                    <a:lnL w="12700" cap="flat" cmpd="sng" algn="ctr">
                      <a:solidFill>
                        <a:srgbClr val="FFFFFF"/>
                      </a:solidFill>
                      <a:prstDash val="solid"/>
                      <a:bevel/>
                      <a:headEnd type="none" w="med" len="med"/>
                      <a:tailEnd type="none" w="med" len="med"/>
                    </a:lnL>
                    <a:lnR w="12700" cap="flat" cmpd="sng" algn="ctr">
                      <a:solidFill>
                        <a:srgbClr val="FFFFFF"/>
                      </a:solidFill>
                      <a:prstDash val="solid"/>
                      <a:bevel/>
                      <a:headEnd type="none" w="med" len="med"/>
                      <a:tailEnd type="none" w="med" len="med"/>
                    </a:lnR>
                    <a:lnT w="12700" cap="flat" cmpd="sng" algn="ctr">
                      <a:solidFill>
                        <a:srgbClr val="FFFFFF"/>
                      </a:solidFill>
                      <a:prstDash val="solid"/>
                      <a:bevel/>
                      <a:headEnd type="none" w="med" len="med"/>
                      <a:tailEnd type="none" w="med" len="med"/>
                    </a:lnT>
                    <a:lnB w="12700" cap="flat" cmpd="sng" algn="ctr">
                      <a:solidFill>
                        <a:srgbClr val="FFFFFF"/>
                      </a:solidFill>
                      <a:prstDash val="solid"/>
                      <a:bevel/>
                      <a:headEnd type="none" w="med" len="med"/>
                      <a:tailEnd type="none" w="med" len="med"/>
                    </a:lnB>
                    <a:lnTlToBr>
                      <a:noFill/>
                    </a:lnTlToBr>
                    <a:lnBlToTr>
                      <a:noFill/>
                    </a:lnBlToTr>
                    <a:solidFill>
                      <a:srgbClr val="DEE7D0"/>
                    </a:solidFill>
                  </a:tcPr>
                </a:tc>
              </a:tr>
            </a:tbl>
          </a:graphicData>
        </a:graphic>
      </p:graphicFrame>
      <p:sp>
        <p:nvSpPr>
          <p:cNvPr id="3" name="文本框 2"/>
          <p:cNvSpPr txBox="1"/>
          <p:nvPr/>
        </p:nvSpPr>
        <p:spPr>
          <a:xfrm>
            <a:off x="4390390" y="1026795"/>
            <a:ext cx="2830195" cy="406400"/>
          </a:xfrm>
          <a:prstGeom prst="rect">
            <a:avLst/>
          </a:prstGeom>
          <a:solidFill>
            <a:schemeClr val="accent2"/>
          </a:solidFill>
        </p:spPr>
        <p:txBody>
          <a:bodyPr wrap="square" rtlCol="0" anchor="t">
            <a:spAutoFit/>
          </a:bodyPr>
          <a:lstStyle/>
          <a:p>
            <a:pPr marL="0" marR="0" lvl="0" indent="0" algn="ctr" defTabSz="914400" rtl="0" eaLnBrk="1" fontAlgn="base" latinLnBrk="0" hangingPunct="1">
              <a:lnSpc>
                <a:spcPct val="115000"/>
              </a:lnSpc>
              <a:spcBef>
                <a:spcPct val="0"/>
              </a:spcBef>
              <a:spcAft>
                <a:spcPct val="0"/>
              </a:spcAft>
              <a:buClrTx/>
              <a:buSzTx/>
              <a:buFontTx/>
              <a:buNone/>
            </a:pPr>
            <a:r>
              <a:rPr lang="zh-CN" altLang="en-US" b="1" smtClean="0">
                <a:ln>
                  <a:noFill/>
                </a:ln>
                <a:solidFill>
                  <a:schemeClr val="tx1"/>
                </a:solidFill>
                <a:effectLst/>
                <a:latin typeface="微软雅黑" panose="020B0503020204020204" pitchFamily="34" charset="-122"/>
                <a:sym typeface="微软雅黑" panose="020B0503020204020204" pitchFamily="34" charset="-122"/>
              </a:rPr>
              <a:t>研究内容分析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p:cTn id="7" dur="500" fill="hold"/>
                                        <p:tgtEl>
                                          <p:spTgt spid="21515"/>
                                        </p:tgtEl>
                                        <p:attrNameLst>
                                          <p:attrName>ppt_w</p:attrName>
                                        </p:attrNameLst>
                                      </p:cBhvr>
                                      <p:tavLst>
                                        <p:tav tm="0">
                                          <p:val>
                                            <p:strVal val="(6*min(max(#ppt_w*#ppt_h,.3),1)-7.4)/-.7*#ppt_w"/>
                                          </p:val>
                                        </p:tav>
                                        <p:tav tm="100000">
                                          <p:val>
                                            <p:strVal val="#ppt_w"/>
                                          </p:val>
                                        </p:tav>
                                      </p:tavLst>
                                    </p:anim>
                                    <p:anim calcmode="lin" valueType="num">
                                      <p:cBhvr>
                                        <p:cTn id="8" dur="500" fill="hold"/>
                                        <p:tgtEl>
                                          <p:spTgt spid="21515"/>
                                        </p:tgtEl>
                                        <p:attrNameLst>
                                          <p:attrName>ppt_h</p:attrName>
                                        </p:attrNameLst>
                                      </p:cBhvr>
                                      <p:tavLst>
                                        <p:tav tm="0">
                                          <p:val>
                                            <p:strVal val="(6*min(max(#ppt_w*#ppt_h,.3),1)-7.4)/-.7*#ppt_h"/>
                                          </p:val>
                                        </p:tav>
                                        <p:tav tm="100000">
                                          <p:val>
                                            <p:strVal val="#ppt_h"/>
                                          </p:val>
                                        </p:tav>
                                      </p:tavLst>
                                    </p:anim>
                                    <p:anim calcmode="lin" valueType="num">
                                      <p:cBhvr>
                                        <p:cTn id="9" dur="500" fill="hold"/>
                                        <p:tgtEl>
                                          <p:spTgt spid="21515"/>
                                        </p:tgtEl>
                                        <p:attrNameLst>
                                          <p:attrName>ppt_x</p:attrName>
                                        </p:attrNameLst>
                                      </p:cBhvr>
                                      <p:tavLst>
                                        <p:tav tm="0">
                                          <p:val>
                                            <p:fltVal val="0.5"/>
                                          </p:val>
                                        </p:tav>
                                        <p:tav tm="100000">
                                          <p:val>
                                            <p:strVal val="#ppt_x"/>
                                          </p:val>
                                        </p:tav>
                                      </p:tavLst>
                                    </p:anim>
                                    <p:anim calcmode="lin" valueType="num">
                                      <p:cBhvr>
                                        <p:cTn id="10" dur="500" fill="hold"/>
                                        <p:tgtEl>
                                          <p:spTgt spid="2151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矩形 2"/>
          <p:cNvSpPr/>
          <p:nvPr/>
        </p:nvSpPr>
        <p:spPr>
          <a:xfrm>
            <a:off x="93345" y="200025"/>
            <a:ext cx="9338945"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梯形 30"/>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extBox 17"/>
          <p:cNvSpPr txBox="1"/>
          <p:nvPr/>
        </p:nvSpPr>
        <p:spPr>
          <a:xfrm>
            <a:off x="185420" y="406400"/>
            <a:ext cx="8745337" cy="553994"/>
          </a:xfrm>
          <a:prstGeom prst="rect">
            <a:avLst/>
          </a:prstGeom>
          <a:noFill/>
          <a:ln w="9525">
            <a:noFill/>
          </a:ln>
        </p:spPr>
        <p:txBody>
          <a:bodyPr wrap="none" lIns="121917" tIns="60958" rIns="121917" bIns="60958">
            <a:spAutoFit/>
          </a:bodyPr>
          <a:lstStyle/>
          <a:p>
            <a:pPr lvl="0"/>
            <a:r>
              <a:rPr lang="en-US" altLang="zh-CN" sz="2800" b="1" dirty="0">
                <a:solidFill>
                  <a:schemeClr val="bg1"/>
                </a:solidFill>
                <a:latin typeface="Arial" panose="020B0604020202020204" pitchFamily="34" charset="0"/>
                <a:ea typeface="微软雅黑" panose="020B0503020204020204" pitchFamily="34" charset="-122"/>
              </a:rPr>
              <a:t>3.3 </a:t>
            </a:r>
            <a:r>
              <a:rPr lang="zh-CN" altLang="en-US" sz="2800" b="1" dirty="0">
                <a:solidFill>
                  <a:schemeClr val="bg1"/>
                </a:solidFill>
                <a:latin typeface="Arial" panose="020B0604020202020204" pitchFamily="34" charset="0"/>
                <a:ea typeface="微软雅黑" panose="020B0503020204020204" pitchFamily="34" charset="-122"/>
              </a:rPr>
              <a:t>第三</a:t>
            </a:r>
            <a:r>
              <a:rPr lang="zh-CN" altLang="en-US" sz="2800" b="1" dirty="0" smtClean="0">
                <a:solidFill>
                  <a:schemeClr val="bg1"/>
                </a:solidFill>
                <a:latin typeface="Arial" panose="020B0604020202020204" pitchFamily="34" charset="0"/>
                <a:ea typeface="微软雅黑" panose="020B0503020204020204" pitchFamily="34" charset="-122"/>
              </a:rPr>
              <a:t>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调研全国高校图书馆人力资源建设研究现状</a:t>
            </a:r>
          </a:p>
        </p:txBody>
      </p:sp>
      <p:sp>
        <p:nvSpPr>
          <p:cNvPr id="41" name="矩形 40"/>
          <p:cNvSpPr/>
          <p:nvPr/>
        </p:nvSpPr>
        <p:spPr>
          <a:xfrm>
            <a:off x="1842770" y="1586865"/>
            <a:ext cx="10108565" cy="2435225"/>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70C0"/>
              </a:solidFill>
              <a:effectLst/>
              <a:uLnTx/>
              <a:uFillTx/>
              <a:latin typeface="+mn-lt"/>
              <a:ea typeface="+mn-ea"/>
              <a:cs typeface="+mn-cs"/>
            </a:endParaRPr>
          </a:p>
        </p:txBody>
      </p:sp>
      <p:grpSp>
        <p:nvGrpSpPr>
          <p:cNvPr id="4" name="组合 41"/>
          <p:cNvGrpSpPr/>
          <p:nvPr/>
        </p:nvGrpSpPr>
        <p:grpSpPr>
          <a:xfrm>
            <a:off x="1323975" y="1408430"/>
            <a:ext cx="1345565" cy="1198880"/>
            <a:chOff x="1417067" y="908720"/>
            <a:chExt cx="1728192" cy="1728192"/>
          </a:xfrm>
        </p:grpSpPr>
        <p:grpSp>
          <p:nvGrpSpPr>
            <p:cNvPr id="5"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chemeClr val="accent2"/>
              </a:solidFill>
              <a:ln w="28575">
                <a:solidFill>
                  <a:schemeClr val="accent2"/>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schemeClr val="accent2"/>
                    </a:solidFill>
                  </a:ln>
                  <a:solidFill>
                    <a:schemeClr val="accent2"/>
                  </a:solidFill>
                  <a:effectLst/>
                  <a:uLnTx/>
                  <a:uFillTx/>
                  <a:latin typeface="+mn-lt"/>
                  <a:ea typeface="+mn-ea"/>
                  <a:cs typeface="+mn-cs"/>
                </a:endParaRPr>
              </a:p>
            </p:txBody>
          </p:sp>
          <p:sp>
            <p:nvSpPr>
              <p:cNvPr id="46" name="椭圆 45"/>
              <p:cNvSpPr/>
              <p:nvPr/>
            </p:nvSpPr>
            <p:spPr>
              <a:xfrm>
                <a:off x="3839838" y="2024052"/>
                <a:ext cx="1098122" cy="1098122"/>
              </a:xfrm>
              <a:prstGeom prst="ellipse">
                <a:avLst/>
              </a:prstGeom>
              <a:solidFill>
                <a:schemeClr val="bg1"/>
              </a:solidFill>
              <a:ln>
                <a:solidFill>
                  <a:schemeClr val="accent2"/>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44" name="TextBox 7"/>
            <p:cNvSpPr>
              <a:spLocks noChangeArrowheads="1"/>
            </p:cNvSpPr>
            <p:nvPr/>
          </p:nvSpPr>
          <p:spPr bwMode="auto">
            <a:xfrm>
              <a:off x="1567351" y="1396189"/>
              <a:ext cx="1487074" cy="752423"/>
            </a:xfrm>
            <a:prstGeom prst="rect">
              <a:avLst/>
            </a:prstGeom>
            <a:noFill/>
            <a:ln>
              <a:noFill/>
            </a:ln>
            <a:effectLst>
              <a:outerShdw blurRad="50800" dist="38100" dir="5400000" algn="t"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Impact MT Std" pitchFamily="34" charset="0"/>
                  <a:ea typeface="微软雅黑" panose="020B0503020204020204" pitchFamily="34" charset="-122"/>
                  <a:cs typeface="+mn-cs"/>
                  <a:sym typeface="微软雅黑" panose="020B0503020204020204" pitchFamily="34" charset="-122"/>
                </a:rPr>
                <a:t>不足</a:t>
              </a:r>
            </a:p>
          </p:txBody>
        </p:sp>
      </p:grpSp>
      <p:sp>
        <p:nvSpPr>
          <p:cNvPr id="65" name="TextBox 7"/>
          <p:cNvSpPr/>
          <p:nvPr/>
        </p:nvSpPr>
        <p:spPr>
          <a:xfrm>
            <a:off x="1323975" y="4550410"/>
            <a:ext cx="1058545" cy="521970"/>
          </a:xfrm>
          <a:prstGeom prst="rect">
            <a:avLst/>
          </a:prstGeom>
          <a:solidFill>
            <a:schemeClr val="accent2"/>
          </a:solidFill>
          <a:ln w="9525">
            <a:solidFill>
              <a:schemeClr val="accent1">
                <a:lumMod val="20000"/>
                <a:lumOff val="80000"/>
              </a:schemeClr>
            </a:solidFill>
          </a:ln>
          <a:scene3d>
            <a:camera prst="orthographicFront"/>
            <a:lightRig rig="glow" dir="t">
              <a:rot lat="0" lon="0" rev="0"/>
            </a:lightRig>
          </a:scene3d>
        </p:spPr>
        <p:txBody>
          <a:bodyPr wrap="square" lIns="0" tIns="0" rIns="0" bIns="0">
            <a:spAutoFit/>
          </a:bodyPr>
          <a:lstStyle/>
          <a:p>
            <a:pPr lvl="0"/>
            <a:r>
              <a:rPr lang="en-US" altLang="zh-CN"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展望</a:t>
            </a:r>
          </a:p>
        </p:txBody>
      </p:sp>
      <p:grpSp>
        <p:nvGrpSpPr>
          <p:cNvPr id="6" name="组合 65"/>
          <p:cNvGrpSpPr/>
          <p:nvPr/>
        </p:nvGrpSpPr>
        <p:grpSpPr>
          <a:xfrm>
            <a:off x="2824480" y="4779010"/>
            <a:ext cx="5793739" cy="293370"/>
            <a:chOff x="3924051" y="2088852"/>
            <a:chExt cx="6421329" cy="292750"/>
          </a:xfrm>
        </p:grpSpPr>
        <p:sp>
          <p:nvSpPr>
            <p:cNvPr id="67" name="等腰三角形 66"/>
            <p:cNvSpPr/>
            <p:nvPr/>
          </p:nvSpPr>
          <p:spPr>
            <a:xfrm rot="5400000">
              <a:off x="3924051" y="2163218"/>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70C0"/>
                </a:solidFill>
                <a:effectLst/>
                <a:uLnTx/>
                <a:uFillTx/>
                <a:latin typeface="+mn-lt"/>
                <a:ea typeface="+mn-ea"/>
                <a:cs typeface="+mn-cs"/>
              </a:endParaRPr>
            </a:p>
          </p:txBody>
        </p:sp>
        <p:sp>
          <p:nvSpPr>
            <p:cNvPr id="27672" name="TextBox 7"/>
            <p:cNvSpPr/>
            <p:nvPr/>
          </p:nvSpPr>
          <p:spPr>
            <a:xfrm>
              <a:off x="4165290" y="2088852"/>
              <a:ext cx="6180090" cy="292750"/>
            </a:xfrm>
            <a:prstGeom prst="rect">
              <a:avLst/>
            </a:prstGeom>
            <a:solidFill>
              <a:schemeClr val="bg1">
                <a:lumMod val="95000"/>
              </a:schemeClr>
            </a:solidFill>
            <a:ln w="9525">
              <a:noFill/>
            </a:ln>
          </p:spPr>
          <p:txBody>
            <a:bodyPr wrap="square" lIns="0" tIns="0" rIns="0" bIns="0">
              <a:spAutoFit/>
            </a:bodyPr>
            <a:lstStyle/>
            <a:p>
              <a:pPr lvl="0"/>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现代人力资源管理与开发体系将进一步加速建立健全</a:t>
              </a:r>
            </a:p>
          </p:txBody>
        </p:sp>
      </p:grpSp>
      <p:grpSp>
        <p:nvGrpSpPr>
          <p:cNvPr id="8" name="组合 71"/>
          <p:cNvGrpSpPr/>
          <p:nvPr/>
        </p:nvGrpSpPr>
        <p:grpSpPr>
          <a:xfrm>
            <a:off x="2824480" y="5500370"/>
            <a:ext cx="5709920" cy="293370"/>
            <a:chOff x="3801596" y="2773973"/>
            <a:chExt cx="4477820" cy="294920"/>
          </a:xfrm>
        </p:grpSpPr>
        <p:sp>
          <p:nvSpPr>
            <p:cNvPr id="73" name="等腰三角形 72"/>
            <p:cNvSpPr/>
            <p:nvPr/>
          </p:nvSpPr>
          <p:spPr>
            <a:xfrm rot="5400000">
              <a:off x="3801596" y="2849265"/>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70C0"/>
                </a:solidFill>
                <a:effectLst/>
                <a:uLnTx/>
                <a:uFillTx/>
                <a:latin typeface="+mn-lt"/>
                <a:ea typeface="+mn-ea"/>
                <a:cs typeface="+mn-cs"/>
              </a:endParaRPr>
            </a:p>
          </p:txBody>
        </p:sp>
        <p:sp>
          <p:nvSpPr>
            <p:cNvPr id="27668" name="TextBox 7"/>
            <p:cNvSpPr/>
            <p:nvPr/>
          </p:nvSpPr>
          <p:spPr>
            <a:xfrm>
              <a:off x="3972199" y="2773973"/>
              <a:ext cx="4307217" cy="294920"/>
            </a:xfrm>
            <a:prstGeom prst="rect">
              <a:avLst/>
            </a:prstGeom>
            <a:solidFill>
              <a:schemeClr val="bg1">
                <a:lumMod val="95000"/>
              </a:schemeClr>
            </a:solidFill>
            <a:ln w="9525">
              <a:noFill/>
            </a:ln>
          </p:spPr>
          <p:txBody>
            <a:bodyPr wrap="square" lIns="0" tIns="0" rIns="0" bIns="0">
              <a:spAutoFit/>
            </a:bodyPr>
            <a:lstStyle/>
            <a:p>
              <a:pPr lvl="0"/>
              <a:r>
                <a:rPr lang="zh-CN" altLang="en-US" sz="18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现有部门设置及业务工作更新与优化</a:t>
              </a:r>
            </a:p>
          </p:txBody>
        </p:sp>
      </p:grpSp>
      <p:grpSp>
        <p:nvGrpSpPr>
          <p:cNvPr id="10" name="组合 74"/>
          <p:cNvGrpSpPr/>
          <p:nvPr/>
        </p:nvGrpSpPr>
        <p:grpSpPr>
          <a:xfrm>
            <a:off x="2839720" y="6134735"/>
            <a:ext cx="5778500" cy="293370"/>
            <a:chOff x="5017467" y="2744609"/>
            <a:chExt cx="5106979" cy="294920"/>
          </a:xfrm>
        </p:grpSpPr>
        <p:sp>
          <p:nvSpPr>
            <p:cNvPr id="76" name="等腰三角形 75"/>
            <p:cNvSpPr/>
            <p:nvPr/>
          </p:nvSpPr>
          <p:spPr>
            <a:xfrm rot="5400000">
              <a:off x="5017467" y="2745214"/>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70C0"/>
                </a:solidFill>
                <a:effectLst/>
                <a:uLnTx/>
                <a:uFillTx/>
                <a:latin typeface="+mn-lt"/>
                <a:ea typeface="+mn-ea"/>
                <a:cs typeface="+mn-cs"/>
              </a:endParaRPr>
            </a:p>
          </p:txBody>
        </p:sp>
        <p:sp>
          <p:nvSpPr>
            <p:cNvPr id="27666" name="TextBox 7"/>
            <p:cNvSpPr/>
            <p:nvPr/>
          </p:nvSpPr>
          <p:spPr>
            <a:xfrm>
              <a:off x="5241746" y="2744609"/>
              <a:ext cx="4882700" cy="294920"/>
            </a:xfrm>
            <a:prstGeom prst="rect">
              <a:avLst/>
            </a:prstGeom>
            <a:solidFill>
              <a:schemeClr val="bg1">
                <a:lumMod val="95000"/>
              </a:schemeClr>
            </a:solidFill>
            <a:ln w="9525">
              <a:noFill/>
            </a:ln>
          </p:spPr>
          <p:txBody>
            <a:bodyPr wrap="square" lIns="0" tIns="0" rIns="0" bIns="0">
              <a:spAutoFit/>
            </a:bodyPr>
            <a:lstStyle/>
            <a:p>
              <a:pPr lvl="0"/>
              <a:r>
                <a:rPr lang="zh-CN" altLang="en-US" sz="18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馆员队伍多元化、职业化、专业化深入发展</a:t>
              </a:r>
            </a:p>
          </p:txBody>
        </p:sp>
      </p:grpSp>
      <p:sp>
        <p:nvSpPr>
          <p:cNvPr id="78" name="TextBox 7"/>
          <p:cNvSpPr/>
          <p:nvPr/>
        </p:nvSpPr>
        <p:spPr>
          <a:xfrm>
            <a:off x="3041968" y="1999933"/>
            <a:ext cx="8574644" cy="1664970"/>
          </a:xfrm>
          <a:prstGeom prst="rect">
            <a:avLst/>
          </a:prstGeom>
          <a:noFill/>
          <a:ln w="9525">
            <a:noFill/>
          </a:ln>
        </p:spPr>
        <p:txBody>
          <a:bodyPr wrap="square" lIns="0" tIns="0" rIns="0" bIns="0">
            <a:spAutoFit/>
          </a:bodyPr>
          <a:lstStyle/>
          <a:p>
            <a:pPr lvl="0"/>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尽管我国高校图书馆十分重视馆员队伍建设，并在该领域取得了一定的研究成果，但仍然存在一定的问题与不足。</a:t>
            </a:r>
          </a:p>
          <a:p>
            <a:pPr lvl="0"/>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第一，目前的研究虽然内容比较全面，但研究方法比较单一，且缺乏足够的理论深度和广度，缺乏多学科交叉的研究。因此，应采用多种研究方法，多学科融合交叉，拓宽图书馆人力资源管理研究的深度和广度。</a:t>
            </a:r>
          </a:p>
          <a:p>
            <a:pPr lvl="0"/>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第二，目前的研究主要以定性的理论研究为主，缺乏数据为支撑的实证研究。</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93345" y="200025"/>
            <a:ext cx="808101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梯形 2"/>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TextBox 17"/>
          <p:cNvSpPr txBox="1"/>
          <p:nvPr/>
        </p:nvSpPr>
        <p:spPr>
          <a:xfrm>
            <a:off x="353695" y="406400"/>
            <a:ext cx="7309046" cy="553994"/>
          </a:xfrm>
          <a:prstGeom prst="rect">
            <a:avLst/>
          </a:prstGeom>
          <a:noFill/>
          <a:ln w="9525">
            <a:noFill/>
          </a:ln>
        </p:spPr>
        <p:txBody>
          <a:bodyPr wrap="none" lIns="121917" tIns="60958" rIns="121917" bIns="60958">
            <a:spAutoFit/>
          </a:bodyPr>
          <a:lstStyle/>
          <a:p>
            <a:pPr lvl="0" algn="l"/>
            <a:r>
              <a:rPr lang="en-US" altLang="zh-CN" sz="2800" b="1" dirty="0" smtClean="0">
                <a:solidFill>
                  <a:schemeClr val="bg1"/>
                </a:solidFill>
                <a:latin typeface="Arial" panose="020B0604020202020204" pitchFamily="34" charset="0"/>
                <a:ea typeface="微软雅黑" panose="020B0503020204020204" pitchFamily="34" charset="-122"/>
              </a:rPr>
              <a:t>3.4 </a:t>
            </a:r>
            <a:r>
              <a:rPr lang="zh-CN" altLang="en-US" sz="2800" b="1" dirty="0" smtClean="0">
                <a:solidFill>
                  <a:schemeClr val="bg1"/>
                </a:solidFill>
                <a:latin typeface="Arial" panose="020B0604020202020204" pitchFamily="34" charset="0"/>
                <a:ea typeface="微软雅黑" panose="020B0503020204020204" pitchFamily="34" charset="-122"/>
              </a:rPr>
              <a:t>第四次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调研全国高校图书馆队伍发展情况</a:t>
            </a:r>
          </a:p>
        </p:txBody>
      </p:sp>
      <p:sp>
        <p:nvSpPr>
          <p:cNvPr id="5" name="矩形 4"/>
          <p:cNvSpPr/>
          <p:nvPr/>
        </p:nvSpPr>
        <p:spPr>
          <a:xfrm>
            <a:off x="1043172" y="4204446"/>
            <a:ext cx="2641321" cy="468967"/>
          </a:xfrm>
          <a:prstGeom prst="rect">
            <a:avLst/>
          </a:prstGeom>
          <a:solidFill>
            <a:srgbClr val="FFC000"/>
          </a:solidFill>
          <a:ln w="9525" cap="flat" cmpd="sng">
            <a:solidFill>
              <a:srgbClr val="F2F2F2"/>
            </a:solidFill>
            <a:prstDash val="solid"/>
            <a:miter/>
            <a:headEnd type="none" w="med" len="med"/>
            <a:tailEnd type="none" w="med" len="med"/>
          </a:ln>
          <a:effectLst>
            <a:outerShdw dist="23000" dir="5400000" algn="ctr" rotWithShape="0">
              <a:srgbClr val="000000">
                <a:alpha val="25000"/>
              </a:srgbClr>
            </a:outerShdw>
          </a:effectLst>
        </p:spPr>
        <p:txBody>
          <a:bodyPr anchor="ct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9pPr>
          </a:lstStyle>
          <a:p>
            <a:pPr algn="ctr"/>
            <a:r>
              <a:rPr lang="zh-CN" altLang="en-US" sz="1600" b="1" dirty="0" smtClean="0">
                <a:latin typeface="微软雅黑" panose="020B0503020204020204" pitchFamily="2" charset="-122"/>
                <a:ea typeface="微软雅黑" panose="020B0503020204020204" pitchFamily="2" charset="-122"/>
              </a:rPr>
              <a:t>图书馆人员构成变化情况</a:t>
            </a:r>
            <a:endParaRPr lang="zh-CN" altLang="en-US" sz="1600" b="1" dirty="0">
              <a:latin typeface="微软雅黑" panose="020B0503020204020204" pitchFamily="2" charset="-122"/>
              <a:ea typeface="微软雅黑" panose="020B0503020204020204" pitchFamily="2" charset="-122"/>
            </a:endParaRPr>
          </a:p>
        </p:txBody>
      </p:sp>
      <p:graphicFrame>
        <p:nvGraphicFramePr>
          <p:cNvPr id="7" name="图表 6"/>
          <p:cNvGraphicFramePr/>
          <p:nvPr/>
        </p:nvGraphicFramePr>
        <p:xfrm>
          <a:off x="161365" y="1329268"/>
          <a:ext cx="3953435" cy="2785532"/>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069106" y="4150658"/>
            <a:ext cx="5301982" cy="370355"/>
          </a:xfrm>
          <a:prstGeom prst="rect">
            <a:avLst/>
          </a:prstGeom>
          <a:solidFill>
            <a:srgbClr val="FFC000"/>
          </a:solidFill>
          <a:ln w="9525" cap="flat" cmpd="sng">
            <a:solidFill>
              <a:srgbClr val="F2F2F2"/>
            </a:solidFill>
            <a:prstDash val="solid"/>
            <a:miter/>
            <a:headEnd type="none" w="med" len="med"/>
            <a:tailEnd type="none" w="med" len="med"/>
          </a:ln>
          <a:effectLst>
            <a:outerShdw dist="23000" dir="5400000" algn="ctr" rotWithShape="0">
              <a:srgbClr val="000000">
                <a:alpha val="25000"/>
              </a:srgbClr>
            </a:outerShdw>
          </a:effectLst>
        </p:spPr>
        <p:txBody>
          <a:bodyPr anchor="ct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9pPr>
          </a:lstStyle>
          <a:p>
            <a:pPr algn="ctr"/>
            <a:r>
              <a:rPr lang="zh-CN" altLang="en-US" sz="1600" b="1" dirty="0" smtClean="0">
                <a:latin typeface="微软雅黑" panose="020B0503020204020204" pitchFamily="2" charset="-122"/>
                <a:ea typeface="微软雅黑" panose="020B0503020204020204" pitchFamily="2" charset="-122"/>
              </a:rPr>
              <a:t>图书馆在编人员变化情况</a:t>
            </a:r>
            <a:endParaRPr lang="zh-CN" altLang="en-US" sz="1600" b="1" dirty="0">
              <a:latin typeface="微软雅黑" panose="020B0503020204020204" pitchFamily="2" charset="-122"/>
              <a:ea typeface="微软雅黑" panose="020B0503020204020204" pitchFamily="2" charset="-122"/>
            </a:endParaRPr>
          </a:p>
        </p:txBody>
      </p:sp>
      <p:graphicFrame>
        <p:nvGraphicFramePr>
          <p:cNvPr id="16" name="图表 15"/>
          <p:cNvGraphicFramePr/>
          <p:nvPr/>
        </p:nvGraphicFramePr>
        <p:xfrm>
          <a:off x="4401671" y="1084729"/>
          <a:ext cx="3603811" cy="30211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图表 16"/>
          <p:cNvGraphicFramePr/>
          <p:nvPr/>
        </p:nvGraphicFramePr>
        <p:xfrm>
          <a:off x="7996519" y="797858"/>
          <a:ext cx="4195482" cy="3272118"/>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304799" y="4795896"/>
            <a:ext cx="4914901" cy="1815882"/>
          </a:xfrm>
          <a:prstGeom prst="rect">
            <a:avLst/>
          </a:prstGeom>
          <a:solidFill>
            <a:schemeClr val="accent2">
              <a:lumMod val="40000"/>
              <a:lumOff val="60000"/>
            </a:schemeClr>
          </a:solidFill>
        </p:spPr>
        <p:txBody>
          <a:bodyPr wrap="square" rtlCol="0">
            <a:spAutoFit/>
          </a:bodyPr>
          <a:lstStyle/>
          <a:p>
            <a:r>
              <a:rPr lang="zh-CN" altLang="en-US" sz="1600" b="1" dirty="0" smtClean="0">
                <a:solidFill>
                  <a:srgbClr val="FF0000"/>
                </a:solidFill>
              </a:rPr>
              <a:t>合同制职工</a:t>
            </a:r>
            <a:r>
              <a:rPr lang="zh-CN" altLang="en-US" sz="1600" dirty="0" smtClean="0"/>
              <a:t>：馆均合同制职工数</a:t>
            </a:r>
            <a:r>
              <a:rPr lang="en-US" altLang="zh-CN" sz="1600" dirty="0" smtClean="0"/>
              <a:t>2015</a:t>
            </a:r>
            <a:r>
              <a:rPr lang="zh-CN" altLang="en-US" sz="1600" dirty="0" smtClean="0"/>
              <a:t>年较</a:t>
            </a:r>
            <a:r>
              <a:rPr lang="en-US" altLang="zh-CN" sz="1600" dirty="0" smtClean="0"/>
              <a:t>11</a:t>
            </a:r>
            <a:r>
              <a:rPr lang="zh-CN" altLang="en-US" sz="1600" dirty="0" smtClean="0"/>
              <a:t>年增长</a:t>
            </a:r>
            <a:r>
              <a:rPr lang="en-US" altLang="zh-CN" sz="1600" dirty="0" smtClean="0"/>
              <a:t>6.02%,</a:t>
            </a:r>
            <a:r>
              <a:rPr lang="zh-CN" altLang="en-US" sz="1600" dirty="0" smtClean="0"/>
              <a:t>表明合同制是</a:t>
            </a:r>
            <a:r>
              <a:rPr lang="zh-CN" altLang="en-US" sz="1600" dirty="0" smtClean="0">
                <a:latin typeface="微软雅黑" pitchFamily="34" charset="-122"/>
              </a:rPr>
              <a:t>高校图书馆用人的一个趋势，一些比较简单的工作可能会交给更多的合同制职工。</a:t>
            </a:r>
            <a:endParaRPr lang="en-US" altLang="zh-CN" sz="1600" dirty="0" smtClean="0">
              <a:latin typeface="微软雅黑" pitchFamily="34" charset="-122"/>
            </a:endParaRPr>
          </a:p>
          <a:p>
            <a:r>
              <a:rPr lang="zh-CN" altLang="en-US" sz="1600" b="1" dirty="0" smtClean="0">
                <a:solidFill>
                  <a:srgbClr val="FF0000"/>
                </a:solidFill>
              </a:rPr>
              <a:t>临时工</a:t>
            </a:r>
            <a:r>
              <a:rPr lang="zh-CN" altLang="en-US" sz="1600" dirty="0" smtClean="0"/>
              <a:t>：馆均临时工</a:t>
            </a:r>
            <a:r>
              <a:rPr lang="en-US" altLang="zh-CN" sz="1600" dirty="0" smtClean="0"/>
              <a:t>2015</a:t>
            </a:r>
            <a:r>
              <a:rPr lang="zh-CN" altLang="en-US" sz="1600" dirty="0" smtClean="0"/>
              <a:t>年较</a:t>
            </a:r>
            <a:r>
              <a:rPr lang="en-US" altLang="zh-CN" sz="1600" dirty="0" smtClean="0"/>
              <a:t>2011</a:t>
            </a:r>
            <a:r>
              <a:rPr lang="zh-CN" altLang="en-US" sz="1600" dirty="0" smtClean="0"/>
              <a:t>年减少</a:t>
            </a:r>
            <a:r>
              <a:rPr lang="en-US" altLang="zh-CN" sz="1600" dirty="0" smtClean="0"/>
              <a:t>43.5%</a:t>
            </a:r>
            <a:r>
              <a:rPr lang="zh-CN" altLang="en-US" sz="1600" dirty="0" smtClean="0"/>
              <a:t>，呈下降趋势。</a:t>
            </a:r>
            <a:endParaRPr lang="en-US" altLang="zh-CN" sz="1600" dirty="0" smtClean="0"/>
          </a:p>
          <a:p>
            <a:r>
              <a:rPr lang="zh-CN" altLang="en-US" sz="1600" b="1" dirty="0" smtClean="0">
                <a:solidFill>
                  <a:srgbClr val="FF0000"/>
                </a:solidFill>
              </a:rPr>
              <a:t>在编馆员</a:t>
            </a:r>
            <a:r>
              <a:rPr lang="zh-CN" altLang="en-US" sz="1600" dirty="0" smtClean="0"/>
              <a:t>：高校图书馆在编职工总人数正处在持续减少状态。</a:t>
            </a:r>
            <a:endParaRPr lang="zh-CN" altLang="en-US" sz="1600" dirty="0"/>
          </a:p>
        </p:txBody>
      </p:sp>
      <p:sp>
        <p:nvSpPr>
          <p:cNvPr id="20" name="TextBox 19"/>
          <p:cNvSpPr txBox="1"/>
          <p:nvPr/>
        </p:nvSpPr>
        <p:spPr>
          <a:xfrm>
            <a:off x="5701553" y="4679357"/>
            <a:ext cx="6329082" cy="2062103"/>
          </a:xfrm>
          <a:prstGeom prst="rect">
            <a:avLst/>
          </a:prstGeom>
          <a:solidFill>
            <a:schemeClr val="accent2">
              <a:lumMod val="40000"/>
              <a:lumOff val="60000"/>
            </a:schemeClr>
          </a:solidFill>
        </p:spPr>
        <p:txBody>
          <a:bodyPr wrap="square" rtlCol="0">
            <a:spAutoFit/>
          </a:bodyPr>
          <a:lstStyle/>
          <a:p>
            <a:r>
              <a:rPr lang="zh-CN" altLang="en-US" sz="1600" b="1" dirty="0" smtClean="0">
                <a:solidFill>
                  <a:srgbClr val="FF0000"/>
                </a:solidFill>
                <a:latin typeface="+mj-ea"/>
                <a:ea typeface="+mj-ea"/>
              </a:rPr>
              <a:t>在编职工性别：</a:t>
            </a:r>
            <a:r>
              <a:rPr lang="zh-CN" altLang="en-US" sz="1600" dirty="0" smtClean="0">
                <a:latin typeface="+mj-ea"/>
                <a:ea typeface="+mj-ea"/>
              </a:rPr>
              <a:t>女职工仍然占绝大多数。</a:t>
            </a:r>
            <a:endParaRPr lang="en-US" altLang="zh-CN" sz="1600" dirty="0" smtClean="0">
              <a:latin typeface="+mj-ea"/>
              <a:ea typeface="+mj-ea"/>
            </a:endParaRPr>
          </a:p>
          <a:p>
            <a:r>
              <a:rPr lang="zh-CN" altLang="en-US" sz="1600" b="1" dirty="0" smtClean="0">
                <a:solidFill>
                  <a:srgbClr val="FF0000"/>
                </a:solidFill>
                <a:latin typeface="+mj-ea"/>
                <a:ea typeface="+mj-ea"/>
              </a:rPr>
              <a:t>在编职工学历比</a:t>
            </a:r>
            <a:r>
              <a:rPr lang="zh-CN" altLang="en-US" sz="1600" dirty="0" smtClean="0">
                <a:latin typeface="+mj-ea"/>
                <a:ea typeface="+mj-ea"/>
              </a:rPr>
              <a:t>：</a:t>
            </a:r>
          </a:p>
          <a:p>
            <a:pPr>
              <a:buFont typeface="Wingdings" pitchFamily="2" charset="2"/>
              <a:buChar char="ü"/>
            </a:pPr>
            <a:r>
              <a:rPr lang="zh-CN" altLang="en-US" sz="1600" dirty="0" smtClean="0">
                <a:latin typeface="+mj-ea"/>
                <a:ea typeface="+mj-ea"/>
              </a:rPr>
              <a:t>博士馆员</a:t>
            </a:r>
            <a:r>
              <a:rPr lang="en-US" altLang="zh-CN" sz="1600" dirty="0" smtClean="0">
                <a:latin typeface="+mj-ea"/>
                <a:ea typeface="+mj-ea"/>
              </a:rPr>
              <a:t>2015</a:t>
            </a:r>
            <a:r>
              <a:rPr lang="zh-CN" altLang="en-US" sz="1600" dirty="0" smtClean="0">
                <a:latin typeface="+mj-ea"/>
                <a:ea typeface="+mj-ea"/>
              </a:rPr>
              <a:t>年馆均</a:t>
            </a:r>
            <a:r>
              <a:rPr lang="en-US" altLang="zh-CN" sz="1600" dirty="0" smtClean="0">
                <a:latin typeface="+mj-ea"/>
                <a:ea typeface="+mj-ea"/>
              </a:rPr>
              <a:t>0.95</a:t>
            </a:r>
            <a:r>
              <a:rPr lang="zh-CN" altLang="en-US" sz="1600" dirty="0" smtClean="0">
                <a:latin typeface="+mj-ea"/>
                <a:ea typeface="+mj-ea"/>
              </a:rPr>
              <a:t>人，在高校图书馆仍处于稀缺状态，但较</a:t>
            </a:r>
            <a:r>
              <a:rPr lang="en-US" altLang="zh-CN" sz="1600" dirty="0" smtClean="0">
                <a:latin typeface="+mj-ea"/>
                <a:ea typeface="+mj-ea"/>
              </a:rPr>
              <a:t>2011</a:t>
            </a:r>
            <a:r>
              <a:rPr lang="zh-CN" altLang="en-US" sz="1600" dirty="0" smtClean="0">
                <a:latin typeface="+mj-ea"/>
                <a:ea typeface="+mj-ea"/>
              </a:rPr>
              <a:t>年增长了</a:t>
            </a:r>
            <a:r>
              <a:rPr lang="en-US" altLang="zh-CN" sz="1600" dirty="0" smtClean="0">
                <a:latin typeface="+mj-ea"/>
                <a:ea typeface="+mj-ea"/>
              </a:rPr>
              <a:t>25%</a:t>
            </a:r>
            <a:r>
              <a:rPr lang="zh-CN" altLang="en-US" sz="1600" dirty="0" smtClean="0">
                <a:latin typeface="+mj-ea"/>
                <a:ea typeface="+mj-ea"/>
              </a:rPr>
              <a:t>。</a:t>
            </a:r>
            <a:endParaRPr lang="en-US" altLang="zh-CN" sz="1600" dirty="0" smtClean="0">
              <a:latin typeface="+mj-ea"/>
              <a:ea typeface="+mj-ea"/>
            </a:endParaRPr>
          </a:p>
          <a:p>
            <a:pPr>
              <a:buFont typeface="Wingdings" pitchFamily="2" charset="2"/>
              <a:buChar char="ü"/>
            </a:pPr>
            <a:r>
              <a:rPr lang="zh-CN" altLang="en-US" sz="1600" dirty="0" smtClean="0">
                <a:latin typeface="+mj-ea"/>
                <a:ea typeface="+mj-ea"/>
              </a:rPr>
              <a:t>硕士学历馆员</a:t>
            </a:r>
            <a:r>
              <a:rPr lang="en-US" altLang="zh-CN" sz="1600" dirty="0" smtClean="0">
                <a:latin typeface="+mj-ea"/>
                <a:ea typeface="+mj-ea"/>
              </a:rPr>
              <a:t>2015</a:t>
            </a:r>
            <a:r>
              <a:rPr lang="zh-CN" altLang="en-US" sz="1600" dirty="0" smtClean="0">
                <a:latin typeface="+mj-ea"/>
                <a:ea typeface="+mj-ea"/>
              </a:rPr>
              <a:t>年馆均</a:t>
            </a:r>
            <a:r>
              <a:rPr lang="en-US" altLang="zh-CN" sz="1600" dirty="0" smtClean="0">
                <a:latin typeface="+mj-ea"/>
                <a:ea typeface="+mj-ea"/>
              </a:rPr>
              <a:t>9.85</a:t>
            </a:r>
            <a:r>
              <a:rPr lang="zh-CN" altLang="en-US" sz="1600" dirty="0" smtClean="0">
                <a:latin typeface="+mj-ea"/>
                <a:ea typeface="+mj-ea"/>
              </a:rPr>
              <a:t>人，正成为高校图书馆和开展知识服务的生力军，较</a:t>
            </a:r>
            <a:r>
              <a:rPr lang="en-US" altLang="zh-CN" sz="1600" dirty="0" smtClean="0">
                <a:latin typeface="+mj-ea"/>
                <a:ea typeface="+mj-ea"/>
              </a:rPr>
              <a:t>2011</a:t>
            </a:r>
            <a:r>
              <a:rPr lang="zh-CN" altLang="en-US" sz="1600" dirty="0" smtClean="0">
                <a:latin typeface="+mj-ea"/>
                <a:ea typeface="+mj-ea"/>
              </a:rPr>
              <a:t>年增长</a:t>
            </a:r>
            <a:r>
              <a:rPr lang="en-US" altLang="zh-CN" sz="1600" dirty="0" smtClean="0">
                <a:latin typeface="+mj-ea"/>
                <a:ea typeface="+mj-ea"/>
              </a:rPr>
              <a:t>17.5%</a:t>
            </a:r>
            <a:r>
              <a:rPr lang="zh-CN" altLang="en-US" sz="1600" dirty="0" smtClean="0">
                <a:latin typeface="+mj-ea"/>
                <a:ea typeface="+mj-ea"/>
              </a:rPr>
              <a:t>。</a:t>
            </a:r>
            <a:endParaRPr lang="en-US" altLang="zh-CN" sz="1600" dirty="0" smtClean="0">
              <a:latin typeface="+mj-ea"/>
              <a:ea typeface="+mj-ea"/>
            </a:endParaRPr>
          </a:p>
          <a:p>
            <a:pPr>
              <a:buFont typeface="Wingdings" pitchFamily="2" charset="2"/>
              <a:buChar char="ü"/>
            </a:pPr>
            <a:r>
              <a:rPr lang="zh-CN" altLang="en-US" sz="1600" dirty="0" smtClean="0">
                <a:latin typeface="+mj-ea"/>
                <a:ea typeface="+mj-ea"/>
              </a:rPr>
              <a:t>本科学历馆员和大专学历馆员持续下降。本科学历馆员仍是高校图书馆的主力，但其相对于硕士馆员的数量优势正在逐渐减弱。</a:t>
            </a:r>
            <a:endParaRPr lang="zh-CN" altLang="en-US" sz="1600" dirty="0">
              <a:latin typeface="+mj-ea"/>
              <a:ea typeface="+mj-ea"/>
            </a:endParaRPr>
          </a:p>
        </p:txBody>
      </p:sp>
      <p:sp>
        <p:nvSpPr>
          <p:cNvPr id="23" name="上箭头 22"/>
          <p:cNvSpPr/>
          <p:nvPr/>
        </p:nvSpPr>
        <p:spPr>
          <a:xfrm>
            <a:off x="1219200" y="2384612"/>
            <a:ext cx="224118" cy="32272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4" name="矩形 23"/>
          <p:cNvSpPr/>
          <p:nvPr/>
        </p:nvSpPr>
        <p:spPr>
          <a:xfrm>
            <a:off x="987372" y="1953416"/>
            <a:ext cx="752129" cy="369332"/>
          </a:xfrm>
          <a:prstGeom prst="rect">
            <a:avLst/>
          </a:prstGeom>
        </p:spPr>
        <p:txBody>
          <a:bodyPr wrap="none">
            <a:spAutoFit/>
          </a:bodyPr>
          <a:lstStyle/>
          <a:p>
            <a:r>
              <a:rPr lang="en-US" altLang="zh-CN"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6.02</a:t>
            </a:r>
            <a:r>
              <a:rPr lang="zh-CN" altLang="en-US"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dirty="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25" name="上箭头 24"/>
          <p:cNvSpPr/>
          <p:nvPr/>
        </p:nvSpPr>
        <p:spPr>
          <a:xfrm>
            <a:off x="2590800" y="1846730"/>
            <a:ext cx="224118" cy="32272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6" name="矩形 25"/>
          <p:cNvSpPr/>
          <p:nvPr/>
        </p:nvSpPr>
        <p:spPr>
          <a:xfrm>
            <a:off x="2502407" y="1478286"/>
            <a:ext cx="715260" cy="369332"/>
          </a:xfrm>
          <a:prstGeom prst="rect">
            <a:avLst/>
          </a:prstGeom>
        </p:spPr>
        <p:txBody>
          <a:bodyPr wrap="none">
            <a:spAutoFit/>
          </a:bodyPr>
          <a:lstStyle/>
          <a:p>
            <a:r>
              <a:rPr lang="en-US" altLang="zh-CN"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14.5</a:t>
            </a:r>
            <a:r>
              <a:rPr lang="zh-CN" altLang="en-US"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dirty="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0" name="下箭头 29"/>
          <p:cNvSpPr/>
          <p:nvPr/>
        </p:nvSpPr>
        <p:spPr>
          <a:xfrm>
            <a:off x="1828799" y="2268071"/>
            <a:ext cx="197225" cy="40341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937631" y="2365792"/>
            <a:ext cx="688009" cy="338554"/>
          </a:xfrm>
          <a:prstGeom prst="rect">
            <a:avLst/>
          </a:prstGeom>
        </p:spPr>
        <p:txBody>
          <a:bodyPr wrap="none">
            <a:spAutoFit/>
          </a:bodyPr>
          <a:lstStyle/>
          <a:p>
            <a:r>
              <a:rPr lang="en-US" altLang="zh-CN"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43.5</a:t>
            </a:r>
            <a:r>
              <a:rPr lang="zh-CN" altLang="en-US"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sz="1600" dirty="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2" name="下箭头 31"/>
          <p:cNvSpPr/>
          <p:nvPr/>
        </p:nvSpPr>
        <p:spPr>
          <a:xfrm>
            <a:off x="3397623" y="1174377"/>
            <a:ext cx="197225" cy="40341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506455" y="1272098"/>
            <a:ext cx="631904" cy="338554"/>
          </a:xfrm>
          <a:prstGeom prst="rect">
            <a:avLst/>
          </a:prstGeom>
        </p:spPr>
        <p:txBody>
          <a:bodyPr wrap="none">
            <a:spAutoFit/>
          </a:bodyPr>
          <a:lstStyle/>
          <a:p>
            <a:r>
              <a:rPr lang="en-US" altLang="zh-CN"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18.1</a:t>
            </a:r>
            <a:r>
              <a:rPr lang="zh-CN" altLang="en-US"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sz="1600" dirty="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29" name="上箭头 28"/>
          <p:cNvSpPr/>
          <p:nvPr/>
        </p:nvSpPr>
        <p:spPr>
          <a:xfrm>
            <a:off x="8892988" y="2599765"/>
            <a:ext cx="224118" cy="32272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4" name="矩形 33"/>
          <p:cNvSpPr/>
          <p:nvPr/>
        </p:nvSpPr>
        <p:spPr>
          <a:xfrm>
            <a:off x="8616337" y="2249251"/>
            <a:ext cx="583814" cy="369332"/>
          </a:xfrm>
          <a:prstGeom prst="rect">
            <a:avLst/>
          </a:prstGeom>
        </p:spPr>
        <p:txBody>
          <a:bodyPr wrap="none">
            <a:spAutoFit/>
          </a:bodyPr>
          <a:lstStyle/>
          <a:p>
            <a:r>
              <a:rPr lang="en-US" altLang="zh-CN"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25</a:t>
            </a:r>
            <a:r>
              <a:rPr lang="zh-CN" altLang="en-US"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dirty="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5" name="上箭头 34"/>
          <p:cNvSpPr/>
          <p:nvPr/>
        </p:nvSpPr>
        <p:spPr>
          <a:xfrm>
            <a:off x="9502588" y="2034989"/>
            <a:ext cx="224118" cy="32272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6" name="矩形 35"/>
          <p:cNvSpPr/>
          <p:nvPr/>
        </p:nvSpPr>
        <p:spPr>
          <a:xfrm>
            <a:off x="9225937" y="1684475"/>
            <a:ext cx="689612" cy="369332"/>
          </a:xfrm>
          <a:prstGeom prst="rect">
            <a:avLst/>
          </a:prstGeom>
        </p:spPr>
        <p:txBody>
          <a:bodyPr wrap="none">
            <a:spAutoFit/>
          </a:bodyPr>
          <a:lstStyle/>
          <a:p>
            <a:r>
              <a:rPr lang="en-US" altLang="zh-CN"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17.5</a:t>
            </a:r>
            <a:r>
              <a:rPr lang="zh-CN" altLang="en-US"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dirty="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7" name="矩形 1"/>
          <p:cNvSpPr/>
          <p:nvPr/>
        </p:nvSpPr>
        <p:spPr>
          <a:xfrm>
            <a:off x="10632140" y="1383272"/>
            <a:ext cx="1165412" cy="544830"/>
          </a:xfrm>
          <a:prstGeom prst="wedgeRoundRectCallout">
            <a:avLst>
              <a:gd name="adj1" fmla="val -70833"/>
              <a:gd name="adj2" fmla="val 4911"/>
              <a:gd name="adj3" fmla="val 16667"/>
            </a:avLst>
          </a:prstGeom>
          <a:solidFill>
            <a:srgbClr val="FFC000"/>
          </a:solidFill>
          <a:ln w="12700" cap="flat" cmpd="sng">
            <a:solidFill>
              <a:schemeClr val="bg1"/>
            </a:solidFill>
            <a:prstDash val="solid"/>
            <a:miter/>
            <a:headEnd type="none" w="med" len="med"/>
            <a:tailEnd type="none" w="med" len="med"/>
          </a:ln>
          <a:effectLst>
            <a:outerShdw dist="38100" dir="2699999" algn="ctr" rotWithShape="0">
              <a:srgbClr val="000000">
                <a:alpha val="25000"/>
              </a:srgbClr>
            </a:outerShdw>
          </a:effectLst>
        </p:spPr>
        <p:txBody>
          <a:bodyPr wrap="square">
            <a:spAutoFit/>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9pPr>
          </a:lstStyle>
          <a:p>
            <a:r>
              <a:rPr lang="zh-CN" altLang="en-US" sz="1000" b="1" dirty="0">
                <a:solidFill>
                  <a:schemeClr val="bg1"/>
                </a:solidFill>
                <a:latin typeface="微软雅黑" panose="020B0503020204020204" pitchFamily="2" charset="-122"/>
                <a:ea typeface="微软雅黑" panose="020B0503020204020204" pitchFamily="2" charset="-122"/>
              </a:rPr>
              <a:t>较</a:t>
            </a:r>
            <a:r>
              <a:rPr lang="zh-CN" altLang="en-US" sz="1000" b="1" dirty="0" smtClean="0">
                <a:solidFill>
                  <a:schemeClr val="bg1"/>
                </a:solidFill>
                <a:latin typeface="微软雅黑" panose="020B0503020204020204" pitchFamily="2" charset="-122"/>
                <a:ea typeface="微软雅黑" panose="020B0503020204020204" pitchFamily="2" charset="-122"/>
              </a:rPr>
              <a:t>201</a:t>
            </a:r>
            <a:r>
              <a:rPr lang="en-US" altLang="zh-CN" sz="1000" b="1" dirty="0" smtClean="0">
                <a:solidFill>
                  <a:schemeClr val="bg1"/>
                </a:solidFill>
                <a:latin typeface="微软雅黑" panose="020B0503020204020204" pitchFamily="2" charset="-122"/>
                <a:ea typeface="微软雅黑" panose="020B0503020204020204" pitchFamily="2" charset="-122"/>
              </a:rPr>
              <a:t>1</a:t>
            </a:r>
            <a:r>
              <a:rPr lang="zh-CN" altLang="en-US" sz="1000" b="1" dirty="0" smtClean="0">
                <a:solidFill>
                  <a:schemeClr val="bg1"/>
                </a:solidFill>
                <a:latin typeface="微软雅黑" panose="020B0503020204020204" pitchFamily="2" charset="-122"/>
                <a:ea typeface="微软雅黑" panose="020B0503020204020204" pitchFamily="2" charset="-122"/>
              </a:rPr>
              <a:t>年减少 </a:t>
            </a:r>
            <a:endParaRPr lang="en-US" altLang="x-none" sz="1000" b="1" dirty="0">
              <a:solidFill>
                <a:schemeClr val="bg1"/>
              </a:solidFill>
              <a:latin typeface="Impact" panose="020B0806030902050204" pitchFamily="2" charset="0"/>
              <a:ea typeface="宋体" panose="02010600030101010101" pitchFamily="2" charset="-122"/>
            </a:endParaRPr>
          </a:p>
          <a:p>
            <a:r>
              <a:rPr lang="en-US" altLang="zh-CN" sz="1600" dirty="0" smtClean="0">
                <a:solidFill>
                  <a:schemeClr val="bg1"/>
                </a:solidFill>
                <a:effectLst>
                  <a:outerShdw blurRad="38100" dist="38100" dir="2700000">
                    <a:srgbClr val="000000"/>
                  </a:outerShdw>
                </a:effectLst>
                <a:latin typeface="Impact" panose="020B0806030902050204" pitchFamily="2" charset="0"/>
                <a:ea typeface="宋体" panose="02010600030101010101" pitchFamily="2" charset="-122"/>
              </a:rPr>
              <a:t>15.7%</a:t>
            </a:r>
            <a:endParaRPr lang="zh-CN" altLang="en-US" sz="1600" dirty="0">
              <a:solidFill>
                <a:schemeClr val="bg1"/>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8" name="矩形 1"/>
          <p:cNvSpPr/>
          <p:nvPr/>
        </p:nvSpPr>
        <p:spPr>
          <a:xfrm>
            <a:off x="11080376" y="2019767"/>
            <a:ext cx="1111624" cy="544830"/>
          </a:xfrm>
          <a:prstGeom prst="wedgeRoundRectCallout">
            <a:avLst>
              <a:gd name="adj1" fmla="val -62768"/>
              <a:gd name="adj2" fmla="val -4962"/>
              <a:gd name="adj3" fmla="val 16667"/>
            </a:avLst>
          </a:prstGeom>
          <a:solidFill>
            <a:srgbClr val="FFC000"/>
          </a:solidFill>
          <a:ln w="12700" cap="flat" cmpd="sng">
            <a:solidFill>
              <a:schemeClr val="bg1"/>
            </a:solidFill>
            <a:prstDash val="solid"/>
            <a:miter/>
            <a:headEnd type="none" w="med" len="med"/>
            <a:tailEnd type="none" w="med" len="med"/>
          </a:ln>
          <a:effectLst>
            <a:outerShdw dist="38100" dir="2699999" algn="ctr" rotWithShape="0">
              <a:srgbClr val="000000">
                <a:alpha val="25000"/>
              </a:srgbClr>
            </a:outerShdw>
          </a:effectLst>
        </p:spPr>
        <p:txBody>
          <a:bodyPr wrap="square">
            <a:spAutoFit/>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9pPr>
          </a:lstStyle>
          <a:p>
            <a:r>
              <a:rPr lang="zh-CN" altLang="en-US" sz="1000" b="1" dirty="0">
                <a:solidFill>
                  <a:schemeClr val="bg1"/>
                </a:solidFill>
                <a:latin typeface="微软雅黑" panose="020B0503020204020204" pitchFamily="2" charset="-122"/>
                <a:ea typeface="微软雅黑" panose="020B0503020204020204" pitchFamily="2" charset="-122"/>
              </a:rPr>
              <a:t>较</a:t>
            </a:r>
            <a:r>
              <a:rPr lang="zh-CN" altLang="en-US" sz="1000" b="1" dirty="0" smtClean="0">
                <a:solidFill>
                  <a:schemeClr val="bg1"/>
                </a:solidFill>
                <a:latin typeface="微软雅黑" panose="020B0503020204020204" pitchFamily="2" charset="-122"/>
                <a:ea typeface="微软雅黑" panose="020B0503020204020204" pitchFamily="2" charset="-122"/>
              </a:rPr>
              <a:t>201</a:t>
            </a:r>
            <a:r>
              <a:rPr lang="en-US" altLang="zh-CN" sz="1000" b="1" dirty="0" smtClean="0">
                <a:solidFill>
                  <a:schemeClr val="bg1"/>
                </a:solidFill>
                <a:latin typeface="微软雅黑" panose="020B0503020204020204" pitchFamily="2" charset="-122"/>
                <a:ea typeface="微软雅黑" panose="020B0503020204020204" pitchFamily="2" charset="-122"/>
              </a:rPr>
              <a:t>1</a:t>
            </a:r>
            <a:r>
              <a:rPr lang="zh-CN" altLang="en-US" sz="1000" b="1" dirty="0" smtClean="0">
                <a:solidFill>
                  <a:schemeClr val="bg1"/>
                </a:solidFill>
                <a:latin typeface="微软雅黑" panose="020B0503020204020204" pitchFamily="2" charset="-122"/>
                <a:ea typeface="微软雅黑" panose="020B0503020204020204" pitchFamily="2" charset="-122"/>
              </a:rPr>
              <a:t>年减少 </a:t>
            </a:r>
            <a:endParaRPr lang="en-US" altLang="x-none" sz="1000" b="1" dirty="0">
              <a:solidFill>
                <a:schemeClr val="bg1"/>
              </a:solidFill>
              <a:latin typeface="Impact" panose="020B0806030902050204" pitchFamily="2" charset="0"/>
              <a:ea typeface="宋体" panose="02010600030101010101" pitchFamily="2" charset="-122"/>
            </a:endParaRPr>
          </a:p>
          <a:p>
            <a:r>
              <a:rPr lang="en-US" altLang="zh-CN" sz="1600" dirty="0" smtClean="0">
                <a:solidFill>
                  <a:schemeClr val="bg1"/>
                </a:solidFill>
                <a:effectLst>
                  <a:outerShdw blurRad="38100" dist="38100" dir="2700000">
                    <a:srgbClr val="000000"/>
                  </a:outerShdw>
                </a:effectLst>
                <a:latin typeface="Impact" panose="020B0806030902050204" pitchFamily="2" charset="0"/>
                <a:ea typeface="宋体" panose="02010600030101010101" pitchFamily="2" charset="-122"/>
              </a:rPr>
              <a:t>56.1</a:t>
            </a:r>
            <a:r>
              <a:rPr lang="zh-CN" altLang="en-US" sz="1600" dirty="0" smtClean="0">
                <a:solidFill>
                  <a:schemeClr val="bg1"/>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sz="1600" dirty="0">
              <a:solidFill>
                <a:schemeClr val="bg1"/>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49" name="矩形 1"/>
          <p:cNvSpPr/>
          <p:nvPr/>
        </p:nvSpPr>
        <p:spPr>
          <a:xfrm>
            <a:off x="7342093" y="1517743"/>
            <a:ext cx="1111624" cy="442674"/>
          </a:xfrm>
          <a:prstGeom prst="wedgeRoundRectCallout">
            <a:avLst>
              <a:gd name="adj1" fmla="val -31316"/>
              <a:gd name="adj2" fmla="val 98953"/>
              <a:gd name="adj3" fmla="val 16667"/>
            </a:avLst>
          </a:prstGeom>
          <a:solidFill>
            <a:srgbClr val="FFC000"/>
          </a:solidFill>
          <a:ln w="12700" cap="flat" cmpd="sng">
            <a:solidFill>
              <a:schemeClr val="bg1"/>
            </a:solidFill>
            <a:prstDash val="solid"/>
            <a:miter/>
            <a:headEnd type="none" w="med" len="med"/>
            <a:tailEnd type="none" w="med" len="med"/>
          </a:ln>
          <a:effectLst>
            <a:outerShdw dist="38100" dir="2699999" algn="ctr" rotWithShape="0">
              <a:srgbClr val="000000">
                <a:alpha val="25000"/>
              </a:srgbClr>
            </a:outerShdw>
          </a:effectLst>
        </p:spPr>
        <p:txBody>
          <a:bodyPr wrap="square">
            <a:spAutoFit/>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9pPr>
          </a:lstStyle>
          <a:p>
            <a:r>
              <a:rPr lang="zh-CN" altLang="en-US" sz="1000" b="1" dirty="0" smtClean="0">
                <a:solidFill>
                  <a:schemeClr val="bg1"/>
                </a:solidFill>
                <a:latin typeface="微软雅黑" panose="020B0503020204020204" pitchFamily="2" charset="-122"/>
                <a:ea typeface="微软雅黑" panose="020B0503020204020204" pitchFamily="2" charset="-122"/>
              </a:rPr>
              <a:t>馆均女职工比男职工多 </a:t>
            </a:r>
            <a:endParaRPr lang="en-US" altLang="x-none" sz="1000" b="1" dirty="0">
              <a:solidFill>
                <a:schemeClr val="bg1"/>
              </a:solidFill>
              <a:latin typeface="Impact" panose="020B0806030902050204" pitchFamily="2"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110377"/>
            <a:ext cx="808101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梯形 2"/>
          <p:cNvSpPr/>
          <p:nvPr/>
        </p:nvSpPr>
        <p:spPr>
          <a:xfrm flipV="1">
            <a:off x="353695" y="1111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TextBox 17"/>
          <p:cNvSpPr txBox="1"/>
          <p:nvPr/>
        </p:nvSpPr>
        <p:spPr>
          <a:xfrm>
            <a:off x="353695" y="406400"/>
            <a:ext cx="7309046" cy="553994"/>
          </a:xfrm>
          <a:prstGeom prst="rect">
            <a:avLst/>
          </a:prstGeom>
          <a:noFill/>
          <a:ln w="9525">
            <a:noFill/>
          </a:ln>
        </p:spPr>
        <p:txBody>
          <a:bodyPr wrap="none" lIns="121917" tIns="60958" rIns="121917" bIns="60958">
            <a:spAutoFit/>
          </a:bodyPr>
          <a:lstStyle/>
          <a:p>
            <a:pPr lvl="0" algn="l"/>
            <a:r>
              <a:rPr lang="en-US" altLang="zh-CN" sz="2800" b="1" dirty="0" smtClean="0">
                <a:solidFill>
                  <a:schemeClr val="bg1"/>
                </a:solidFill>
                <a:latin typeface="Arial" panose="020B0604020202020204" pitchFamily="34" charset="0"/>
                <a:ea typeface="微软雅黑" panose="020B0503020204020204" pitchFamily="34" charset="-122"/>
              </a:rPr>
              <a:t>3.4 </a:t>
            </a:r>
            <a:r>
              <a:rPr lang="zh-CN" altLang="en-US" sz="2800" b="1" dirty="0" smtClean="0">
                <a:solidFill>
                  <a:schemeClr val="bg1"/>
                </a:solidFill>
                <a:latin typeface="Arial" panose="020B0604020202020204" pitchFamily="34" charset="0"/>
                <a:ea typeface="微软雅黑" panose="020B0503020204020204" pitchFamily="34" charset="-122"/>
              </a:rPr>
              <a:t>第四次</a:t>
            </a:r>
            <a:r>
              <a:rPr lang="zh-CN" altLang="en-US" sz="2800" b="1" dirty="0" smtClean="0">
                <a:solidFill>
                  <a:schemeClr val="bg1"/>
                </a:solidFill>
                <a:latin typeface="华文新魏" panose="02010800040101010101" pitchFamily="2" charset="-122"/>
                <a:ea typeface="华文新魏" panose="02010800040101010101" pitchFamily="2" charset="-122"/>
                <a:sym typeface="+mn-ea"/>
              </a:rPr>
              <a:t>调研全国高校图书馆队伍发展情况</a:t>
            </a:r>
          </a:p>
        </p:txBody>
      </p:sp>
      <p:sp>
        <p:nvSpPr>
          <p:cNvPr id="8" name="矩形 7"/>
          <p:cNvSpPr/>
          <p:nvPr/>
        </p:nvSpPr>
        <p:spPr>
          <a:xfrm>
            <a:off x="5585757" y="6400800"/>
            <a:ext cx="4965700" cy="349624"/>
          </a:xfrm>
          <a:prstGeom prst="rect">
            <a:avLst/>
          </a:prstGeom>
          <a:solidFill>
            <a:srgbClr val="43BBE1"/>
          </a:solidFill>
          <a:ln w="9525" cap="flat" cmpd="sng">
            <a:solidFill>
              <a:srgbClr val="F2F2F2"/>
            </a:solidFill>
            <a:prstDash val="solid"/>
            <a:miter/>
            <a:headEnd type="none" w="med" len="med"/>
            <a:tailEnd type="none" w="med" len="med"/>
          </a:ln>
          <a:effectLst>
            <a:outerShdw dist="23000" dir="5400000" algn="ctr" rotWithShape="0">
              <a:srgbClr val="000000">
                <a:alpha val="25000"/>
              </a:srgbClr>
            </a:outerShdw>
          </a:effectLst>
        </p:spPr>
        <p:txBody>
          <a:bodyPr anchor="ct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9pPr>
          </a:lstStyle>
          <a:p>
            <a:pPr algn="ctr"/>
            <a:r>
              <a:rPr lang="zh-CN" altLang="en-US" b="1" dirty="0" smtClean="0">
                <a:latin typeface="微软雅黑" panose="020B0503020204020204" pitchFamily="2" charset="-122"/>
                <a:ea typeface="微软雅黑" panose="020B0503020204020204" pitchFamily="2" charset="-122"/>
              </a:rPr>
              <a:t>图书馆馆长变化情况</a:t>
            </a:r>
            <a:endParaRPr lang="zh-CN" altLang="en-US" b="1" dirty="0">
              <a:latin typeface="微软雅黑" panose="020B0503020204020204" pitchFamily="2" charset="-122"/>
              <a:ea typeface="微软雅黑" panose="020B0503020204020204" pitchFamily="2" charset="-122"/>
            </a:endParaRPr>
          </a:p>
        </p:txBody>
      </p:sp>
      <p:graphicFrame>
        <p:nvGraphicFramePr>
          <p:cNvPr id="12" name="图表 11"/>
          <p:cNvGraphicFramePr/>
          <p:nvPr/>
        </p:nvGraphicFramePr>
        <p:xfrm>
          <a:off x="7530353" y="1039906"/>
          <a:ext cx="4536141" cy="30748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图表 13"/>
          <p:cNvGraphicFramePr/>
          <p:nvPr/>
        </p:nvGraphicFramePr>
        <p:xfrm>
          <a:off x="3424519" y="3693460"/>
          <a:ext cx="4347882" cy="2922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图表 14"/>
          <p:cNvGraphicFramePr/>
          <p:nvPr/>
        </p:nvGraphicFramePr>
        <p:xfrm>
          <a:off x="7835153" y="3863789"/>
          <a:ext cx="4356847" cy="2552450"/>
        </p:xfrm>
        <a:graphic>
          <a:graphicData uri="http://schemas.openxmlformats.org/drawingml/2006/chart">
            <c:chart xmlns:c="http://schemas.openxmlformats.org/drawingml/2006/chart" xmlns:r="http://schemas.openxmlformats.org/officeDocument/2006/relationships" r:id="rId4"/>
          </a:graphicData>
        </a:graphic>
      </p:graphicFrame>
      <p:sp>
        <p:nvSpPr>
          <p:cNvPr id="18" name="下箭头 17"/>
          <p:cNvSpPr/>
          <p:nvPr/>
        </p:nvSpPr>
        <p:spPr>
          <a:xfrm>
            <a:off x="6849035" y="4643719"/>
            <a:ext cx="197225" cy="40341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742715" y="4311133"/>
            <a:ext cx="570990" cy="338554"/>
          </a:xfrm>
          <a:prstGeom prst="rect">
            <a:avLst/>
          </a:prstGeom>
        </p:spPr>
        <p:txBody>
          <a:bodyPr wrap="none">
            <a:spAutoFit/>
          </a:bodyPr>
          <a:lstStyle/>
          <a:p>
            <a:r>
              <a:rPr lang="en-US" altLang="zh-CN"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2.4</a:t>
            </a:r>
            <a:r>
              <a:rPr lang="zh-CN" altLang="en-US"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sz="1600" dirty="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20" name="下箭头 19"/>
          <p:cNvSpPr/>
          <p:nvPr/>
        </p:nvSpPr>
        <p:spPr>
          <a:xfrm>
            <a:off x="9601199" y="4921624"/>
            <a:ext cx="197225" cy="40341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9736925" y="4947627"/>
            <a:ext cx="663964" cy="338554"/>
          </a:xfrm>
          <a:prstGeom prst="rect">
            <a:avLst/>
          </a:prstGeom>
        </p:spPr>
        <p:txBody>
          <a:bodyPr wrap="none">
            <a:spAutoFit/>
          </a:bodyPr>
          <a:lstStyle/>
          <a:p>
            <a:r>
              <a:rPr lang="en-US" altLang="zh-CN"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30.1</a:t>
            </a:r>
            <a:r>
              <a:rPr lang="zh-CN" altLang="en-US"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sz="1600" dirty="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22" name="下箭头 21"/>
          <p:cNvSpPr/>
          <p:nvPr/>
        </p:nvSpPr>
        <p:spPr>
          <a:xfrm>
            <a:off x="11232776" y="2160495"/>
            <a:ext cx="197225" cy="40341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1341608" y="2258216"/>
            <a:ext cx="664477" cy="338554"/>
          </a:xfrm>
          <a:prstGeom prst="rect">
            <a:avLst/>
          </a:prstGeom>
        </p:spPr>
        <p:txBody>
          <a:bodyPr wrap="none">
            <a:spAutoFit/>
          </a:bodyPr>
          <a:lstStyle/>
          <a:p>
            <a:r>
              <a:rPr lang="en-US" altLang="zh-CN"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67.6</a:t>
            </a:r>
            <a:r>
              <a:rPr lang="zh-CN" altLang="en-US"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sz="1600" dirty="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24" name="下箭头 23"/>
          <p:cNvSpPr/>
          <p:nvPr/>
        </p:nvSpPr>
        <p:spPr>
          <a:xfrm>
            <a:off x="10390093" y="1237130"/>
            <a:ext cx="197225" cy="40341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0498925" y="1334851"/>
            <a:ext cx="585417" cy="338554"/>
          </a:xfrm>
          <a:prstGeom prst="rect">
            <a:avLst/>
          </a:prstGeom>
        </p:spPr>
        <p:txBody>
          <a:bodyPr wrap="none">
            <a:spAutoFit/>
          </a:bodyPr>
          <a:lstStyle/>
          <a:p>
            <a:r>
              <a:rPr lang="en-US" altLang="zh-CN"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8.9</a:t>
            </a:r>
            <a:r>
              <a:rPr lang="zh-CN" altLang="en-US" sz="1600" dirty="0" smtClean="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sz="1600" dirty="0">
              <a:solidFill>
                <a:srgbClr val="00B0F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0" name="上箭头 29"/>
          <p:cNvSpPr/>
          <p:nvPr/>
        </p:nvSpPr>
        <p:spPr>
          <a:xfrm>
            <a:off x="8758518" y="2043953"/>
            <a:ext cx="224118" cy="32272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1" name="矩形 30"/>
          <p:cNvSpPr/>
          <p:nvPr/>
        </p:nvSpPr>
        <p:spPr>
          <a:xfrm>
            <a:off x="8526690" y="1612757"/>
            <a:ext cx="619080" cy="369332"/>
          </a:xfrm>
          <a:prstGeom prst="rect">
            <a:avLst/>
          </a:prstGeom>
        </p:spPr>
        <p:txBody>
          <a:bodyPr wrap="none">
            <a:spAutoFit/>
          </a:bodyPr>
          <a:lstStyle/>
          <a:p>
            <a:r>
              <a:rPr lang="en-US" altLang="zh-CN"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4.2</a:t>
            </a:r>
            <a:r>
              <a:rPr lang="zh-CN" altLang="en-US"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dirty="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2" name="上箭头 31"/>
          <p:cNvSpPr/>
          <p:nvPr/>
        </p:nvSpPr>
        <p:spPr>
          <a:xfrm>
            <a:off x="9619129" y="1972234"/>
            <a:ext cx="224118" cy="32272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3" name="矩形 32"/>
          <p:cNvSpPr/>
          <p:nvPr/>
        </p:nvSpPr>
        <p:spPr>
          <a:xfrm>
            <a:off x="9387301" y="1541038"/>
            <a:ext cx="726481" cy="369332"/>
          </a:xfrm>
          <a:prstGeom prst="rect">
            <a:avLst/>
          </a:prstGeom>
        </p:spPr>
        <p:txBody>
          <a:bodyPr wrap="none">
            <a:spAutoFit/>
          </a:bodyPr>
          <a:lstStyle/>
          <a:p>
            <a:r>
              <a:rPr lang="en-US" altLang="zh-CN"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16.9</a:t>
            </a:r>
            <a:r>
              <a:rPr lang="zh-CN" altLang="en-US"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dirty="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4" name="上箭头 33"/>
          <p:cNvSpPr/>
          <p:nvPr/>
        </p:nvSpPr>
        <p:spPr>
          <a:xfrm>
            <a:off x="5100918" y="5100918"/>
            <a:ext cx="224118" cy="32272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5" name="矩形 34"/>
          <p:cNvSpPr/>
          <p:nvPr/>
        </p:nvSpPr>
        <p:spPr>
          <a:xfrm>
            <a:off x="4976666" y="4714546"/>
            <a:ext cx="593432" cy="369332"/>
          </a:xfrm>
          <a:prstGeom prst="rect">
            <a:avLst/>
          </a:prstGeom>
        </p:spPr>
        <p:txBody>
          <a:bodyPr wrap="none">
            <a:spAutoFit/>
          </a:bodyPr>
          <a:lstStyle/>
          <a:p>
            <a:r>
              <a:rPr lang="en-US" altLang="zh-CN"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7.4</a:t>
            </a:r>
            <a:r>
              <a:rPr lang="zh-CN" altLang="en-US"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dirty="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6" name="上箭头 35"/>
          <p:cNvSpPr/>
          <p:nvPr/>
        </p:nvSpPr>
        <p:spPr>
          <a:xfrm>
            <a:off x="11304494" y="4563035"/>
            <a:ext cx="224118" cy="32272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7" name="矩形 36"/>
          <p:cNvSpPr/>
          <p:nvPr/>
        </p:nvSpPr>
        <p:spPr>
          <a:xfrm>
            <a:off x="11072666" y="4131839"/>
            <a:ext cx="625492" cy="369332"/>
          </a:xfrm>
          <a:prstGeom prst="rect">
            <a:avLst/>
          </a:prstGeom>
        </p:spPr>
        <p:txBody>
          <a:bodyPr wrap="none">
            <a:spAutoFit/>
          </a:bodyPr>
          <a:lstStyle/>
          <a:p>
            <a:r>
              <a:rPr lang="en-US" altLang="zh-CN"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3.2</a:t>
            </a:r>
            <a:r>
              <a:rPr lang="zh-CN" altLang="en-US" dirty="0" smtClean="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rPr>
              <a:t>%</a:t>
            </a:r>
            <a:endParaRPr lang="zh-CN" altLang="en-US" dirty="0">
              <a:solidFill>
                <a:srgbClr val="FF0000"/>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38" name="TextBox 37"/>
          <p:cNvSpPr txBox="1"/>
          <p:nvPr/>
        </p:nvSpPr>
        <p:spPr>
          <a:xfrm>
            <a:off x="114300" y="996315"/>
            <a:ext cx="3448050" cy="5262979"/>
          </a:xfrm>
          <a:prstGeom prst="rect">
            <a:avLst/>
          </a:prstGeom>
          <a:solidFill>
            <a:schemeClr val="accent1">
              <a:lumMod val="40000"/>
              <a:lumOff val="60000"/>
            </a:schemeClr>
          </a:solidFill>
        </p:spPr>
        <p:txBody>
          <a:bodyPr wrap="square" rtlCol="0">
            <a:spAutoFit/>
          </a:bodyPr>
          <a:lstStyle/>
          <a:p>
            <a:r>
              <a:rPr lang="zh-CN" altLang="en-US" sz="1600" b="1" dirty="0" smtClean="0">
                <a:solidFill>
                  <a:srgbClr val="FF0000"/>
                </a:solidFill>
              </a:rPr>
              <a:t>馆长职称：</a:t>
            </a:r>
            <a:r>
              <a:rPr lang="zh-CN" altLang="en-US" sz="1600" b="1" dirty="0" smtClean="0"/>
              <a:t>正高职称馆长所占比例基本保持稳定；副高职称馆长所占比例总体上保持稳定，但有所下降。中级职称馆长所占比例处于偏少的状态，这种发展趋势符合教育部对高等学校图书馆馆长任职资格的要求。中级以下职称的馆长仍属于高校图书馆馆长中的少数群体。</a:t>
            </a:r>
            <a:endParaRPr lang="en-US" altLang="zh-CN" sz="1600" b="1" dirty="0" smtClean="0"/>
          </a:p>
          <a:p>
            <a:r>
              <a:rPr lang="zh-CN" altLang="en-US" sz="1600" b="1" dirty="0" smtClean="0">
                <a:solidFill>
                  <a:srgbClr val="FF0000"/>
                </a:solidFill>
              </a:rPr>
              <a:t>馆长学历</a:t>
            </a:r>
            <a:r>
              <a:rPr lang="zh-CN" altLang="en-US" sz="1600" b="1" dirty="0" smtClean="0"/>
              <a:t>：高校图书馆馆长学历学位的层次继续升高。主要增长表现在博士学位和硕士学位上。</a:t>
            </a:r>
            <a:endParaRPr lang="en-US" altLang="zh-CN" sz="1600" b="1" dirty="0" smtClean="0"/>
          </a:p>
          <a:p>
            <a:r>
              <a:rPr lang="zh-CN" altLang="en-US" sz="1600" b="1" dirty="0" smtClean="0">
                <a:solidFill>
                  <a:srgbClr val="FF0000"/>
                </a:solidFill>
              </a:rPr>
              <a:t>学科背景</a:t>
            </a:r>
            <a:r>
              <a:rPr lang="zh-CN" altLang="en-US" sz="1600" b="1" dirty="0" smtClean="0"/>
              <a:t>：高校图书馆馆长的专业性正逐步得到高校的认可，馆长在未来将更多出自具有图书馆学专业背景的人才。但从总体上看，图书馆学科班出身的馆长仍占少数，图书馆馆长工作的专业技术特征要受到高等学校的全面认可，还有很长的路。</a:t>
            </a:r>
            <a:endParaRPr lang="en-US" altLang="zh-CN" sz="1600" b="1" dirty="0" smtClean="0"/>
          </a:p>
          <a:p>
            <a:r>
              <a:rPr lang="zh-CN" altLang="en-US" sz="1600" b="1" dirty="0" smtClean="0">
                <a:solidFill>
                  <a:srgbClr val="FF0000"/>
                </a:solidFill>
              </a:rPr>
              <a:t>学科背景</a:t>
            </a:r>
            <a:r>
              <a:rPr lang="zh-CN" altLang="en-US" sz="1600" b="1" dirty="0" smtClean="0"/>
              <a:t>：兼职馆长比例下降</a:t>
            </a:r>
            <a:r>
              <a:rPr lang="en-US" altLang="zh-CN" sz="1600" b="1" dirty="0" smtClean="0"/>
              <a:t>30.1%</a:t>
            </a:r>
            <a:r>
              <a:rPr lang="zh-CN" altLang="en-US" sz="1600" b="1" dirty="0" smtClean="0"/>
              <a:t>，高校图书馆更倾向于设置专职馆长。</a:t>
            </a:r>
            <a:endParaRPr lang="zh-CN" altLang="en-US" sz="1600" b="1" dirty="0"/>
          </a:p>
        </p:txBody>
      </p:sp>
      <p:grpSp>
        <p:nvGrpSpPr>
          <p:cNvPr id="41" name="组合 40"/>
          <p:cNvGrpSpPr/>
          <p:nvPr/>
        </p:nvGrpSpPr>
        <p:grpSpPr>
          <a:xfrm>
            <a:off x="3424518" y="1156448"/>
            <a:ext cx="4473389" cy="2886633"/>
            <a:chOff x="3424518" y="1156448"/>
            <a:chExt cx="4473389" cy="2886633"/>
          </a:xfrm>
        </p:grpSpPr>
        <p:graphicFrame>
          <p:nvGraphicFramePr>
            <p:cNvPr id="11" name="图表 10"/>
            <p:cNvGraphicFramePr/>
            <p:nvPr/>
          </p:nvGraphicFramePr>
          <p:xfrm>
            <a:off x="3424518" y="1156448"/>
            <a:ext cx="4473389" cy="2886633"/>
          </p:xfrm>
          <a:graphic>
            <a:graphicData uri="http://schemas.openxmlformats.org/drawingml/2006/chart">
              <c:chart xmlns:c="http://schemas.openxmlformats.org/drawingml/2006/chart" xmlns:r="http://schemas.openxmlformats.org/officeDocument/2006/relationships" r:id="rId5"/>
            </a:graphicData>
          </a:graphic>
        </p:graphicFrame>
        <p:sp>
          <p:nvSpPr>
            <p:cNvPr id="39" name="矩形 1"/>
            <p:cNvSpPr/>
            <p:nvPr/>
          </p:nvSpPr>
          <p:spPr>
            <a:xfrm>
              <a:off x="5898774" y="1697036"/>
              <a:ext cx="1165412" cy="544830"/>
            </a:xfrm>
            <a:prstGeom prst="wedgeRoundRectCallout">
              <a:avLst>
                <a:gd name="adj1" fmla="val -70833"/>
                <a:gd name="adj2" fmla="val 4911"/>
                <a:gd name="adj3" fmla="val 16667"/>
              </a:avLst>
            </a:prstGeom>
            <a:solidFill>
              <a:srgbClr val="FFC000"/>
            </a:solidFill>
            <a:ln w="12700" cap="flat" cmpd="sng">
              <a:solidFill>
                <a:schemeClr val="bg1"/>
              </a:solidFill>
              <a:prstDash val="solid"/>
              <a:miter/>
              <a:headEnd type="none" w="med" len="med"/>
              <a:tailEnd type="none" w="med" len="med"/>
            </a:ln>
            <a:effectLst>
              <a:outerShdw dist="38100" dir="2699999" algn="ctr" rotWithShape="0">
                <a:srgbClr val="000000">
                  <a:alpha val="25000"/>
                </a:srgbClr>
              </a:outerShdw>
            </a:effectLst>
          </p:spPr>
          <p:txBody>
            <a:bodyPr wrap="square">
              <a:spAutoFit/>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mn-lt"/>
                  <a:ea typeface="+mn-ea"/>
                  <a:cs typeface="+mn-cs"/>
                </a:defRPr>
              </a:lvl9pPr>
            </a:lstStyle>
            <a:p>
              <a:r>
                <a:rPr lang="zh-CN" altLang="en-US" sz="1000" b="1" dirty="0">
                  <a:solidFill>
                    <a:schemeClr val="bg1"/>
                  </a:solidFill>
                  <a:latin typeface="微软雅黑" panose="020B0503020204020204" pitchFamily="2" charset="-122"/>
                  <a:ea typeface="微软雅黑" panose="020B0503020204020204" pitchFamily="2" charset="-122"/>
                </a:rPr>
                <a:t>较</a:t>
              </a:r>
              <a:r>
                <a:rPr lang="zh-CN" altLang="en-US" sz="1000" b="1" dirty="0" smtClean="0">
                  <a:solidFill>
                    <a:schemeClr val="bg1"/>
                  </a:solidFill>
                  <a:latin typeface="微软雅黑" panose="020B0503020204020204" pitchFamily="2" charset="-122"/>
                  <a:ea typeface="微软雅黑" panose="020B0503020204020204" pitchFamily="2" charset="-122"/>
                </a:rPr>
                <a:t>201</a:t>
              </a:r>
              <a:r>
                <a:rPr lang="en-US" altLang="zh-CN" sz="1000" b="1" dirty="0" smtClean="0">
                  <a:solidFill>
                    <a:schemeClr val="bg1"/>
                  </a:solidFill>
                  <a:latin typeface="微软雅黑" panose="020B0503020204020204" pitchFamily="2" charset="-122"/>
                  <a:ea typeface="微软雅黑" panose="020B0503020204020204" pitchFamily="2" charset="-122"/>
                </a:rPr>
                <a:t>1</a:t>
              </a:r>
              <a:r>
                <a:rPr lang="zh-CN" altLang="en-US" sz="1000" b="1" dirty="0" smtClean="0">
                  <a:solidFill>
                    <a:schemeClr val="bg1"/>
                  </a:solidFill>
                  <a:latin typeface="微软雅黑" panose="020B0503020204020204" pitchFamily="2" charset="-122"/>
                  <a:ea typeface="微软雅黑" panose="020B0503020204020204" pitchFamily="2" charset="-122"/>
                </a:rPr>
                <a:t>年减少 </a:t>
              </a:r>
              <a:endParaRPr lang="en-US" altLang="x-none" sz="1000" b="1" dirty="0">
                <a:solidFill>
                  <a:schemeClr val="bg1"/>
                </a:solidFill>
                <a:latin typeface="Impact" panose="020B0806030902050204" pitchFamily="2" charset="0"/>
                <a:ea typeface="宋体" panose="02010600030101010101" pitchFamily="2" charset="-122"/>
              </a:endParaRPr>
            </a:p>
            <a:p>
              <a:r>
                <a:rPr lang="en-US" altLang="zh-CN" sz="1600" dirty="0" smtClean="0">
                  <a:solidFill>
                    <a:schemeClr val="bg1"/>
                  </a:solidFill>
                  <a:effectLst>
                    <a:outerShdw blurRad="38100" dist="38100" dir="2700000">
                      <a:srgbClr val="000000"/>
                    </a:outerShdw>
                  </a:effectLst>
                  <a:latin typeface="Impact" panose="020B0806030902050204" pitchFamily="2" charset="0"/>
                  <a:ea typeface="宋体" panose="02010600030101010101" pitchFamily="2" charset="-122"/>
                </a:rPr>
                <a:t>6.2%</a:t>
              </a:r>
              <a:endParaRPr lang="zh-CN" altLang="en-US" sz="1600" dirty="0">
                <a:solidFill>
                  <a:schemeClr val="bg1"/>
                </a:solidFill>
                <a:effectLst>
                  <a:outerShdw blurRad="38100" dist="38100" dir="2700000">
                    <a:srgbClr val="000000"/>
                  </a:outerShdw>
                </a:effectLst>
                <a:latin typeface="Impact" panose="020B0806030902050204" pitchFamily="2" charset="0"/>
                <a:ea typeface="宋体" panose="02010600030101010101" pitchFamily="2" charset="-122"/>
              </a:endParaRPr>
            </a:p>
          </p:txBody>
        </p:sp>
        <p:sp>
          <p:nvSpPr>
            <p:cNvPr id="40" name="矩形 39"/>
            <p:cNvSpPr/>
            <p:nvPr/>
          </p:nvSpPr>
          <p:spPr>
            <a:xfrm>
              <a:off x="4204447" y="3290047"/>
              <a:ext cx="806824" cy="654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569913" y="1458913"/>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1801813"/>
            <a:ext cx="12192000" cy="15240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739775" y="1458913"/>
            <a:ext cx="3184525" cy="947738"/>
          </a:xfrm>
          <a:prstGeom prst="trapezoid">
            <a:avLst>
              <a:gd name="adj" fmla="val 1987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845" name="矩形 4"/>
          <p:cNvSpPr/>
          <p:nvPr/>
        </p:nvSpPr>
        <p:spPr>
          <a:xfrm>
            <a:off x="3425190" y="3606800"/>
            <a:ext cx="7868920" cy="1795780"/>
          </a:xfrm>
          <a:prstGeom prst="rect">
            <a:avLst/>
          </a:prstGeom>
          <a:noFill/>
          <a:ln w="9525">
            <a:noFill/>
          </a:ln>
        </p:spPr>
        <p:txBody>
          <a:bodyPr wrap="square">
            <a:spAutoFit/>
          </a:bodyPr>
          <a:lstStyle/>
          <a:p>
            <a:pPr lvl="0" algn="l"/>
            <a:r>
              <a:rPr lang="en-US" altLang="zh-CN" sz="5400" b="1" dirty="0">
                <a:solidFill>
                  <a:srgbClr val="1F487C"/>
                </a:solidFill>
                <a:latin typeface="Arial" panose="020B0604020202020204" pitchFamily="34" charset="0"/>
                <a:ea typeface="微软雅黑" panose="020B0503020204020204" pitchFamily="34" charset="-122"/>
              </a:rPr>
              <a:t>  </a:t>
            </a:r>
            <a:r>
              <a:rPr lang="zh-CN" altLang="en-US" sz="5400" b="1" dirty="0">
                <a:solidFill>
                  <a:srgbClr val="1F487C"/>
                </a:solidFill>
                <a:latin typeface="Arial" panose="020B0604020202020204" pitchFamily="34" charset="0"/>
                <a:ea typeface="微软雅黑" panose="020B0503020204020204" pitchFamily="34" charset="-122"/>
              </a:rPr>
              <a:t>收集《普通高等学校图</a:t>
            </a:r>
          </a:p>
          <a:p>
            <a:pPr lvl="0" algn="l"/>
            <a:r>
              <a:rPr lang="zh-CN" altLang="en-US" sz="5400" b="1" dirty="0">
                <a:solidFill>
                  <a:srgbClr val="1F487C"/>
                </a:solidFill>
                <a:latin typeface="Arial" panose="020B0604020202020204" pitchFamily="34" charset="0"/>
                <a:ea typeface="微软雅黑" panose="020B0503020204020204" pitchFamily="34" charset="-122"/>
              </a:rPr>
              <a:t>书馆规程》修改讨论意见</a:t>
            </a:r>
          </a:p>
        </p:txBody>
      </p:sp>
      <p:sp>
        <p:nvSpPr>
          <p:cNvPr id="6" name="矩形 5"/>
          <p:cNvSpPr/>
          <p:nvPr/>
        </p:nvSpPr>
        <p:spPr>
          <a:xfrm>
            <a:off x="2323465" y="3672205"/>
            <a:ext cx="967105" cy="80645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chemeClr val="bg1"/>
                </a:solidFill>
                <a:effectLst/>
                <a:uLnTx/>
                <a:uFillTx/>
                <a:latin typeface="+mn-lt"/>
                <a:ea typeface="+mn-ea"/>
                <a:cs typeface="+mn-cs"/>
              </a:rPr>
              <a:t>四</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矩形 15"/>
          <p:cNvSpPr/>
          <p:nvPr/>
        </p:nvSpPr>
        <p:spPr>
          <a:xfrm>
            <a:off x="198120" y="245110"/>
            <a:ext cx="11503660" cy="6510655"/>
          </a:xfrm>
          <a:prstGeom prst="rect">
            <a:avLst/>
          </a:prstGeom>
          <a:solidFill>
            <a:schemeClr val="bg1"/>
          </a:solidFill>
          <a:ln w="25400" cap="flat" cmpd="sng">
            <a:solidFill>
              <a:schemeClr val="accent1"/>
            </a:solidFill>
            <a:prstDash val="solid"/>
            <a:miter/>
            <a:headEnd type="none" w="med" len="med"/>
            <a:tailEnd type="none" w="med" len="med"/>
          </a:ln>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aphicFrame>
        <p:nvGraphicFramePr>
          <p:cNvPr id="27656" name="表格 27655"/>
          <p:cNvGraphicFramePr/>
          <p:nvPr/>
        </p:nvGraphicFramePr>
        <p:xfrm>
          <a:off x="419735" y="431165"/>
          <a:ext cx="10892155" cy="6181090"/>
        </p:xfrm>
        <a:graphic>
          <a:graphicData uri="http://schemas.openxmlformats.org/drawingml/2006/table">
            <a:tbl>
              <a:tblPr/>
              <a:tblGrid>
                <a:gridCol w="1776095"/>
                <a:gridCol w="3933190"/>
                <a:gridCol w="5182870"/>
              </a:tblGrid>
              <a:tr h="445135">
                <a:tc>
                  <a:txBody>
                    <a:bodyPr/>
                    <a:lstStyle/>
                    <a:p>
                      <a:pPr marL="0" lvl="0" indent="0" algn="ctr" eaLnBrk="1" hangingPunct="1">
                        <a:spcBef>
                          <a:spcPct val="0"/>
                        </a:spcBef>
                        <a:buFont typeface="Arial" panose="020B0604020202020204" pitchFamily="34" charset="0"/>
                        <a:buNone/>
                      </a:pPr>
                      <a:r>
                        <a:rPr lang="zh-CN" altLang="en-US" sz="1800" b="1">
                          <a:solidFill>
                            <a:srgbClr val="FFFFFF"/>
                          </a:solidFill>
                          <a:latin typeface="Constantia" panose="02030602050306030303" pitchFamily="2" charset="0"/>
                          <a:ea typeface="微软雅黑" panose="020B0503020204020204" pitchFamily="34" charset="-122"/>
                        </a:rPr>
                        <a:t>条例</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alpha val="100000"/>
                      </a:schemeClr>
                    </a:solidFill>
                  </a:tcPr>
                </a:tc>
                <a:tc>
                  <a:txBody>
                    <a:bodyPr/>
                    <a:lstStyle/>
                    <a:p>
                      <a:pPr marL="0" lvl="0" indent="0" algn="ctr" eaLnBrk="1" hangingPunct="1">
                        <a:spcBef>
                          <a:spcPct val="0"/>
                        </a:spcBef>
                        <a:buFont typeface="Arial" panose="020B0604020202020204" pitchFamily="34" charset="0"/>
                        <a:buNone/>
                      </a:pPr>
                      <a:r>
                        <a:rPr lang="zh-CN" altLang="en-US" sz="1800" b="1">
                          <a:solidFill>
                            <a:srgbClr val="FFFFFF"/>
                          </a:solidFill>
                          <a:latin typeface="Constantia" panose="02030602050306030303" pitchFamily="2" charset="0"/>
                          <a:ea typeface="微软雅黑" panose="020B0503020204020204" pitchFamily="34" charset="-122"/>
                        </a:rPr>
                        <a:t>原稿</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alpha val="100000"/>
                      </a:schemeClr>
                    </a:solidFill>
                  </a:tcPr>
                </a:tc>
                <a:tc>
                  <a:txBody>
                    <a:bodyPr/>
                    <a:lstStyle/>
                    <a:p>
                      <a:pPr marL="0" lvl="0" indent="0" algn="ctr" eaLnBrk="1" hangingPunct="1">
                        <a:spcBef>
                          <a:spcPct val="0"/>
                        </a:spcBef>
                        <a:buFont typeface="Arial" panose="020B0604020202020204" pitchFamily="34" charset="0"/>
                        <a:buNone/>
                      </a:pPr>
                      <a:r>
                        <a:rPr lang="zh-CN" altLang="en-US" sz="1800" b="1">
                          <a:solidFill>
                            <a:srgbClr val="FFFFFF"/>
                          </a:solidFill>
                          <a:latin typeface="Constantia" panose="02030602050306030303" pitchFamily="2" charset="0"/>
                          <a:ea typeface="微软雅黑" panose="020B0503020204020204" pitchFamily="34" charset="-122"/>
                        </a:rPr>
                        <a:t>修改意见</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alpha val="100000"/>
                      </a:schemeClr>
                    </a:solidFill>
                  </a:tcPr>
                </a:tc>
              </a:tr>
              <a:tr h="2073910">
                <a:tc>
                  <a:txBody>
                    <a:bodyPr/>
                    <a:lstStyle/>
                    <a:p>
                      <a:pPr marL="0" lvl="0" indent="0" algn="ctr" eaLnBrk="1" hangingPunct="1">
                        <a:spcBef>
                          <a:spcPct val="0"/>
                        </a:spcBef>
                        <a:buFont typeface="Arial" panose="020B0604020202020204" pitchFamily="34" charset="0"/>
                        <a:buNone/>
                      </a:pPr>
                      <a:r>
                        <a:rPr lang="zh-CN" altLang="en-US" sz="1800" b="1" dirty="0" smtClean="0">
                          <a:latin typeface="华文宋体" panose="02010600040101010101" pitchFamily="2" charset="-122"/>
                          <a:ea typeface="华文宋体" panose="02010600040101010101" pitchFamily="2" charset="-122"/>
                          <a:sym typeface="+mn-ea"/>
                        </a:rPr>
                        <a:t>第五条</a:t>
                      </a:r>
                      <a:endParaRPr lang="zh-CN" altLang="en-US" sz="18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indent="0" eaLnBrk="1" hangingPunct="1">
                        <a:spcBef>
                          <a:spcPct val="0"/>
                        </a:spcBef>
                        <a:buFont typeface="Arial" panose="020B0604020202020204" pitchFamily="34" charset="0"/>
                        <a:buNone/>
                      </a:pPr>
                      <a:r>
                        <a:rPr lang="en-US" altLang="zh-CN"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馆长和主管业务工作的副馆长必须具有高级专业技术职务或具有硕士以上学位”</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a:lnSpc>
                          <a:spcPct val="150000"/>
                        </a:lnSpc>
                      </a:pPr>
                      <a:r>
                        <a:rPr lang="zh-CN" altLang="en-US" sz="1400" b="1" dirty="0" smtClean="0">
                          <a:latin typeface="华文宋体" panose="02010600040101010101" pitchFamily="2" charset="-122"/>
                          <a:ea typeface="华文宋体" panose="02010600040101010101" pitchFamily="2" charset="-122"/>
                          <a:sym typeface="+mn-ea"/>
                        </a:rPr>
                        <a:t>主管业务工作的副馆长</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除具有高级专业技术职务或具有硕士以上学位外，应有图书馆学专业的学习经历或有在图书馆工作的经历”</a:t>
                      </a:r>
                      <a:r>
                        <a:rPr lang="zh-CN" altLang="en-US" sz="1400" b="1" dirty="0" smtClean="0">
                          <a:latin typeface="华文宋体" panose="02010600040101010101" pitchFamily="2" charset="-122"/>
                          <a:ea typeface="华文宋体" panose="02010600040101010101" pitchFamily="2" charset="-122"/>
                          <a:sym typeface="+mn-ea"/>
                        </a:rPr>
                        <a:t>。有馆长建议加上</a:t>
                      </a:r>
                      <a:r>
                        <a:rPr lang="zh-CN" altLang="en-US" sz="1400" b="1" dirty="0" smtClean="0">
                          <a:solidFill>
                            <a:srgbClr val="C00000"/>
                          </a:solidFill>
                          <a:sym typeface="+mn-ea"/>
                        </a:rPr>
                        <a:t>“</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具有较高的学术知名度、较强的专业创新能力”；</a:t>
                      </a:r>
                      <a:r>
                        <a:rPr lang="zh-CN" altLang="en-US" sz="1400" b="1" dirty="0" smtClean="0">
                          <a:latin typeface="华文宋体" panose="02010600040101010101" pitchFamily="2" charset="-122"/>
                          <a:ea typeface="华文宋体" panose="02010600040101010101" pitchFamily="2" charset="-122"/>
                          <a:sym typeface="+mn-ea"/>
                        </a:rPr>
                        <a:t>建议在“副馆长协助馆长工作”后增加“</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学校可根据学校管理体制和图书馆管理需要，设立常务副馆长，实施全面日常业务管理工作。”</a:t>
                      </a:r>
                      <a:r>
                        <a:rPr lang="en-US" sz="1400" b="1" dirty="0" smtClean="0">
                          <a:latin typeface="华文宋体" panose="02010600040101010101" pitchFamily="2" charset="-122"/>
                          <a:ea typeface="华文宋体" panose="02010600040101010101" pitchFamily="2" charset="-122"/>
                          <a:sym typeface="+mn-ea"/>
                        </a:rPr>
                        <a:t> </a:t>
                      </a:r>
                      <a:endParaRPr lang="zh-CN" altLang="en-US" sz="1400" b="1" dirty="0" smtClean="0">
                        <a:solidFill>
                          <a:srgbClr val="000000"/>
                        </a:solidFill>
                        <a:latin typeface="Constantia" panose="02030602050306030303" pitchFamily="2" charset="0"/>
                        <a:ea typeface="微软雅黑" panose="020B0503020204020204" pitchFamily="34"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r>
              <a:tr h="974725">
                <a:tc>
                  <a:txBody>
                    <a:bodyPr/>
                    <a:lstStyle/>
                    <a:p>
                      <a:pPr marL="0" lvl="0" indent="0" algn="ctr" eaLnBrk="1" hangingPunct="1">
                        <a:spcBef>
                          <a:spcPct val="0"/>
                        </a:spcBef>
                        <a:buFont typeface="Arial" panose="020B0604020202020204" pitchFamily="34" charset="0"/>
                        <a:buNone/>
                      </a:pPr>
                      <a:r>
                        <a:rPr lang="zh-CN" altLang="en-US" sz="1800" b="1" dirty="0" smtClean="0">
                          <a:latin typeface="华文宋体" panose="02010600040101010101" pitchFamily="2" charset="-122"/>
                          <a:ea typeface="华文宋体" panose="02010600040101010101" pitchFamily="2" charset="-122"/>
                          <a:sym typeface="+mn-ea"/>
                        </a:rPr>
                        <a:t>第六条</a:t>
                      </a:r>
                      <a:endParaRPr lang="zh-CN" altLang="en-US" sz="18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“确定本馆部</a:t>
                      </a:r>
                      <a:r>
                        <a:rPr lang="en-US"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组</a:t>
                      </a:r>
                      <a:r>
                        <a:rPr lang="en-US"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、室</a:t>
                      </a:r>
                      <a:r>
                        <a:rPr lang="en-US" sz="1400" b="1" dirty="0" smtClean="0">
                          <a:latin typeface="华文宋体" panose="02010600040101010101" pitchFamily="2" charset="-122"/>
                          <a:ea typeface="华文宋体" panose="02010600040101010101" pitchFamily="2" charset="-122"/>
                          <a:sym typeface="+mn-ea"/>
                        </a:rPr>
                        <a:t> </a:t>
                      </a:r>
                      <a:r>
                        <a:rPr lang="zh-CN" altLang="en-US" sz="1400" b="1" dirty="0" smtClean="0">
                          <a:latin typeface="华文宋体" panose="02010600040101010101" pitchFamily="2" charset="-122"/>
                          <a:ea typeface="华文宋体" panose="02010600040101010101" pitchFamily="2" charset="-122"/>
                          <a:sym typeface="+mn-ea"/>
                        </a:rPr>
                        <a:t>的设置，并明确各机构的相应职责”</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将“部（组）、室”这种穷举式的定义模式改为</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“内部机构”。</a:t>
                      </a:r>
                      <a:r>
                        <a:rPr lang="zh-CN" altLang="en-US" sz="1400" b="1" dirty="0" smtClean="0">
                          <a:latin typeface="华文宋体" panose="02010600040101010101" pitchFamily="2" charset="-122"/>
                          <a:ea typeface="华文宋体" panose="02010600040101010101" pitchFamily="2" charset="-122"/>
                          <a:sym typeface="+mn-ea"/>
                        </a:rPr>
                        <a:t>将“各部</a:t>
                      </a:r>
                      <a:r>
                        <a:rPr lang="en-US"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组</a:t>
                      </a:r>
                      <a:r>
                        <a:rPr lang="en-US"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、室的主任</a:t>
                      </a:r>
                      <a:r>
                        <a:rPr lang="en-US"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组长</a:t>
                      </a:r>
                      <a:r>
                        <a:rPr lang="en-US" sz="1400" b="1" dirty="0" smtClean="0">
                          <a:latin typeface="华文宋体" panose="02010600040101010101" pitchFamily="2" charset="-122"/>
                          <a:ea typeface="华文宋体" panose="02010600040101010101" pitchFamily="2" charset="-122"/>
                          <a:sym typeface="+mn-ea"/>
                        </a:rPr>
                        <a:t>) </a:t>
                      </a:r>
                      <a:r>
                        <a:rPr lang="zh-CN" altLang="en-US" sz="1400" b="1" dirty="0" smtClean="0">
                          <a:latin typeface="华文宋体" panose="02010600040101010101" pitchFamily="2" charset="-122"/>
                          <a:ea typeface="华文宋体" panose="02010600040101010101" pitchFamily="2" charset="-122"/>
                          <a:sym typeface="+mn-ea"/>
                        </a:rPr>
                        <a:t>按照学校有关规定任免。”</a:t>
                      </a:r>
                      <a:r>
                        <a:rPr lang="en-US" sz="1400" b="1" dirty="0" smtClean="0">
                          <a:latin typeface="华文宋体" panose="02010600040101010101" pitchFamily="2" charset="-122"/>
                          <a:ea typeface="华文宋体" panose="02010600040101010101" pitchFamily="2" charset="-122"/>
                          <a:sym typeface="+mn-ea"/>
                        </a:rPr>
                        <a:t>  </a:t>
                      </a:r>
                      <a:r>
                        <a:rPr lang="zh-CN" altLang="en-US" sz="1400" b="1" dirty="0" smtClean="0">
                          <a:latin typeface="华文宋体" panose="02010600040101010101" pitchFamily="2" charset="-122"/>
                          <a:ea typeface="华文宋体" panose="02010600040101010101" pitchFamily="2" charset="-122"/>
                          <a:sym typeface="+mn-ea"/>
                        </a:rPr>
                        <a:t>改为</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“图书馆内部机构负责人是具体业务工作的主持者和组织实施者，按照学校有关规定任免。”</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r>
              <a:tr h="518795">
                <a:tc>
                  <a:txBody>
                    <a:bodyPr/>
                    <a:lstStyle/>
                    <a:p>
                      <a:pPr marL="0" lvl="0" indent="0" algn="ctr" eaLnBrk="1" hangingPunct="1">
                        <a:spcBef>
                          <a:spcPct val="0"/>
                        </a:spcBef>
                        <a:buFont typeface="Arial" panose="020B0604020202020204" pitchFamily="34" charset="0"/>
                        <a:buNone/>
                      </a:pPr>
                      <a:r>
                        <a:rPr lang="zh-CN" altLang="en-US" b="1" dirty="0" smtClean="0">
                          <a:latin typeface="华文宋体" panose="02010600040101010101" pitchFamily="2" charset="-122"/>
                          <a:ea typeface="华文宋体" panose="02010600040101010101" pitchFamily="2" charset="-122"/>
                          <a:sym typeface="+mn-ea"/>
                        </a:rPr>
                        <a:t>第七条</a:t>
                      </a:r>
                      <a:endParaRPr lang="zh-CN" altLang="en-US" sz="1800">
                        <a:solidFill>
                          <a:srgbClr val="000000"/>
                        </a:solidFill>
                        <a:latin typeface="Constantia" panose="02030602050306030303" pitchFamily="2" charset="0"/>
                        <a:ea typeface="微软雅黑" panose="020B0503020204020204" pitchFamily="34" charset="-122"/>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 规模大、院系多或校园分散的高等学校</a:t>
                      </a:r>
                      <a:r>
                        <a:rPr lang="en-US" altLang="zh-CN"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 </a:t>
                      </a:r>
                      <a:r>
                        <a:rPr lang="en-US" sz="1400" b="1" dirty="0" smtClean="0">
                          <a:latin typeface="华文宋体" panose="02010600040101010101" pitchFamily="2" charset="-122"/>
                          <a:ea typeface="华文宋体" panose="02010600040101010101" pitchFamily="2" charset="-122"/>
                          <a:sym typeface="+mn-ea"/>
                        </a:rPr>
                        <a:t> </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改为</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“校区分散”</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r>
              <a:tr h="1414145">
                <a:tc>
                  <a:txBody>
                    <a:bodyPr/>
                    <a:lstStyle/>
                    <a:p>
                      <a:pPr marL="0" lvl="0" indent="0" algn="ctr" eaLnBrk="1" hangingPunct="1">
                        <a:spcBef>
                          <a:spcPct val="0"/>
                        </a:spcBef>
                        <a:buFont typeface="Arial" panose="020B0604020202020204" pitchFamily="34" charset="0"/>
                        <a:buNone/>
                      </a:pPr>
                      <a:r>
                        <a:rPr lang="zh-CN" altLang="en-US" b="1" dirty="0" smtClean="0">
                          <a:latin typeface="华文宋体" panose="02010600040101010101" pitchFamily="2" charset="-122"/>
                          <a:ea typeface="华文宋体" panose="02010600040101010101" pitchFamily="2" charset="-122"/>
                          <a:sym typeface="+mn-ea"/>
                        </a:rPr>
                        <a:t>第八条</a:t>
                      </a:r>
                      <a:endParaRPr lang="zh-CN" altLang="en-US" sz="1800">
                        <a:solidFill>
                          <a:srgbClr val="000000"/>
                        </a:solidFill>
                        <a:latin typeface="Constantia" panose="02030602050306030303" pitchFamily="2" charset="0"/>
                        <a:ea typeface="微软雅黑" panose="020B0503020204020204" pitchFamily="34" charset="-122"/>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p>
                      <a:pPr>
                        <a:lnSpc>
                          <a:spcPct val="150000"/>
                        </a:lnSpc>
                      </a:pPr>
                      <a:r>
                        <a:rPr lang="zh-CN" altLang="en-US" sz="1400" b="1" dirty="0" smtClean="0">
                          <a:latin typeface="华文宋体" panose="02010600040101010101" pitchFamily="2" charset="-122"/>
                          <a:ea typeface="华文宋体" panose="02010600040101010101" pitchFamily="2" charset="-122"/>
                          <a:sym typeface="+mn-ea"/>
                        </a:rPr>
                        <a:t> 高等学校的院系</a:t>
                      </a:r>
                      <a:r>
                        <a:rPr lang="en-US"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所</a:t>
                      </a:r>
                      <a:r>
                        <a:rPr lang="en-US"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资料室是全校文献保障体系的组成部分，在业务工作和资源配置上，接受学校图书馆的指导与协调。应面向全校开放，提供文献信息服务，实行资源共享。</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p>
                      <a:pPr marL="0" lvl="0" indent="0" eaLnBrk="1" hangingPunct="1">
                        <a:spcBef>
                          <a:spcPct val="0"/>
                        </a:spcBef>
                        <a:buFont typeface="Arial" panose="020B0604020202020204" pitchFamily="34" charset="0"/>
                        <a:buNone/>
                      </a:pPr>
                      <a:r>
                        <a:rPr lang="zh-CN" altLang="en-US" sz="1400" b="1" dirty="0" smtClean="0">
                          <a:solidFill>
                            <a:srgbClr val="C00000"/>
                          </a:solidFill>
                          <a:latin typeface="华文宋体" panose="02010600040101010101" pitchFamily="2" charset="-122"/>
                          <a:ea typeface="华文宋体" panose="02010600040101010101" pitchFamily="2" charset="-122"/>
                          <a:sym typeface="+mn-ea"/>
                        </a:rPr>
                        <a:t>在后面加上“有条件的高等学校的图书馆可向社会开放”</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r>
              <a:tr h="754380">
                <a:tc>
                  <a:txBody>
                    <a:bodyPr/>
                    <a:lstStyle/>
                    <a:p>
                      <a:pPr marL="0" lvl="0" indent="0" algn="ctr" eaLnBrk="1" hangingPunct="1">
                        <a:spcBef>
                          <a:spcPct val="0"/>
                        </a:spcBef>
                        <a:buFont typeface="Arial" panose="020B0604020202020204" pitchFamily="34" charset="0"/>
                        <a:buNone/>
                      </a:pPr>
                      <a:r>
                        <a:rPr lang="zh-CN" altLang="en-US" sz="1800" b="1" dirty="0" smtClean="0">
                          <a:latin typeface="华文宋体" panose="02010600040101010101" pitchFamily="2" charset="-122"/>
                          <a:ea typeface="华文宋体" panose="02010600040101010101" pitchFamily="2" charset="-122"/>
                          <a:sym typeface="+mn-ea"/>
                        </a:rPr>
                        <a:t>第九条</a:t>
                      </a:r>
                      <a:endParaRPr lang="zh-CN" altLang="en-US" sz="1800" b="1">
                        <a:solidFill>
                          <a:srgbClr val="000000"/>
                        </a:solidFill>
                        <a:latin typeface="Constantia" panose="02030602050306030303" pitchFamily="2" charset="0"/>
                        <a:ea typeface="微软雅黑" panose="020B0503020204020204" pitchFamily="34" charset="-122"/>
                      </a:endParaRPr>
                    </a:p>
                    <a:p>
                      <a:pPr marL="0" lvl="0" indent="0" algn="ctr" eaLnBrk="1" hangingPunct="1">
                        <a:spcBef>
                          <a:spcPct val="0"/>
                        </a:spcBef>
                        <a:buFont typeface="Arial" panose="020B0604020202020204" pitchFamily="34" charset="0"/>
                        <a:buNone/>
                      </a:pPr>
                      <a:endParaRPr lang="zh-CN" altLang="en-US" sz="1800" b="1">
                        <a:solidFill>
                          <a:srgbClr val="000000"/>
                        </a:solidFill>
                        <a:latin typeface="Constantia" panose="02030602050306030303" pitchFamily="2" charset="0"/>
                        <a:ea typeface="微软雅黑" panose="020B0503020204020204" pitchFamily="34" charset="-122"/>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a:lnSpc>
                          <a:spcPct val="150000"/>
                        </a:lnSpc>
                        <a:buNone/>
                      </a:pPr>
                      <a:r>
                        <a:rPr lang="zh-CN" altLang="en-US" sz="1400" b="1" dirty="0" smtClean="0">
                          <a:latin typeface="华文宋体" panose="02010600040101010101" pitchFamily="2" charset="-122"/>
                          <a:ea typeface="华文宋体" panose="02010600040101010101" pitchFamily="2" charset="-122"/>
                          <a:sym typeface="+mn-ea"/>
                        </a:rPr>
                        <a:t>“ 高等学校应设立图书馆工作委员会”</a:t>
                      </a:r>
                    </a:p>
                    <a:p>
                      <a:pPr>
                        <a:lnSpc>
                          <a:spcPct val="150000"/>
                        </a:lnSpc>
                        <a:buNone/>
                      </a:pPr>
                      <a:r>
                        <a:rPr lang="zh-CN" altLang="en-US" sz="1400" b="1" dirty="0" smtClean="0">
                          <a:latin typeface="华文宋体" panose="02010600040101010101" pitchFamily="2" charset="-122"/>
                          <a:ea typeface="华文宋体" panose="02010600040101010101" pitchFamily="2" charset="-122"/>
                          <a:sym typeface="+mn-ea"/>
                        </a:rPr>
                        <a:t>“图书馆工作委员会应定期召开会议”</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建议改“图书馆工作委员会”为“</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文献资源工作委员会”</a:t>
                      </a:r>
                      <a:r>
                        <a:rPr lang="zh-CN" altLang="en-US" sz="1400" b="1" dirty="0" smtClean="0">
                          <a:latin typeface="华文宋体" panose="02010600040101010101" pitchFamily="2" charset="-122"/>
                          <a:ea typeface="华文宋体" panose="02010600040101010101" pitchFamily="2" charset="-122"/>
                          <a:sym typeface="+mn-ea"/>
                        </a:rPr>
                        <a:t>更为名副其实；改为：“</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每年应召开两次以上会议”</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梯形 1"/>
          <p:cNvSpPr/>
          <p:nvPr/>
        </p:nvSpPr>
        <p:spPr>
          <a:xfrm>
            <a:off x="569913" y="1458913"/>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1801813"/>
            <a:ext cx="12192000" cy="15240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739775" y="1458913"/>
            <a:ext cx="3184525" cy="947738"/>
          </a:xfrm>
          <a:prstGeom prst="trapezoid">
            <a:avLst>
              <a:gd name="adj" fmla="val 1987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8677" name="矩形 4"/>
          <p:cNvSpPr/>
          <p:nvPr/>
        </p:nvSpPr>
        <p:spPr>
          <a:xfrm>
            <a:off x="3768090" y="3993515"/>
            <a:ext cx="4983480" cy="972820"/>
          </a:xfrm>
          <a:prstGeom prst="rect">
            <a:avLst/>
          </a:prstGeom>
          <a:noFill/>
          <a:ln w="9525">
            <a:noFill/>
          </a:ln>
        </p:spPr>
        <p:txBody>
          <a:bodyPr wrap="none">
            <a:spAutoFit/>
          </a:bodyPr>
          <a:lstStyle/>
          <a:p>
            <a:pPr lvl="0" algn="l"/>
            <a:r>
              <a:rPr lang="zh-CN" altLang="en-US" sz="5400" b="1" dirty="0">
                <a:solidFill>
                  <a:srgbClr val="1F487C"/>
                </a:solidFill>
                <a:latin typeface="Arial" panose="020B0604020202020204" pitchFamily="34" charset="0"/>
                <a:ea typeface="微软雅黑" panose="020B0503020204020204" pitchFamily="34" charset="-122"/>
              </a:rPr>
              <a:t>工作组成员介绍</a:t>
            </a:r>
          </a:p>
        </p:txBody>
      </p:sp>
      <p:sp>
        <p:nvSpPr>
          <p:cNvPr id="6" name="矩形 5"/>
          <p:cNvSpPr/>
          <p:nvPr/>
        </p:nvSpPr>
        <p:spPr>
          <a:xfrm>
            <a:off x="2408555" y="4070985"/>
            <a:ext cx="967105" cy="81724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chemeClr val="bg1"/>
                </a:solidFill>
                <a:effectLst/>
                <a:uLnTx/>
                <a:uFillTx/>
                <a:latin typeface="+mn-lt"/>
                <a:ea typeface="+mn-ea"/>
                <a:cs typeface="+mn-cs"/>
              </a:rPr>
              <a:t>一</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矩形 15"/>
          <p:cNvSpPr/>
          <p:nvPr/>
        </p:nvSpPr>
        <p:spPr>
          <a:xfrm>
            <a:off x="223520" y="316230"/>
            <a:ext cx="11503660" cy="6321425"/>
          </a:xfrm>
          <a:prstGeom prst="rect">
            <a:avLst/>
          </a:prstGeom>
          <a:solidFill>
            <a:schemeClr val="bg1"/>
          </a:solidFill>
          <a:ln w="25400" cap="flat" cmpd="sng">
            <a:solidFill>
              <a:schemeClr val="accent1"/>
            </a:solidFill>
            <a:prstDash val="solid"/>
            <a:miter/>
            <a:headEnd type="none" w="med" len="med"/>
            <a:tailEnd type="none" w="med" len="med"/>
          </a:ln>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aphicFrame>
        <p:nvGraphicFramePr>
          <p:cNvPr id="27656" name="表格 27655"/>
          <p:cNvGraphicFramePr/>
          <p:nvPr/>
        </p:nvGraphicFramePr>
        <p:xfrm>
          <a:off x="402590" y="451485"/>
          <a:ext cx="11095355" cy="5972175"/>
        </p:xfrm>
        <a:graphic>
          <a:graphicData uri="http://schemas.openxmlformats.org/drawingml/2006/table">
            <a:tbl>
              <a:tblPr/>
              <a:tblGrid>
                <a:gridCol w="1809115"/>
                <a:gridCol w="4006850"/>
                <a:gridCol w="5279390"/>
              </a:tblGrid>
              <a:tr h="486410">
                <a:tc>
                  <a:txBody>
                    <a:bodyPr/>
                    <a:lstStyle/>
                    <a:p>
                      <a:pPr marL="0" lvl="0" indent="0" algn="ctr" eaLnBrk="1" hangingPunct="1">
                        <a:spcBef>
                          <a:spcPct val="0"/>
                        </a:spcBef>
                        <a:buFont typeface="Arial" panose="020B0604020202020204" pitchFamily="34" charset="0"/>
                        <a:buNone/>
                      </a:pPr>
                      <a:r>
                        <a:rPr lang="zh-CN" altLang="en-US" sz="1800" b="1">
                          <a:solidFill>
                            <a:srgbClr val="FFFFFF"/>
                          </a:solidFill>
                          <a:latin typeface="Constantia" panose="02030602050306030303" pitchFamily="2" charset="0"/>
                          <a:ea typeface="微软雅黑" panose="020B0503020204020204" pitchFamily="34" charset="-122"/>
                        </a:rPr>
                        <a:t>条例</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alpha val="100000"/>
                      </a:schemeClr>
                    </a:solidFill>
                  </a:tcPr>
                </a:tc>
                <a:tc>
                  <a:txBody>
                    <a:bodyPr/>
                    <a:lstStyle/>
                    <a:p>
                      <a:pPr marL="0" lvl="0" indent="0" algn="ctr" eaLnBrk="1" hangingPunct="1">
                        <a:spcBef>
                          <a:spcPct val="0"/>
                        </a:spcBef>
                        <a:buFont typeface="Arial" panose="020B0604020202020204" pitchFamily="34" charset="0"/>
                        <a:buNone/>
                      </a:pPr>
                      <a:r>
                        <a:rPr lang="zh-CN" altLang="en-US" sz="1800" b="1">
                          <a:solidFill>
                            <a:srgbClr val="FFFFFF"/>
                          </a:solidFill>
                          <a:latin typeface="Constantia" panose="02030602050306030303" pitchFamily="2" charset="0"/>
                          <a:ea typeface="微软雅黑" panose="020B0503020204020204" pitchFamily="34" charset="-122"/>
                        </a:rPr>
                        <a:t>原稿</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alpha val="100000"/>
                      </a:schemeClr>
                    </a:solidFill>
                  </a:tcPr>
                </a:tc>
                <a:tc>
                  <a:txBody>
                    <a:bodyPr/>
                    <a:lstStyle/>
                    <a:p>
                      <a:pPr marL="0" lvl="0" indent="0" algn="ctr" eaLnBrk="1" hangingPunct="1">
                        <a:spcBef>
                          <a:spcPct val="0"/>
                        </a:spcBef>
                        <a:buFont typeface="Arial" panose="020B0604020202020204" pitchFamily="34" charset="0"/>
                        <a:buNone/>
                      </a:pPr>
                      <a:r>
                        <a:rPr lang="zh-CN" altLang="en-US" sz="1800" b="1">
                          <a:solidFill>
                            <a:srgbClr val="FFFFFF"/>
                          </a:solidFill>
                          <a:latin typeface="Constantia" panose="02030602050306030303" pitchFamily="2" charset="0"/>
                          <a:ea typeface="微软雅黑" panose="020B0503020204020204" pitchFamily="34" charset="-122"/>
                        </a:rPr>
                        <a:t>修改意见</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alpha val="100000"/>
                      </a:schemeClr>
                    </a:solidFill>
                  </a:tcPr>
                </a:tc>
              </a:tr>
              <a:tr h="1546225">
                <a:tc>
                  <a:txBody>
                    <a:bodyPr/>
                    <a:lstStyle/>
                    <a:p>
                      <a:pPr marL="0" lvl="0" indent="0" algn="ctr" eaLnBrk="1" hangingPunct="1">
                        <a:spcBef>
                          <a:spcPct val="0"/>
                        </a:spcBef>
                        <a:buFont typeface="Arial" panose="020B0604020202020204" pitchFamily="34" charset="0"/>
                        <a:buNone/>
                      </a:pPr>
                      <a:r>
                        <a:rPr lang="zh-CN" altLang="en-US" sz="1800" b="1" dirty="0" smtClean="0">
                          <a:latin typeface="华文宋体" panose="02010600040101010101" pitchFamily="2" charset="-122"/>
                          <a:ea typeface="华文宋体" panose="02010600040101010101" pitchFamily="2" charset="-122"/>
                          <a:sym typeface="+mn-ea"/>
                        </a:rPr>
                        <a:t>第二十二条</a:t>
                      </a:r>
                      <a:endParaRPr lang="zh-CN" altLang="en-US" sz="18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“高等学校图书馆应不断更新管理思想，完善管理措施，建立健全各项规章制度，制定</a:t>
                      </a:r>
                      <a:r>
                        <a:rPr lang="en-US" sz="1400" b="1" dirty="0" smtClean="0">
                          <a:latin typeface="华文宋体" panose="02010600040101010101" pitchFamily="2" charset="-122"/>
                          <a:ea typeface="华文宋体" panose="02010600040101010101" pitchFamily="2" charset="-122"/>
                          <a:sym typeface="+mn-ea"/>
                        </a:rPr>
                        <a:t> </a:t>
                      </a:r>
                      <a:r>
                        <a:rPr lang="zh-CN" altLang="en-US" sz="1400" b="1" dirty="0" smtClean="0">
                          <a:latin typeface="华文宋体" panose="02010600040101010101" pitchFamily="2" charset="-122"/>
                          <a:ea typeface="华文宋体" panose="02010600040101010101" pitchFamily="2" charset="-122"/>
                          <a:sym typeface="+mn-ea"/>
                        </a:rPr>
                        <a:t>业务工作规范，明确岗位职责，规定考核办法，保证</a:t>
                      </a:r>
                      <a:r>
                        <a:rPr lang="en-US" sz="1400" b="1" dirty="0" smtClean="0">
                          <a:latin typeface="华文宋体" panose="02010600040101010101" pitchFamily="2" charset="-122"/>
                          <a:ea typeface="华文宋体" panose="02010600040101010101" pitchFamily="2" charset="-122"/>
                          <a:sym typeface="+mn-ea"/>
                        </a:rPr>
                        <a:t> </a:t>
                      </a:r>
                      <a:r>
                        <a:rPr lang="zh-CN" altLang="en-US" sz="1400" b="1" dirty="0" smtClean="0">
                          <a:latin typeface="华文宋体" panose="02010600040101010101" pitchFamily="2" charset="-122"/>
                          <a:ea typeface="华文宋体" panose="02010600040101010101" pitchFamily="2" charset="-122"/>
                          <a:sym typeface="+mn-ea"/>
                        </a:rPr>
                        <a:t>贯彻执行。</a:t>
                      </a:r>
                      <a:r>
                        <a:rPr lang="en-US" altLang="zh-CN" sz="1400" b="1" dirty="0" smtClean="0">
                          <a:latin typeface="华文宋体" panose="02010600040101010101" pitchFamily="2" charset="-122"/>
                          <a:ea typeface="华文宋体" panose="02010600040101010101" pitchFamily="2" charset="-122"/>
                          <a:sym typeface="+mn-ea"/>
                        </a:rPr>
                        <a:t>”</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a:lnSpc>
                          <a:spcPct val="150000"/>
                        </a:lnSpc>
                      </a:pPr>
                      <a:r>
                        <a:rPr lang="zh-CN" altLang="en-US" sz="1400" b="1" dirty="0" smtClean="0">
                          <a:latin typeface="华文宋体" panose="02010600040101010101" pitchFamily="2" charset="-122"/>
                          <a:ea typeface="华文宋体" panose="02010600040101010101" pitchFamily="2" charset="-122"/>
                          <a:sym typeface="+mn-ea"/>
                        </a:rPr>
                        <a:t>改为“高等学校图书馆应不断更新管理思想，</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严格遵循相关的国际国内标准</a:t>
                      </a:r>
                      <a:r>
                        <a:rPr lang="en-US" sz="1400" b="1" dirty="0" smtClean="0">
                          <a:solidFill>
                            <a:srgbClr val="C00000"/>
                          </a:solidFill>
                          <a:latin typeface="华文宋体" panose="02010600040101010101" pitchFamily="2" charset="-122"/>
                          <a:ea typeface="华文宋体" panose="02010600040101010101" pitchFamily="2" charset="-122"/>
                          <a:sym typeface="+mn-ea"/>
                        </a:rPr>
                        <a:t> </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完善管理措施，建立健全各项规章制度，</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制订并不断优化</a:t>
                      </a:r>
                      <a:r>
                        <a:rPr lang="zh-CN" altLang="en-US" sz="1400" b="1" dirty="0" smtClean="0">
                          <a:latin typeface="华文宋体" panose="02010600040101010101" pitchFamily="2" charset="-122"/>
                          <a:ea typeface="华文宋体" panose="02010600040101010101" pitchFamily="2" charset="-122"/>
                          <a:sym typeface="+mn-ea"/>
                        </a:rPr>
                        <a:t>业务工作规范，明确岗位职责，规定考核办法，</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确保</a:t>
                      </a:r>
                      <a:r>
                        <a:rPr lang="zh-CN" altLang="en-US" sz="1400" b="1" dirty="0" smtClean="0">
                          <a:latin typeface="华文宋体" panose="02010600040101010101" pitchFamily="2" charset="-122"/>
                          <a:ea typeface="华文宋体" panose="02010600040101010101" pitchFamily="2" charset="-122"/>
                          <a:sym typeface="+mn-ea"/>
                        </a:rPr>
                        <a:t>贯彻执行。”</a:t>
                      </a:r>
                      <a:endParaRPr lang="zh-CN" altLang="en-US" sz="1400" b="1" dirty="0" smtClean="0">
                        <a:solidFill>
                          <a:srgbClr val="000000"/>
                        </a:solidFill>
                        <a:latin typeface="Constantia" panose="02030602050306030303" pitchFamily="2" charset="0"/>
                        <a:ea typeface="微软雅黑" panose="020B0503020204020204" pitchFamily="34"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r>
              <a:tr h="1545590">
                <a:tc>
                  <a:txBody>
                    <a:bodyPr/>
                    <a:lstStyle/>
                    <a:p>
                      <a:pPr marL="0" lvl="0" indent="0" algn="ctr" eaLnBrk="1" hangingPunct="1">
                        <a:spcBef>
                          <a:spcPct val="0"/>
                        </a:spcBef>
                        <a:buFont typeface="Arial" panose="020B0604020202020204" pitchFamily="34" charset="0"/>
                        <a:buNone/>
                      </a:pPr>
                      <a:r>
                        <a:rPr lang="zh-CN" altLang="en-US" sz="1800" b="1" dirty="0" smtClean="0">
                          <a:latin typeface="华文宋体" panose="02010600040101010101" pitchFamily="2" charset="-122"/>
                          <a:ea typeface="华文宋体" panose="02010600040101010101" pitchFamily="2" charset="-122"/>
                          <a:sym typeface="+mn-ea"/>
                        </a:rPr>
                        <a:t>第二十四条</a:t>
                      </a:r>
                      <a:endParaRPr lang="zh-CN" altLang="en-US" sz="18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p>
                      <a:pPr>
                        <a:lnSpc>
                          <a:spcPct val="150000"/>
                        </a:lnSpc>
                      </a:pPr>
                      <a:r>
                        <a:rPr lang="zh-CN" altLang="en-US" sz="1400" b="1" dirty="0" smtClean="0">
                          <a:latin typeface="华文宋体" panose="02010600040101010101" pitchFamily="2" charset="-122"/>
                          <a:ea typeface="华文宋体" panose="02010600040101010101" pitchFamily="2" charset="-122"/>
                          <a:sym typeface="+mn-ea"/>
                        </a:rPr>
                        <a:t>“高等学校图书馆应结合实际有计划地开展学术研究和交流活动 ”</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p>
                      <a:pPr>
                        <a:lnSpc>
                          <a:spcPct val="150000"/>
                        </a:lnSpc>
                        <a:buNone/>
                      </a:pPr>
                      <a:r>
                        <a:rPr lang="zh-CN" altLang="en-US" sz="1400" b="1" dirty="0" smtClean="0">
                          <a:latin typeface="华文宋体" panose="02010600040101010101" pitchFamily="2" charset="-122"/>
                          <a:ea typeface="华文宋体" panose="02010600040101010101" pitchFamily="2" charset="-122"/>
                          <a:sym typeface="+mn-ea"/>
                        </a:rPr>
                        <a:t>删除</a:t>
                      </a:r>
                      <a:r>
                        <a:rPr lang="en-US" altLang="zh-CN" sz="1400" b="1" dirty="0" smtClean="0">
                          <a:latin typeface="华文宋体" panose="02010600040101010101" pitchFamily="2" charset="-122"/>
                          <a:ea typeface="华文宋体" panose="02010600040101010101" pitchFamily="2" charset="-122"/>
                          <a:sym typeface="+mn-ea"/>
                        </a:rPr>
                        <a:t>“</a:t>
                      </a:r>
                      <a:r>
                        <a:rPr lang="zh-CN" altLang="en-US" sz="1400" b="1" dirty="0" smtClean="0">
                          <a:latin typeface="华文宋体" panose="02010600040101010101" pitchFamily="2" charset="-122"/>
                          <a:ea typeface="华文宋体" panose="02010600040101010101" pitchFamily="2" charset="-122"/>
                          <a:sym typeface="+mn-ea"/>
                        </a:rPr>
                        <a:t>和交流活动</a:t>
                      </a:r>
                      <a:r>
                        <a:rPr lang="en-US" altLang="zh-CN" sz="1400" b="1" dirty="0" smtClean="0">
                          <a:latin typeface="华文宋体" panose="02010600040101010101" pitchFamily="2" charset="-122"/>
                          <a:ea typeface="华文宋体" panose="02010600040101010101" pitchFamily="2" charset="-122"/>
                          <a:sym typeface="+mn-ea"/>
                        </a:rPr>
                        <a:t>”</a:t>
                      </a:r>
                    </a:p>
                    <a:p>
                      <a:pPr>
                        <a:lnSpc>
                          <a:spcPct val="150000"/>
                        </a:lnSpc>
                        <a:buNone/>
                      </a:pPr>
                      <a:r>
                        <a:rPr lang="zh-CN" altLang="en-US" sz="1400" b="1" dirty="0" smtClean="0">
                          <a:latin typeface="华文宋体" panose="02010600040101010101" pitchFamily="2" charset="-122"/>
                          <a:ea typeface="华文宋体" panose="02010600040101010101" pitchFamily="2" charset="-122"/>
                          <a:sym typeface="+mn-ea"/>
                        </a:rPr>
                        <a:t>新加</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“高等学校图书馆应引导并鼓励工作人员利用业余时间开展与本职工作相关的科研创新工作。图书馆应为职工的科研活动提供方便，保护科研积极性，并根据自身条件提供适当奖励。</a:t>
                      </a:r>
                      <a:r>
                        <a:rPr lang="en-US" sz="1400" b="1" dirty="0" smtClean="0">
                          <a:latin typeface="华文宋体" panose="02010600040101010101" pitchFamily="2" charset="-122"/>
                          <a:ea typeface="华文宋体" panose="02010600040101010101" pitchFamily="2" charset="-122"/>
                          <a:sym typeface="+mn-ea"/>
                        </a:rPr>
                        <a:t> </a:t>
                      </a:r>
                      <a:r>
                        <a:rPr lang="zh-CN" altLang="en-US" sz="1400" b="1" dirty="0" smtClean="0">
                          <a:latin typeface="华文宋体" panose="02010600040101010101" pitchFamily="2" charset="-122"/>
                          <a:ea typeface="华文宋体" panose="02010600040101010101" pitchFamily="2" charset="-122"/>
                          <a:sym typeface="+mn-ea"/>
                        </a:rPr>
                        <a:t>”</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r>
              <a:tr h="1256030">
                <a:tc>
                  <a:txBody>
                    <a:bodyPr/>
                    <a:lstStyle/>
                    <a:p>
                      <a:pPr marL="0" lvl="0" indent="0" algn="ctr" eaLnBrk="1" hangingPunct="1">
                        <a:spcBef>
                          <a:spcPct val="0"/>
                        </a:spcBef>
                        <a:buFont typeface="Arial" panose="020B0604020202020204" pitchFamily="34" charset="0"/>
                        <a:buNone/>
                      </a:pPr>
                      <a:r>
                        <a:rPr lang="zh-CN" altLang="en-US" sz="1800" b="1" dirty="0" smtClean="0">
                          <a:latin typeface="华文宋体" panose="02010600040101010101" pitchFamily="2" charset="-122"/>
                          <a:ea typeface="华文宋体" panose="02010600040101010101" pitchFamily="2" charset="-122"/>
                          <a:sym typeface="+mn-ea"/>
                        </a:rPr>
                        <a:t>第二十九条</a:t>
                      </a:r>
                      <a:endParaRPr lang="zh-CN" altLang="en-US" sz="18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“其中本科以上学历者应逐步达到</a:t>
                      </a:r>
                      <a:r>
                        <a:rPr lang="en-US" sz="1400" b="1" dirty="0" smtClean="0">
                          <a:latin typeface="华文宋体" panose="02010600040101010101" pitchFamily="2" charset="-122"/>
                          <a:ea typeface="华文宋体" panose="02010600040101010101" pitchFamily="2" charset="-122"/>
                          <a:sym typeface="+mn-ea"/>
                        </a:rPr>
                        <a:t>60%</a:t>
                      </a:r>
                      <a:r>
                        <a:rPr lang="zh-CN" altLang="en-US" sz="1400" b="1" dirty="0" smtClean="0">
                          <a:latin typeface="华文宋体" panose="02010600040101010101" pitchFamily="2" charset="-122"/>
                          <a:ea typeface="华文宋体" panose="02010600040101010101" pitchFamily="2" charset="-122"/>
                          <a:sym typeface="+mn-ea"/>
                        </a:rPr>
                        <a:t>以上”</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 </a:t>
                      </a:r>
                      <a:r>
                        <a:rPr lang="en-US" sz="1400" b="1" dirty="0" smtClean="0">
                          <a:latin typeface="华文宋体" panose="02010600040101010101" pitchFamily="2" charset="-122"/>
                          <a:ea typeface="华文宋体" panose="02010600040101010101" pitchFamily="2" charset="-122"/>
                          <a:sym typeface="+mn-ea"/>
                        </a:rPr>
                        <a:t> </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a:lnSpc>
                          <a:spcPct val="160000"/>
                        </a:lnSpc>
                      </a:pPr>
                      <a:r>
                        <a:rPr lang="zh-CN" altLang="en-US" sz="1400" b="1" dirty="0" smtClean="0">
                          <a:latin typeface="华文宋体" panose="02010600040101010101" pitchFamily="2" charset="-122"/>
                          <a:ea typeface="华文宋体" panose="02010600040101010101" pitchFamily="2" charset="-122"/>
                          <a:sym typeface="+mn-ea"/>
                        </a:rPr>
                        <a:t>改为：</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“逐步达到</a:t>
                      </a:r>
                      <a:r>
                        <a:rPr lang="en-US" sz="1400" b="1" dirty="0" smtClean="0">
                          <a:solidFill>
                            <a:srgbClr val="C00000"/>
                          </a:solidFill>
                          <a:latin typeface="华文宋体" panose="02010600040101010101" pitchFamily="2" charset="-122"/>
                          <a:ea typeface="华文宋体" panose="02010600040101010101" pitchFamily="2" charset="-122"/>
                          <a:sym typeface="+mn-ea"/>
                        </a:rPr>
                        <a:t>80%</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以上”</a:t>
                      </a:r>
                      <a:r>
                        <a:rPr lang="zh-CN" altLang="en-US" sz="1400" b="1" dirty="0" smtClean="0">
                          <a:latin typeface="华文宋体" panose="02010600040101010101" pitchFamily="2" charset="-122"/>
                          <a:ea typeface="华文宋体" panose="02010600040101010101" pitchFamily="2" charset="-122"/>
                          <a:sym typeface="+mn-ea"/>
                        </a:rPr>
                        <a:t>。也有馆长建议改为</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“高等学校图书馆的专业人员应具有本科以上学历，其中研究生以上学历者应逐步达到</a:t>
                      </a:r>
                      <a:r>
                        <a:rPr lang="en-US" sz="1400" b="1" dirty="0" smtClean="0">
                          <a:solidFill>
                            <a:srgbClr val="C00000"/>
                          </a:solidFill>
                          <a:latin typeface="华文宋体" panose="02010600040101010101" pitchFamily="2" charset="-122"/>
                          <a:ea typeface="华文宋体" panose="02010600040101010101" pitchFamily="2" charset="-122"/>
                          <a:sym typeface="+mn-ea"/>
                        </a:rPr>
                        <a:t>60%</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以上。”</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r>
              <a:tr h="568960">
                <a:tc>
                  <a:txBody>
                    <a:bodyPr/>
                    <a:lstStyle/>
                    <a:p>
                      <a:pPr marL="0" lvl="0" indent="0" algn="ctr" eaLnBrk="1" hangingPunct="1">
                        <a:spcBef>
                          <a:spcPct val="0"/>
                        </a:spcBef>
                        <a:buFont typeface="Arial" panose="020B0604020202020204" pitchFamily="34" charset="0"/>
                        <a:buNone/>
                      </a:pPr>
                      <a:r>
                        <a:rPr lang="zh-CN" altLang="en-US" sz="1800" b="1" dirty="0" smtClean="0">
                          <a:latin typeface="华文宋体" panose="02010600040101010101" pitchFamily="2" charset="-122"/>
                          <a:ea typeface="华文宋体" panose="02010600040101010101" pitchFamily="2" charset="-122"/>
                          <a:sym typeface="+mn-ea"/>
                        </a:rPr>
                        <a:t>第三十条</a:t>
                      </a:r>
                      <a:endParaRPr lang="zh-CN" altLang="en-US" sz="18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p>
                      <a:pPr>
                        <a:lnSpc>
                          <a:spcPct val="150000"/>
                        </a:lnSpc>
                      </a:pPr>
                      <a:r>
                        <a:rPr lang="zh-CN" altLang="en-US" sz="1400" b="1" dirty="0" smtClean="0">
                          <a:latin typeface="华文宋体" panose="02010600040101010101" pitchFamily="2" charset="-122"/>
                          <a:ea typeface="华文宋体" panose="02010600040101010101" pitchFamily="2" charset="-122"/>
                          <a:sym typeface="+mn-ea"/>
                        </a:rPr>
                        <a:t> “重视培养高层次的学科专家</a:t>
                      </a:r>
                      <a:r>
                        <a:rPr lang="en-US" sz="1400" b="1" dirty="0" smtClean="0">
                          <a:latin typeface="华文宋体" panose="02010600040101010101" pitchFamily="2" charset="-122"/>
                          <a:ea typeface="华文宋体" panose="02010600040101010101" pitchFamily="2" charset="-122"/>
                          <a:sym typeface="+mn-ea"/>
                        </a:rPr>
                        <a:t> </a:t>
                      </a:r>
                      <a:r>
                        <a:rPr lang="zh-CN" altLang="en-US" sz="1400" b="1" dirty="0" smtClean="0">
                          <a:latin typeface="华文宋体" panose="02010600040101010101" pitchFamily="2" charset="-122"/>
                          <a:ea typeface="华文宋体" panose="02010600040101010101" pitchFamily="2" charset="-122"/>
                          <a:sym typeface="+mn-ea"/>
                        </a:rPr>
                        <a:t>”</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改为</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“学科服务专家”</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r>
              <a:tr h="568960">
                <a:tc>
                  <a:txBody>
                    <a:bodyPr/>
                    <a:lstStyle/>
                    <a:p>
                      <a:pPr marL="0" lvl="0" indent="0" algn="ctr" eaLnBrk="1" hangingPunct="1">
                        <a:spcBef>
                          <a:spcPct val="0"/>
                        </a:spcBef>
                        <a:buFont typeface="Arial" panose="020B0604020202020204" pitchFamily="34" charset="0"/>
                        <a:buNone/>
                      </a:pPr>
                      <a:r>
                        <a:rPr lang="zh-CN" altLang="en-US" sz="1800" b="1" dirty="0" smtClean="0">
                          <a:latin typeface="华文宋体" panose="02010600040101010101" pitchFamily="2" charset="-122"/>
                          <a:ea typeface="华文宋体" panose="02010600040101010101" pitchFamily="2" charset="-122"/>
                          <a:sym typeface="+mn-ea"/>
                        </a:rPr>
                        <a:t>第三十二条</a:t>
                      </a:r>
                      <a:endParaRPr lang="zh-CN" altLang="en-US" sz="18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a:lnSpc>
                          <a:spcPct val="150000"/>
                        </a:lnSpc>
                        <a:buNone/>
                      </a:pPr>
                      <a:r>
                        <a:rPr lang="zh-CN" altLang="en-US" sz="1400" b="1" dirty="0" smtClean="0">
                          <a:latin typeface="华文宋体" panose="02010600040101010101" pitchFamily="2" charset="-122"/>
                          <a:ea typeface="华文宋体" panose="02010600040101010101" pitchFamily="2" charset="-122"/>
                          <a:sym typeface="+mn-ea"/>
                        </a:rPr>
                        <a:t>“从事特种工作的人员”</a:t>
                      </a:r>
                      <a:endParaRPr lang="zh-CN" altLang="en-US" sz="1400" b="1" dirty="0" smtClean="0">
                        <a:solidFill>
                          <a:srgbClr val="000000"/>
                        </a:solidFill>
                        <a:latin typeface="华文宋体" panose="02010600040101010101" pitchFamily="2" charset="-122"/>
                        <a:ea typeface="华文宋体" panose="02010600040101010101" pitchFamily="2" charset="-122"/>
                        <a:sym typeface="+mn-ea"/>
                      </a:endParaRP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indent="0" eaLnBrk="1" hangingPunct="1">
                        <a:spcBef>
                          <a:spcPct val="0"/>
                        </a:spcBef>
                        <a:buFont typeface="Arial" panose="020B0604020202020204" pitchFamily="34" charset="0"/>
                        <a:buNone/>
                      </a:pPr>
                      <a:r>
                        <a:rPr lang="zh-CN" altLang="en-US" sz="1400" b="1" dirty="0" smtClean="0">
                          <a:latin typeface="华文宋体" panose="02010600040101010101" pitchFamily="2" charset="-122"/>
                          <a:ea typeface="华文宋体" panose="02010600040101010101" pitchFamily="2" charset="-122"/>
                          <a:sym typeface="+mn-ea"/>
                        </a:rPr>
                        <a:t>应明确“</a:t>
                      </a:r>
                      <a:r>
                        <a:rPr lang="zh-CN" altLang="en-US" sz="1400" b="1" dirty="0" smtClean="0">
                          <a:solidFill>
                            <a:srgbClr val="C00000"/>
                          </a:solidFill>
                          <a:latin typeface="华文宋体" panose="02010600040101010101" pitchFamily="2" charset="-122"/>
                          <a:ea typeface="华文宋体" panose="02010600040101010101" pitchFamily="2" charset="-122"/>
                          <a:sym typeface="+mn-ea"/>
                        </a:rPr>
                        <a:t>何种工作为特种工作”</a:t>
                      </a:r>
                    </a:p>
                  </a:txBody>
                  <a:tcPr marL="91432" marR="91432" marT="45724" marB="45724"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569913" y="1458913"/>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1801813"/>
            <a:ext cx="12192000" cy="15240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739775" y="1458913"/>
            <a:ext cx="3184525" cy="947738"/>
          </a:xfrm>
          <a:prstGeom prst="trapezoid">
            <a:avLst>
              <a:gd name="adj" fmla="val 1987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845" name="矩形 4"/>
          <p:cNvSpPr/>
          <p:nvPr/>
        </p:nvSpPr>
        <p:spPr>
          <a:xfrm>
            <a:off x="3425190" y="3606800"/>
            <a:ext cx="7868920" cy="1795780"/>
          </a:xfrm>
          <a:prstGeom prst="rect">
            <a:avLst/>
          </a:prstGeom>
          <a:noFill/>
          <a:ln w="9525">
            <a:noFill/>
          </a:ln>
        </p:spPr>
        <p:txBody>
          <a:bodyPr wrap="square">
            <a:spAutoFit/>
          </a:bodyPr>
          <a:lstStyle/>
          <a:p>
            <a:pPr lvl="0" algn="l"/>
            <a:r>
              <a:rPr lang="en-US" altLang="zh-CN" sz="5400" b="1" dirty="0">
                <a:solidFill>
                  <a:srgbClr val="1F487C"/>
                </a:solidFill>
                <a:latin typeface="Arial" panose="020B0604020202020204" pitchFamily="34" charset="0"/>
                <a:ea typeface="微软雅黑" panose="020B0503020204020204" pitchFamily="34" charset="-122"/>
              </a:rPr>
              <a:t> </a:t>
            </a:r>
            <a:r>
              <a:rPr lang="zh-CN" altLang="en-US" sz="5400" b="1" dirty="0">
                <a:solidFill>
                  <a:srgbClr val="1F487C"/>
                </a:solidFill>
                <a:cs typeface="+mn-ea"/>
                <a:sym typeface="+mn-ea"/>
              </a:rPr>
              <a:t>举办一系列学术研讨</a:t>
            </a:r>
          </a:p>
          <a:p>
            <a:pPr lvl="0" algn="l"/>
            <a:r>
              <a:rPr lang="zh-CN" altLang="en-US" sz="5400" b="1" dirty="0">
                <a:solidFill>
                  <a:srgbClr val="1F487C"/>
                </a:solidFill>
                <a:cs typeface="+mn-ea"/>
                <a:sym typeface="+mn-ea"/>
              </a:rPr>
              <a:t>    和馆员培训活动</a:t>
            </a:r>
            <a:endParaRPr lang="zh-CN" altLang="en-US" sz="5400" b="1" dirty="0">
              <a:solidFill>
                <a:srgbClr val="1F487C"/>
              </a:solidFill>
              <a:latin typeface="Arial" panose="020B0604020202020204" pitchFamily="34" charset="0"/>
              <a:ea typeface="微软雅黑" panose="020B0503020204020204" pitchFamily="34" charset="-122"/>
              <a:cs typeface="+mn-ea"/>
            </a:endParaRPr>
          </a:p>
        </p:txBody>
      </p:sp>
      <p:sp>
        <p:nvSpPr>
          <p:cNvPr id="6" name="矩形 5"/>
          <p:cNvSpPr/>
          <p:nvPr/>
        </p:nvSpPr>
        <p:spPr>
          <a:xfrm>
            <a:off x="2343785" y="3703320"/>
            <a:ext cx="967105" cy="87757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chemeClr val="bg1"/>
                </a:solidFill>
                <a:effectLst/>
                <a:uLnTx/>
                <a:uFillTx/>
                <a:latin typeface="+mn-lt"/>
                <a:ea typeface="+mn-ea"/>
                <a:cs typeface="+mn-cs"/>
              </a:rPr>
              <a:t>五</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15365" name="表格 15364"/>
          <p:cNvGraphicFramePr/>
          <p:nvPr/>
        </p:nvGraphicFramePr>
        <p:xfrm>
          <a:off x="311150" y="1061085"/>
          <a:ext cx="11569700" cy="5473065"/>
        </p:xfrm>
        <a:graphic>
          <a:graphicData uri="http://schemas.openxmlformats.org/drawingml/2006/table">
            <a:tbl>
              <a:tblPr/>
              <a:tblGrid>
                <a:gridCol w="3035935"/>
                <a:gridCol w="2346960"/>
                <a:gridCol w="6186805"/>
              </a:tblGrid>
              <a:tr h="582930">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Font typeface="Arial" panose="020B0604020202020204" pitchFamily="34" charset="0"/>
                        <a:buNone/>
                      </a:pPr>
                      <a:r>
                        <a:rPr lang="zh-CN" altLang="en-US" sz="2800" b="1" dirty="0">
                          <a:solidFill>
                            <a:srgbClr val="FFFFFF"/>
                          </a:solidFill>
                          <a:latin typeface="Constantia" panose="02030602050306030303" pitchFamily="2" charset="0"/>
                          <a:ea typeface="微软雅黑" panose="020B0503020204020204" pitchFamily="34" charset="-122"/>
                        </a:rPr>
                        <a:t>时间</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Font typeface="Arial" panose="020B0604020202020204" pitchFamily="34" charset="0"/>
                        <a:buNone/>
                      </a:pPr>
                      <a:r>
                        <a:rPr lang="zh-CN" altLang="en-US" sz="2800" b="1" dirty="0">
                          <a:solidFill>
                            <a:srgbClr val="FFFFFF"/>
                          </a:solidFill>
                          <a:latin typeface="Constantia" panose="02030602050306030303" pitchFamily="2" charset="0"/>
                          <a:sym typeface="+mn-ea"/>
                        </a:rPr>
                        <a:t>地点</a:t>
                      </a:r>
                      <a:endParaRPr lang="zh-CN" altLang="en-US" sz="2800" b="1" dirty="0">
                        <a:solidFill>
                          <a:srgbClr val="FFFFFF"/>
                        </a:solidFill>
                        <a:latin typeface="Constantia" panose="02030602050306030303" pitchFamily="2" charset="0"/>
                        <a:ea typeface="微软雅黑" panose="020B0503020204020204" pitchFamily="34"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c>
                  <a:txBody>
                    <a:bodyPr/>
                    <a:lstStyle/>
                    <a:p>
                      <a:pPr marL="0" lvl="0" algn="ctr" eaLnBrk="1" fontAlgn="base" hangingPunct="1">
                        <a:buFont typeface="Arial" panose="020B0604020202020204" pitchFamily="34" charset="0"/>
                        <a:buNone/>
                      </a:pPr>
                      <a:r>
                        <a:rPr lang="zh-CN" altLang="en-US" sz="2800" b="1" dirty="0">
                          <a:solidFill>
                            <a:srgbClr val="FFFFFF"/>
                          </a:solidFill>
                          <a:latin typeface="Constantia" panose="02030602050306030303" pitchFamily="2" charset="0"/>
                          <a:ea typeface="微软雅黑" panose="020B0503020204020204" pitchFamily="34" charset="-122"/>
                          <a:sym typeface="+mn-ea"/>
                        </a:rPr>
                        <a:t>会议主题</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r>
              <a:tr h="375920">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Font typeface="Arial" panose="020B0604020202020204" pitchFamily="34" charset="0"/>
                        <a:buNone/>
                      </a:pPr>
                      <a:r>
                        <a:rPr lang="en-US" altLang="zh-CN" sz="1600" b="1" dirty="0" smtClean="0">
                          <a:latin typeface="仿宋" panose="02010609060101010101" pitchFamily="49" charset="-122"/>
                          <a:ea typeface="仿宋" panose="02010609060101010101" pitchFamily="49" charset="-122"/>
                          <a:sym typeface="+mn-ea"/>
                        </a:rPr>
                        <a:t>2010</a:t>
                      </a:r>
                      <a:r>
                        <a:rPr lang="zh-CN" altLang="en-US" sz="1600" b="1" dirty="0" smtClean="0">
                          <a:latin typeface="仿宋" panose="02010609060101010101" pitchFamily="49" charset="-122"/>
                          <a:ea typeface="仿宋" panose="02010609060101010101" pitchFamily="49" charset="-122"/>
                          <a:sym typeface="+mn-ea"/>
                        </a:rPr>
                        <a:t>年</a:t>
                      </a:r>
                      <a:r>
                        <a:rPr lang="en-US" altLang="zh-CN" sz="1600" b="1" dirty="0" smtClean="0">
                          <a:latin typeface="仿宋" panose="02010609060101010101" pitchFamily="49" charset="-122"/>
                          <a:ea typeface="仿宋" panose="02010609060101010101" pitchFamily="49" charset="-122"/>
                          <a:sym typeface="+mn-ea"/>
                        </a:rPr>
                        <a:t>7</a:t>
                      </a:r>
                      <a:r>
                        <a:rPr lang="zh-CN" altLang="en-US" sz="1600" b="1" dirty="0" smtClean="0">
                          <a:latin typeface="仿宋" panose="02010609060101010101" pitchFamily="49" charset="-122"/>
                          <a:ea typeface="仿宋" panose="02010609060101010101" pitchFamily="49" charset="-122"/>
                          <a:sym typeface="+mn-ea"/>
                        </a:rPr>
                        <a:t>月</a:t>
                      </a:r>
                      <a:r>
                        <a:rPr lang="en-US" altLang="zh-CN" sz="1600" b="1" dirty="0" smtClean="0">
                          <a:latin typeface="仿宋" panose="02010609060101010101" pitchFamily="49" charset="-122"/>
                          <a:ea typeface="仿宋" panose="02010609060101010101" pitchFamily="49" charset="-122"/>
                          <a:sym typeface="+mn-ea"/>
                        </a:rPr>
                        <a:t>19—23</a:t>
                      </a:r>
                      <a:r>
                        <a:rPr lang="zh-CN" altLang="en-US" sz="1600" b="1" dirty="0" smtClean="0">
                          <a:latin typeface="仿宋" panose="02010609060101010101" pitchFamily="49" charset="-122"/>
                          <a:ea typeface="仿宋" panose="02010609060101010101" pitchFamily="49" charset="-122"/>
                          <a:sym typeface="+mn-ea"/>
                        </a:rPr>
                        <a:t>日</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四川大学</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indent="0" eaLnBrk="1" hangingPunct="1">
                        <a:spcBef>
                          <a:spcPct val="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全国高职高专图书馆馆长2010年暑期研修班</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r>
              <a:tr h="392430">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ts val="1200"/>
                        </a:spcBef>
                        <a:buFont typeface="Arial" panose="020B0604020202020204" pitchFamily="34" charset="0"/>
                        <a:buNone/>
                      </a:pPr>
                      <a:r>
                        <a:rPr lang="en-US" altLang="zh-CN" sz="1600" b="1" dirty="0" smtClean="0">
                          <a:latin typeface="仿宋" panose="02010609060101010101" pitchFamily="49" charset="-122"/>
                          <a:ea typeface="仿宋" panose="02010609060101010101" pitchFamily="49" charset="-122"/>
                          <a:sym typeface="+mn-ea"/>
                        </a:rPr>
                        <a:t>2011</a:t>
                      </a:r>
                      <a:r>
                        <a:rPr lang="zh-CN" altLang="en-US" sz="1600" b="1" dirty="0" smtClean="0">
                          <a:latin typeface="仿宋" panose="02010609060101010101" pitchFamily="49" charset="-122"/>
                          <a:ea typeface="仿宋" panose="02010609060101010101" pitchFamily="49" charset="-122"/>
                          <a:sym typeface="+mn-ea"/>
                        </a:rPr>
                        <a:t>年</a:t>
                      </a:r>
                      <a:r>
                        <a:rPr lang="en-US" altLang="zh-CN" sz="1600" b="1" dirty="0" smtClean="0">
                          <a:latin typeface="仿宋" panose="02010609060101010101" pitchFamily="49" charset="-122"/>
                          <a:ea typeface="仿宋" panose="02010609060101010101" pitchFamily="49" charset="-122"/>
                          <a:sym typeface="+mn-ea"/>
                        </a:rPr>
                        <a:t>3</a:t>
                      </a:r>
                      <a:r>
                        <a:rPr lang="zh-CN" altLang="en-US" sz="1600" b="1" dirty="0" smtClean="0">
                          <a:latin typeface="仿宋" panose="02010609060101010101" pitchFamily="49" charset="-122"/>
                          <a:ea typeface="仿宋" panose="02010609060101010101" pitchFamily="49" charset="-122"/>
                          <a:sym typeface="+mn-ea"/>
                        </a:rPr>
                        <a:t>月</a:t>
                      </a:r>
                      <a:r>
                        <a:rPr lang="en-US" altLang="zh-CN" sz="1600" b="1" dirty="0" smtClean="0">
                          <a:latin typeface="仿宋" panose="02010609060101010101" pitchFamily="49" charset="-122"/>
                          <a:ea typeface="仿宋" panose="02010609060101010101" pitchFamily="49" charset="-122"/>
                          <a:sym typeface="+mn-ea"/>
                        </a:rPr>
                        <a:t>31</a:t>
                      </a:r>
                      <a:r>
                        <a:rPr lang="zh-CN" altLang="en-US" sz="1600" b="1" dirty="0" smtClean="0">
                          <a:latin typeface="仿宋" panose="02010609060101010101" pitchFamily="49" charset="-122"/>
                          <a:ea typeface="仿宋" panose="02010609060101010101" pitchFamily="49" charset="-122"/>
                          <a:sym typeface="+mn-ea"/>
                        </a:rPr>
                        <a:t>日至</a:t>
                      </a:r>
                      <a:r>
                        <a:rPr lang="en-US" altLang="zh-CN" sz="1600" b="1" dirty="0" smtClean="0">
                          <a:latin typeface="仿宋" panose="02010609060101010101" pitchFamily="49" charset="-122"/>
                          <a:ea typeface="仿宋" panose="02010609060101010101" pitchFamily="49" charset="-122"/>
                          <a:sym typeface="+mn-ea"/>
                        </a:rPr>
                        <a:t>4</a:t>
                      </a:r>
                      <a:r>
                        <a:rPr lang="zh-CN" altLang="en-US" sz="1600" b="1" dirty="0" smtClean="0">
                          <a:latin typeface="仿宋" panose="02010609060101010101" pitchFamily="49" charset="-122"/>
                          <a:ea typeface="仿宋" panose="02010609060101010101" pitchFamily="49" charset="-122"/>
                          <a:sym typeface="+mn-ea"/>
                        </a:rPr>
                        <a:t>月</a:t>
                      </a:r>
                      <a:r>
                        <a:rPr lang="en-US" altLang="zh-CN" sz="1600" b="1" dirty="0" smtClean="0">
                          <a:latin typeface="仿宋" panose="02010609060101010101" pitchFamily="49" charset="-122"/>
                          <a:ea typeface="仿宋" panose="02010609060101010101" pitchFamily="49" charset="-122"/>
                          <a:sym typeface="+mn-ea"/>
                        </a:rPr>
                        <a:t>3</a:t>
                      </a:r>
                      <a:r>
                        <a:rPr lang="zh-CN" altLang="en-US" sz="1600" b="1" dirty="0" smtClean="0">
                          <a:latin typeface="仿宋" panose="02010609060101010101" pitchFamily="49" charset="-122"/>
                          <a:ea typeface="仿宋" panose="02010609060101010101" pitchFamily="49" charset="-122"/>
                          <a:sym typeface="+mn-ea"/>
                        </a:rPr>
                        <a:t>日</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四川大学</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c>
                  <a:txBody>
                    <a:bodyPr/>
                    <a:lstStyle/>
                    <a:p>
                      <a:pPr marL="0" lvl="0" indent="0"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第三届海峡两岸大学图书馆合作发展论坛</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alpha val="100000"/>
                      </a:srgbClr>
                    </a:solidFill>
                  </a:tcPr>
                </a:tc>
              </a:tr>
              <a:tr h="407035">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ts val="1200"/>
                        </a:spcBef>
                        <a:buFont typeface="Arial" panose="020B0604020202020204" pitchFamily="34" charset="0"/>
                        <a:buNone/>
                      </a:pPr>
                      <a:r>
                        <a:rPr lang="en-US" altLang="zh-CN" sz="1600" b="1" dirty="0" smtClean="0">
                          <a:latin typeface="仿宋" panose="02010609060101010101" pitchFamily="49" charset="-122"/>
                          <a:ea typeface="仿宋" panose="02010609060101010101" pitchFamily="49" charset="-122"/>
                          <a:sym typeface="+mn-ea"/>
                        </a:rPr>
                        <a:t>2011</a:t>
                      </a:r>
                      <a:r>
                        <a:rPr lang="zh-CN" altLang="en-US" sz="1600" b="1" dirty="0" smtClean="0">
                          <a:latin typeface="仿宋" panose="02010609060101010101" pitchFamily="49" charset="-122"/>
                          <a:ea typeface="仿宋" panose="02010609060101010101" pitchFamily="49" charset="-122"/>
                          <a:sym typeface="+mn-ea"/>
                        </a:rPr>
                        <a:t>年</a:t>
                      </a:r>
                      <a:r>
                        <a:rPr lang="en-US" altLang="zh-CN" sz="1600" b="1" dirty="0" smtClean="0">
                          <a:latin typeface="仿宋" panose="02010609060101010101" pitchFamily="49" charset="-122"/>
                          <a:ea typeface="仿宋" panose="02010609060101010101" pitchFamily="49" charset="-122"/>
                          <a:sym typeface="+mn-ea"/>
                        </a:rPr>
                        <a:t>6</a:t>
                      </a:r>
                      <a:r>
                        <a:rPr lang="zh-CN" altLang="en-US" sz="1600" b="1" dirty="0" smtClean="0">
                          <a:latin typeface="仿宋" panose="02010609060101010101" pitchFamily="49" charset="-122"/>
                          <a:ea typeface="仿宋" panose="02010609060101010101" pitchFamily="49" charset="-122"/>
                          <a:sym typeface="+mn-ea"/>
                        </a:rPr>
                        <a:t>月</a:t>
                      </a:r>
                      <a:r>
                        <a:rPr lang="en-US" altLang="zh-CN" sz="1600" b="1" dirty="0" smtClean="0">
                          <a:latin typeface="仿宋" panose="02010609060101010101" pitchFamily="49" charset="-122"/>
                          <a:ea typeface="仿宋" panose="02010609060101010101" pitchFamily="49" charset="-122"/>
                          <a:sym typeface="+mn-ea"/>
                        </a:rPr>
                        <a:t>22</a:t>
                      </a:r>
                      <a:r>
                        <a:rPr lang="zh-CN" altLang="en-US" sz="1600" b="1" dirty="0" smtClean="0">
                          <a:latin typeface="仿宋" panose="02010609060101010101" pitchFamily="49" charset="-122"/>
                          <a:ea typeface="仿宋" panose="02010609060101010101" pitchFamily="49" charset="-122"/>
                          <a:sym typeface="+mn-ea"/>
                        </a:rPr>
                        <a:t>日至</a:t>
                      </a:r>
                      <a:r>
                        <a:rPr lang="en-US" altLang="zh-CN" sz="1600" b="1" dirty="0" smtClean="0">
                          <a:latin typeface="仿宋" panose="02010609060101010101" pitchFamily="49" charset="-122"/>
                          <a:ea typeface="仿宋" panose="02010609060101010101" pitchFamily="49" charset="-122"/>
                          <a:sym typeface="+mn-ea"/>
                        </a:rPr>
                        <a:t>6</a:t>
                      </a:r>
                      <a:r>
                        <a:rPr lang="zh-CN" altLang="en-US" sz="1600" b="1" dirty="0" smtClean="0">
                          <a:latin typeface="仿宋" panose="02010609060101010101" pitchFamily="49" charset="-122"/>
                          <a:ea typeface="仿宋" panose="02010609060101010101" pitchFamily="49" charset="-122"/>
                          <a:sym typeface="+mn-ea"/>
                        </a:rPr>
                        <a:t>月</a:t>
                      </a:r>
                      <a:r>
                        <a:rPr lang="en-US" altLang="zh-CN" sz="1600" b="1" dirty="0" smtClean="0">
                          <a:latin typeface="仿宋" panose="02010609060101010101" pitchFamily="49" charset="-122"/>
                          <a:ea typeface="仿宋" panose="02010609060101010101" pitchFamily="49" charset="-122"/>
                          <a:sym typeface="+mn-ea"/>
                        </a:rPr>
                        <a:t>24</a:t>
                      </a:r>
                      <a:r>
                        <a:rPr lang="zh-CN" altLang="en-US" sz="1600" b="1" dirty="0" smtClean="0">
                          <a:latin typeface="仿宋" panose="02010609060101010101" pitchFamily="49" charset="-122"/>
                          <a:ea typeface="仿宋" panose="02010609060101010101" pitchFamily="49" charset="-122"/>
                          <a:sym typeface="+mn-ea"/>
                        </a:rPr>
                        <a:t>日</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四川成都</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indent="0" eaLnBrk="1" hangingPunct="1">
                        <a:spcBef>
                          <a:spcPct val="0"/>
                        </a:spcBef>
                        <a:buFont typeface="Arial" panose="020B0604020202020204" pitchFamily="34" charset="0"/>
                        <a:buNone/>
                      </a:pPr>
                      <a:r>
                        <a:rPr lang="en-US" altLang="zh-CN" sz="1600" b="1" dirty="0" smtClean="0">
                          <a:latin typeface="仿宋" panose="02010609060101010101" pitchFamily="49" charset="-122"/>
                          <a:ea typeface="仿宋" panose="02010609060101010101" pitchFamily="49" charset="-122"/>
                          <a:sym typeface="+mn-ea"/>
                        </a:rPr>
                        <a:t>2011</a:t>
                      </a:r>
                      <a:r>
                        <a:rPr lang="zh-CN" altLang="en-US" sz="1600" b="1" dirty="0" smtClean="0">
                          <a:latin typeface="仿宋" panose="02010609060101010101" pitchFamily="49" charset="-122"/>
                          <a:ea typeface="仿宋" panose="02010609060101010101" pitchFamily="49" charset="-122"/>
                          <a:sym typeface="+mn-ea"/>
                        </a:rPr>
                        <a:t>年高校图书馆发展论坛暨数字图书馆前沿问题高级研讨班</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r>
              <a:tr h="455930">
                <a:tc>
                  <a:txBody>
                    <a:bodyPr/>
                    <a:lstStyle/>
                    <a:p>
                      <a:pPr marL="0" lvl="0" indent="0" eaLnBrk="1" hangingPunct="1">
                        <a:spcBef>
                          <a:spcPts val="1200"/>
                        </a:spcBef>
                        <a:buFont typeface="Arial" panose="020B0604020202020204" pitchFamily="34" charset="0"/>
                        <a:buNone/>
                      </a:pPr>
                      <a:r>
                        <a:rPr lang="en-US" altLang="zh-CN" sz="1600" b="1" dirty="0" smtClean="0">
                          <a:latin typeface="仿宋" panose="02010609060101010101" pitchFamily="49" charset="-122"/>
                          <a:ea typeface="仿宋" panose="02010609060101010101" pitchFamily="49" charset="-122"/>
                          <a:sym typeface="+mn-ea"/>
                        </a:rPr>
                        <a:t>2011</a:t>
                      </a:r>
                      <a:r>
                        <a:rPr lang="zh-CN" altLang="en-US" sz="1600" b="1" dirty="0" smtClean="0">
                          <a:latin typeface="仿宋" panose="02010609060101010101" pitchFamily="49" charset="-122"/>
                          <a:ea typeface="仿宋" panose="02010609060101010101" pitchFamily="49" charset="-122"/>
                          <a:sym typeface="+mn-ea"/>
                        </a:rPr>
                        <a:t>年</a:t>
                      </a:r>
                      <a:r>
                        <a:rPr lang="en-US" altLang="zh-CN" sz="1600" b="1" dirty="0" smtClean="0">
                          <a:latin typeface="仿宋" panose="02010609060101010101" pitchFamily="49" charset="-122"/>
                          <a:ea typeface="仿宋" panose="02010609060101010101" pitchFamily="49" charset="-122"/>
                          <a:sym typeface="+mn-ea"/>
                        </a:rPr>
                        <a:t>6</a:t>
                      </a:r>
                      <a:r>
                        <a:rPr lang="zh-CN" altLang="en-US" sz="1600" b="1" dirty="0" smtClean="0">
                          <a:latin typeface="仿宋" panose="02010609060101010101" pitchFamily="49" charset="-122"/>
                          <a:ea typeface="仿宋" panose="02010609060101010101" pitchFamily="49" charset="-122"/>
                          <a:sym typeface="+mn-ea"/>
                        </a:rPr>
                        <a:t>月</a:t>
                      </a:r>
                      <a:r>
                        <a:rPr lang="en-US" altLang="zh-CN" sz="1600" b="1" dirty="0" smtClean="0">
                          <a:latin typeface="仿宋" panose="02010609060101010101" pitchFamily="49" charset="-122"/>
                          <a:ea typeface="仿宋" panose="02010609060101010101" pitchFamily="49" charset="-122"/>
                          <a:sym typeface="+mn-ea"/>
                        </a:rPr>
                        <a:t>15</a:t>
                      </a:r>
                      <a:r>
                        <a:rPr lang="zh-CN" altLang="en-US" sz="1600" b="1" dirty="0" smtClean="0">
                          <a:latin typeface="仿宋" panose="02010609060101010101" pitchFamily="49" charset="-122"/>
                          <a:ea typeface="仿宋" panose="02010609060101010101" pitchFamily="49" charset="-122"/>
                          <a:sym typeface="+mn-ea"/>
                        </a:rPr>
                        <a:t>日</a:t>
                      </a:r>
                      <a:r>
                        <a:rPr lang="en-US" altLang="zh-CN" sz="1600" b="1" dirty="0" smtClean="0">
                          <a:latin typeface="仿宋" panose="02010609060101010101" pitchFamily="49" charset="-122"/>
                          <a:ea typeface="仿宋" panose="02010609060101010101" pitchFamily="49" charset="-122"/>
                          <a:sym typeface="+mn-ea"/>
                        </a:rPr>
                        <a:t>—6</a:t>
                      </a:r>
                      <a:r>
                        <a:rPr lang="zh-CN" altLang="en-US" sz="1600" b="1" dirty="0" smtClean="0">
                          <a:latin typeface="仿宋" panose="02010609060101010101" pitchFamily="49" charset="-122"/>
                          <a:ea typeface="仿宋" panose="02010609060101010101" pitchFamily="49" charset="-122"/>
                          <a:sym typeface="+mn-ea"/>
                        </a:rPr>
                        <a:t>月</a:t>
                      </a:r>
                      <a:r>
                        <a:rPr lang="en-US" altLang="zh-CN" sz="1600" b="1" dirty="0" smtClean="0">
                          <a:latin typeface="仿宋" panose="02010609060101010101" pitchFamily="49" charset="-122"/>
                          <a:ea typeface="仿宋" panose="02010609060101010101" pitchFamily="49" charset="-122"/>
                          <a:sym typeface="+mn-ea"/>
                        </a:rPr>
                        <a:t>18</a:t>
                      </a:r>
                      <a:r>
                        <a:rPr lang="zh-CN" altLang="en-US" sz="1600" b="1" dirty="0" smtClean="0">
                          <a:latin typeface="仿宋" panose="02010609060101010101" pitchFamily="49" charset="-122"/>
                          <a:ea typeface="仿宋" panose="02010609060101010101" pitchFamily="49" charset="-122"/>
                          <a:sym typeface="+mn-ea"/>
                        </a:rPr>
                        <a:t>日</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indent="0" eaLnBrk="1" hangingPunct="1">
                        <a:spcBef>
                          <a:spcPct val="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电子科技大学</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indent="0" eaLnBrk="1" hangingPunct="1">
                        <a:spcBef>
                          <a:spcPct val="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CALIS三期建设第二期学科馆员培训班</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375920">
                <a:tc>
                  <a:txBody>
                    <a:bodyPr/>
                    <a:lstStyle/>
                    <a:p>
                      <a:pPr marL="0" lvl="0" indent="0" eaLnBrk="1" hangingPunct="1">
                        <a:spcBef>
                          <a:spcPts val="1200"/>
                        </a:spcBef>
                        <a:buFont typeface="Arial" panose="020B0604020202020204" pitchFamily="34" charset="0"/>
                        <a:buNone/>
                      </a:pPr>
                      <a:r>
                        <a:rPr lang="en-US" sz="1600" b="1" dirty="0" smtClean="0">
                          <a:latin typeface="仿宋" panose="02010609060101010101" pitchFamily="49" charset="-122"/>
                          <a:ea typeface="仿宋" panose="02010609060101010101" pitchFamily="49" charset="-122"/>
                          <a:sym typeface="+mn-ea"/>
                        </a:rPr>
                        <a:t>2012</a:t>
                      </a:r>
                      <a:r>
                        <a:rPr lang="zh-CN" altLang="en-US" sz="1600" b="1" dirty="0" smtClean="0">
                          <a:latin typeface="仿宋" panose="02010609060101010101" pitchFamily="49" charset="-122"/>
                          <a:ea typeface="仿宋" panose="02010609060101010101" pitchFamily="49" charset="-122"/>
                          <a:sym typeface="+mn-ea"/>
                        </a:rPr>
                        <a:t>年</a:t>
                      </a:r>
                      <a:r>
                        <a:rPr lang="en-US" sz="1600" b="1" dirty="0" smtClean="0">
                          <a:latin typeface="仿宋" panose="02010609060101010101" pitchFamily="49" charset="-122"/>
                          <a:ea typeface="仿宋" panose="02010609060101010101" pitchFamily="49" charset="-122"/>
                          <a:sym typeface="+mn-ea"/>
                        </a:rPr>
                        <a:t>3</a:t>
                      </a:r>
                      <a:r>
                        <a:rPr lang="zh-CN" altLang="en-US" sz="1600" b="1" dirty="0" smtClean="0">
                          <a:latin typeface="仿宋" panose="02010609060101010101" pitchFamily="49" charset="-122"/>
                          <a:ea typeface="仿宋" panose="02010609060101010101" pitchFamily="49" charset="-122"/>
                          <a:sym typeface="+mn-ea"/>
                        </a:rPr>
                        <a:t>月</a:t>
                      </a:r>
                      <a:r>
                        <a:rPr lang="en-US" sz="1600" b="1" dirty="0" smtClean="0">
                          <a:latin typeface="仿宋" panose="02010609060101010101" pitchFamily="49" charset="-122"/>
                          <a:ea typeface="仿宋" panose="02010609060101010101" pitchFamily="49" charset="-122"/>
                          <a:sym typeface="+mn-ea"/>
                        </a:rPr>
                        <a:t>28</a:t>
                      </a:r>
                      <a:r>
                        <a:rPr lang="zh-CN" altLang="en-US" sz="1600" b="1" dirty="0" smtClean="0">
                          <a:latin typeface="仿宋" panose="02010609060101010101" pitchFamily="49" charset="-122"/>
                          <a:ea typeface="仿宋" panose="02010609060101010101" pitchFamily="49" charset="-122"/>
                          <a:sym typeface="+mn-ea"/>
                        </a:rPr>
                        <a:t>日</a:t>
                      </a:r>
                      <a:r>
                        <a:rPr lang="en-US" sz="1600" b="1" dirty="0" smtClean="0">
                          <a:latin typeface="仿宋" panose="02010609060101010101" pitchFamily="49" charset="-122"/>
                          <a:ea typeface="仿宋" panose="02010609060101010101" pitchFamily="49" charset="-122"/>
                          <a:sym typeface="+mn-ea"/>
                        </a:rPr>
                        <a:t>-30</a:t>
                      </a:r>
                      <a:r>
                        <a:rPr lang="zh-CN" altLang="en-US" sz="1600" b="1" dirty="0" smtClean="0">
                          <a:latin typeface="仿宋" panose="02010609060101010101" pitchFamily="49" charset="-122"/>
                          <a:ea typeface="仿宋" panose="02010609060101010101" pitchFamily="49" charset="-122"/>
                          <a:sym typeface="+mn-ea"/>
                        </a:rPr>
                        <a:t>日</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indent="0" eaLnBrk="1" hangingPunct="1">
                        <a:spcBef>
                          <a:spcPct val="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四川大学</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indent="0" eaLnBrk="1" hangingPunct="1">
                        <a:spcBef>
                          <a:spcPct val="0"/>
                        </a:spcBef>
                        <a:buFont typeface="Arial" panose="020B0604020202020204" pitchFamily="34" charset="0"/>
                        <a:buNone/>
                      </a:pPr>
                      <a:r>
                        <a:rPr lang="en-US" sz="1600" b="1" dirty="0" smtClean="0">
                          <a:latin typeface="仿宋" panose="02010609060101010101" pitchFamily="49" charset="-122"/>
                          <a:ea typeface="仿宋" panose="02010609060101010101" pitchFamily="49" charset="-122"/>
                          <a:sym typeface="+mn-ea"/>
                        </a:rPr>
                        <a:t>CALIS</a:t>
                      </a:r>
                      <a:r>
                        <a:rPr lang="zh-CN" altLang="en-US" sz="1600" b="1" dirty="0" smtClean="0">
                          <a:latin typeface="仿宋" panose="02010609060101010101" pitchFamily="49" charset="-122"/>
                          <a:ea typeface="仿宋" panose="02010609060101010101" pitchFamily="49" charset="-122"/>
                          <a:sym typeface="+mn-ea"/>
                        </a:rPr>
                        <a:t>三期资源共享服务推广大会</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r>
              <a:tr h="415925">
                <a:tc>
                  <a:txBody>
                    <a:bodyPr/>
                    <a:lstStyle/>
                    <a:p>
                      <a:pPr marL="0" lvl="0" indent="0" eaLnBrk="1" hangingPunct="1">
                        <a:spcBef>
                          <a:spcPts val="1200"/>
                        </a:spcBef>
                        <a:buFont typeface="Arial" panose="020B0604020202020204" pitchFamily="34" charset="0"/>
                        <a:buNone/>
                      </a:pPr>
                      <a:r>
                        <a:rPr sz="1600" b="1" dirty="0" smtClean="0">
                          <a:latin typeface="仿宋" panose="02010609060101010101" pitchFamily="49" charset="-122"/>
                          <a:ea typeface="仿宋" panose="02010609060101010101" pitchFamily="49" charset="-122"/>
                          <a:sym typeface="+mn-ea"/>
                        </a:rPr>
                        <a:t>2012年3月28日—30日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indent="0" eaLnBrk="1" hangingPunct="1">
                        <a:spcBef>
                          <a:spcPct val="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四川大学</a:t>
                      </a:r>
                      <a:endParaRPr lang="zh-CN" altLang="en-US" sz="1600" b="1" dirty="0">
                        <a:solidFill>
                          <a:srgbClr val="000000"/>
                        </a:solidFill>
                        <a:latin typeface="Constantia" panose="02030602050306030303" pitchFamily="2" charset="0"/>
                        <a:ea typeface="微软雅黑" panose="020B0503020204020204" pitchFamily="34" charset="-122"/>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indent="0" eaLnBrk="1" hangingPunct="1">
                        <a:spcBef>
                          <a:spcPct val="0"/>
                        </a:spcBef>
                        <a:buFont typeface="Arial" panose="020B0604020202020204" pitchFamily="34" charset="0"/>
                        <a:buNone/>
                      </a:pPr>
                      <a:r>
                        <a:rPr lang="en-US" sz="1600" b="1" dirty="0" smtClean="0">
                          <a:latin typeface="仿宋" panose="02010609060101010101" pitchFamily="49" charset="-122"/>
                          <a:ea typeface="仿宋" panose="02010609060101010101" pitchFamily="49" charset="-122"/>
                          <a:sym typeface="+mn-ea"/>
                        </a:rPr>
                        <a:t>CALIS</a:t>
                      </a:r>
                      <a:r>
                        <a:rPr lang="zh-CN" altLang="en-US" sz="1600" b="1" dirty="0" smtClean="0">
                          <a:latin typeface="仿宋" panose="02010609060101010101" pitchFamily="49" charset="-122"/>
                          <a:ea typeface="仿宋" panose="02010609060101010101" pitchFamily="49" charset="-122"/>
                          <a:sym typeface="+mn-ea"/>
                        </a:rPr>
                        <a:t>馆际互借与文献传递服务推广培训</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466090">
                <a:tc>
                  <a:txBody>
                    <a:bodyPr/>
                    <a:lstStyle/>
                    <a:p>
                      <a:pPr marL="0" lvl="0" indent="0" eaLnBrk="1" hangingPunct="1">
                        <a:spcBef>
                          <a:spcPts val="1200"/>
                        </a:spcBef>
                        <a:buFont typeface="Arial" panose="020B0604020202020204" pitchFamily="34" charset="0"/>
                        <a:buNone/>
                      </a:pPr>
                      <a:r>
                        <a:rPr lang="en-US" sz="1600" b="1" dirty="0" smtClean="0">
                          <a:latin typeface="仿宋" panose="02010609060101010101" pitchFamily="49" charset="-122"/>
                          <a:ea typeface="仿宋" panose="02010609060101010101" pitchFamily="49" charset="-122"/>
                          <a:sym typeface="+mn-ea"/>
                        </a:rPr>
                        <a:t>2013</a:t>
                      </a:r>
                      <a:r>
                        <a:rPr lang="zh-CN" altLang="en-US" sz="1600" b="1" dirty="0" smtClean="0">
                          <a:latin typeface="仿宋" panose="02010609060101010101" pitchFamily="49" charset="-122"/>
                          <a:ea typeface="仿宋" panose="02010609060101010101" pitchFamily="49" charset="-122"/>
                          <a:sym typeface="+mn-ea"/>
                        </a:rPr>
                        <a:t>年</a:t>
                      </a:r>
                      <a:r>
                        <a:rPr lang="en-US" sz="1600" b="1" dirty="0" smtClean="0">
                          <a:latin typeface="仿宋" panose="02010609060101010101" pitchFamily="49" charset="-122"/>
                          <a:ea typeface="仿宋" panose="02010609060101010101" pitchFamily="49" charset="-122"/>
                          <a:sym typeface="+mn-ea"/>
                        </a:rPr>
                        <a:t>5</a:t>
                      </a:r>
                      <a:r>
                        <a:rPr lang="zh-CN" altLang="en-US" sz="1600" b="1" dirty="0" smtClean="0">
                          <a:latin typeface="仿宋" panose="02010609060101010101" pitchFamily="49" charset="-122"/>
                          <a:ea typeface="仿宋" panose="02010609060101010101" pitchFamily="49" charset="-122"/>
                          <a:sym typeface="+mn-ea"/>
                        </a:rPr>
                        <a:t>月</a:t>
                      </a:r>
                      <a:r>
                        <a:rPr lang="en-US" sz="1600" b="1" dirty="0" smtClean="0">
                          <a:latin typeface="仿宋" panose="02010609060101010101" pitchFamily="49" charset="-122"/>
                          <a:ea typeface="仿宋" panose="02010609060101010101" pitchFamily="49" charset="-122"/>
                          <a:sym typeface="+mn-ea"/>
                        </a:rPr>
                        <a:t>6</a:t>
                      </a:r>
                      <a:r>
                        <a:rPr lang="zh-CN" altLang="en-US" sz="1600" b="1" dirty="0" smtClean="0">
                          <a:latin typeface="仿宋" panose="02010609060101010101" pitchFamily="49" charset="-122"/>
                          <a:ea typeface="仿宋" panose="02010609060101010101" pitchFamily="49" charset="-122"/>
                          <a:sym typeface="+mn-ea"/>
                        </a:rPr>
                        <a:t>日</a:t>
                      </a:r>
                      <a:r>
                        <a:rPr lang="en-US" sz="1600" b="1" dirty="0" smtClean="0">
                          <a:latin typeface="仿宋" panose="02010609060101010101" pitchFamily="49" charset="-122"/>
                          <a:ea typeface="仿宋" panose="02010609060101010101" pitchFamily="49" charset="-122"/>
                          <a:sym typeface="+mn-ea"/>
                        </a:rPr>
                        <a:t>-10</a:t>
                      </a:r>
                      <a:r>
                        <a:rPr lang="zh-CN" altLang="en-US" sz="1600" b="1" dirty="0" smtClean="0">
                          <a:latin typeface="仿宋" panose="02010609060101010101" pitchFamily="49" charset="-122"/>
                          <a:ea typeface="仿宋" panose="02010609060101010101" pitchFamily="49" charset="-122"/>
                          <a:sym typeface="+mn-ea"/>
                        </a:rPr>
                        <a:t>日</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indent="0" eaLnBrk="1" hangingPunct="1">
                        <a:spcBef>
                          <a:spcPct val="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四川大学</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indent="0" eaLnBrk="1" hangingPunct="1">
                        <a:spcBef>
                          <a:spcPct val="0"/>
                        </a:spcBef>
                        <a:buFont typeface="Arial" panose="020B0604020202020204" pitchFamily="34" charset="0"/>
                        <a:buNone/>
                      </a:pPr>
                      <a:r>
                        <a:rPr lang="en-US" sz="1600" b="1" dirty="0" smtClean="0">
                          <a:latin typeface="仿宋" panose="02010609060101010101" pitchFamily="49" charset="-122"/>
                          <a:ea typeface="仿宋" panose="02010609060101010101" pitchFamily="49" charset="-122"/>
                          <a:sym typeface="+mn-ea"/>
                        </a:rPr>
                        <a:t>CALIS</a:t>
                      </a:r>
                      <a:r>
                        <a:rPr lang="zh-CN" altLang="en-US" sz="1600" b="1" dirty="0" smtClean="0">
                          <a:latin typeface="仿宋" panose="02010609060101010101" pitchFamily="49" charset="-122"/>
                          <a:ea typeface="仿宋" panose="02010609060101010101" pitchFamily="49" charset="-122"/>
                          <a:sym typeface="+mn-ea"/>
                        </a:rPr>
                        <a:t>外文书刊编目业务培训研讨会</a:t>
                      </a:r>
                      <a:endParaRPr lang="zh-CN" altLang="en-US" sz="1600" b="1" dirty="0" smtClean="0">
                        <a:solidFill>
                          <a:srgbClr val="000000"/>
                        </a:solidFill>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r h="405765">
                <a:tc>
                  <a:txBody>
                    <a:bodyPr/>
                    <a:lstStyle/>
                    <a:p>
                      <a:pPr marL="0" lvl="0" indent="0" eaLnBrk="1" hangingPunct="1">
                        <a:spcBef>
                          <a:spcPts val="1200"/>
                        </a:spcBef>
                        <a:buFont typeface="Arial" panose="020B0604020202020204" pitchFamily="34" charset="0"/>
                        <a:buNone/>
                      </a:pPr>
                      <a:r>
                        <a:rPr lang="en-US" sz="1600" b="1" dirty="0" smtClean="0">
                          <a:latin typeface="仿宋" panose="02010609060101010101" pitchFamily="49" charset="-122"/>
                          <a:ea typeface="仿宋" panose="02010609060101010101" pitchFamily="49" charset="-122"/>
                          <a:sym typeface="+mn-ea"/>
                        </a:rPr>
                        <a:t>2013年9月18日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indent="0" eaLnBrk="1" hangingPunct="1">
                        <a:spcBef>
                          <a:spcPct val="0"/>
                        </a:spcBef>
                        <a:buFont typeface="Arial" panose="020B0604020202020204" pitchFamily="34" charset="0"/>
                        <a:buNone/>
                      </a:pPr>
                      <a:r>
                        <a:rPr lang="en-US" sz="1600" b="1" dirty="0" err="1" smtClean="0">
                          <a:latin typeface="仿宋" panose="02010609060101010101" pitchFamily="49" charset="-122"/>
                          <a:ea typeface="仿宋" panose="02010609060101010101" pitchFamily="49" charset="-122"/>
                          <a:sym typeface="+mn-ea"/>
                        </a:rPr>
                        <a:t>四川大学</a:t>
                      </a:r>
                      <a:endParaRPr lang="en-US" sz="1600" b="1" dirty="0" smtClean="0">
                        <a:latin typeface="仿宋" panose="02010609060101010101" pitchFamily="49" charset="-122"/>
                        <a:ea typeface="仿宋" panose="02010609060101010101" pitchFamily="49"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indent="0" eaLnBrk="1" hangingPunct="1">
                        <a:spcBef>
                          <a:spcPct val="0"/>
                        </a:spcBef>
                        <a:buFont typeface="Arial" panose="020B0604020202020204" pitchFamily="34" charset="0"/>
                        <a:buNone/>
                      </a:pPr>
                      <a:r>
                        <a:rPr lang="en-US" sz="1600" b="1" dirty="0" smtClean="0">
                          <a:latin typeface="仿宋" panose="02010609060101010101" pitchFamily="49" charset="-122"/>
                          <a:ea typeface="仿宋" panose="02010609060101010101" pitchFamily="49" charset="-122"/>
                          <a:sym typeface="+mn-ea"/>
                        </a:rPr>
                        <a:t>《从数字图书馆到知识创新实验室》学术报告会</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466725">
                <a:tc>
                  <a:txBody>
                    <a:bodyPr/>
                    <a:lstStyle/>
                    <a:p>
                      <a:pPr marL="0" lvl="0" algn="l" eaLnBrk="1" fontAlgn="auto" hangingPunct="1">
                        <a:spcBef>
                          <a:spcPts val="1200"/>
                        </a:spcBef>
                        <a:buFont typeface="Arial" panose="020B0604020202020204" pitchFamily="34" charset="0"/>
                        <a:buNone/>
                      </a:pPr>
                      <a:r>
                        <a:rPr lang="zh-CN" altLang="en-US" sz="1800" b="1" dirty="0" smtClean="0">
                          <a:latin typeface="仿宋" panose="02010609060101010101" pitchFamily="49" charset="-122"/>
                          <a:ea typeface="仿宋" panose="02010609060101010101" pitchFamily="49" charset="-122"/>
                          <a:sym typeface="+mn-ea"/>
                        </a:rPr>
                        <a:t>2014年6月12日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fontAlgn="auto" hangingPunct="1">
                        <a:buFont typeface="Arial" panose="020B0604020202020204" pitchFamily="34" charset="0"/>
                        <a:buNone/>
                      </a:pPr>
                      <a:r>
                        <a:rPr lang="zh-CN" altLang="en-US" sz="1800" b="1" dirty="0" smtClean="0">
                          <a:latin typeface="仿宋" panose="02010609060101010101" pitchFamily="49" charset="-122"/>
                          <a:ea typeface="仿宋" panose="02010609060101010101" pitchFamily="49" charset="-122"/>
                          <a:sym typeface="+mn-ea"/>
                        </a:rPr>
                        <a:t>四川大学</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buFont typeface="Arial" panose="020B0604020202020204" pitchFamily="34" charset="0"/>
                        <a:buNone/>
                      </a:pPr>
                      <a:r>
                        <a:rPr lang="zh-CN" altLang="en-US" sz="1800" b="1" dirty="0" smtClean="0">
                          <a:latin typeface="仿宋" panose="02010609060101010101" pitchFamily="49" charset="-122"/>
                          <a:ea typeface="仿宋" panose="02010609060101010101" pitchFamily="49" charset="-122"/>
                          <a:sym typeface="+mn-ea"/>
                        </a:rPr>
                        <a:t>古籍保护与服务工作研讨会</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r h="561340">
                <a:tc>
                  <a:txBody>
                    <a:bodyPr/>
                    <a:lstStyle/>
                    <a:p>
                      <a:pPr marL="0" lvl="0" algn="l" eaLnBrk="1" hangingPunct="1">
                        <a:spcBef>
                          <a:spcPts val="1200"/>
                        </a:spcBef>
                        <a:buFont typeface="Arial" panose="020B0604020202020204" pitchFamily="34" charset="0"/>
                        <a:buNone/>
                      </a:pPr>
                      <a:r>
                        <a:rPr lang="zh-CN" altLang="en-US" sz="1800" b="1" dirty="0" smtClean="0">
                          <a:latin typeface="仿宋" panose="02010609060101010101" pitchFamily="49" charset="-122"/>
                          <a:ea typeface="仿宋" panose="02010609060101010101" pitchFamily="49" charset="-122"/>
                          <a:sym typeface="+mn-ea"/>
                        </a:rPr>
                        <a:t>2014年9月19日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buFont typeface="Arial" panose="020B0604020202020204" pitchFamily="34" charset="0"/>
                        <a:buNone/>
                      </a:pPr>
                      <a:r>
                        <a:rPr lang="zh-CN" altLang="en-US" sz="1800" b="1" dirty="0" smtClean="0">
                          <a:latin typeface="仿宋" panose="02010609060101010101" pitchFamily="49" charset="-122"/>
                          <a:ea typeface="仿宋" panose="02010609060101010101" pitchFamily="49" charset="-122"/>
                          <a:sym typeface="+mn-ea"/>
                        </a:rPr>
                        <a:t>四川大学</a:t>
                      </a:r>
                      <a:endParaRPr lang="zh-CN" altLang="en-US" sz="1800" b="1" dirty="0" smtClean="0">
                        <a:latin typeface="仿宋" panose="02010609060101010101" pitchFamily="49" charset="-122"/>
                        <a:ea typeface="仿宋" panose="02010609060101010101" pitchFamily="49" charset="-122"/>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buFont typeface="Arial" panose="020B0604020202020204" pitchFamily="34" charset="0"/>
                        <a:buNone/>
                      </a:pPr>
                      <a:r>
                        <a:rPr lang="zh-CN" altLang="en-US" sz="1800" b="1" dirty="0" smtClean="0">
                          <a:latin typeface="仿宋" panose="02010609060101010101" pitchFamily="49" charset="-122"/>
                          <a:ea typeface="仿宋" panose="02010609060101010101" pitchFamily="49" charset="-122"/>
                          <a:sym typeface="+mn-ea"/>
                        </a:rPr>
                        <a:t>2014年四川省数图新服务应用研讨班</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567055">
                <a:tc>
                  <a:txBody>
                    <a:bodyPr/>
                    <a:lstStyle/>
                    <a:p>
                      <a:pPr marL="0" lvl="0" algn="l" eaLnBrk="1" hangingPunct="1">
                        <a:spcBef>
                          <a:spcPts val="1200"/>
                        </a:spcBef>
                        <a:buFont typeface="Arial" panose="020B0604020202020204" pitchFamily="34" charset="0"/>
                        <a:buNone/>
                      </a:pPr>
                      <a:r>
                        <a:rPr lang="zh-CN" altLang="en-US" sz="1800" b="1" dirty="0" smtClean="0">
                          <a:latin typeface="仿宋" panose="02010609060101010101" pitchFamily="49" charset="-122"/>
                          <a:ea typeface="仿宋" panose="02010609060101010101" pitchFamily="49" charset="-122"/>
                          <a:sym typeface="+mn-ea"/>
                        </a:rPr>
                        <a:t>2014年9月24—26日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buFont typeface="Arial" panose="020B0604020202020204" pitchFamily="34" charset="0"/>
                        <a:buNone/>
                      </a:pPr>
                      <a:r>
                        <a:rPr lang="zh-CN" altLang="en-US" sz="1800" b="1" dirty="0" smtClean="0">
                          <a:latin typeface="仿宋" panose="02010609060101010101" pitchFamily="49" charset="-122"/>
                          <a:ea typeface="仿宋" panose="02010609060101010101" pitchFamily="49" charset="-122"/>
                          <a:sym typeface="+mn-ea"/>
                        </a:rPr>
                        <a:t>四川大学</a:t>
                      </a:r>
                      <a:endParaRPr lang="zh-CN" altLang="en-US" sz="1800" b="1" dirty="0" smtClean="0">
                        <a:latin typeface="仿宋" panose="02010609060101010101" pitchFamily="49" charset="-122"/>
                        <a:ea typeface="仿宋" panose="02010609060101010101" pitchFamily="49" charset="-122"/>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buFont typeface="Arial" panose="020B0604020202020204" pitchFamily="34" charset="0"/>
                        <a:buNone/>
                      </a:pPr>
                      <a:r>
                        <a:rPr lang="zh-CN" altLang="en-US" sz="1800" b="1" dirty="0" smtClean="0">
                          <a:latin typeface="仿宋" panose="02010609060101010101" pitchFamily="49" charset="-122"/>
                          <a:ea typeface="仿宋" panose="02010609060101010101" pitchFamily="49" charset="-122"/>
                          <a:sym typeface="+mn-ea"/>
                        </a:rPr>
                        <a:t>西部地区高校图书馆员业务研讨暨培训会议</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bl>
          </a:graphicData>
        </a:graphic>
      </p:graphicFrame>
      <p:sp>
        <p:nvSpPr>
          <p:cNvPr id="4" name="文本框 3"/>
          <p:cNvSpPr txBox="1"/>
          <p:nvPr/>
        </p:nvSpPr>
        <p:spPr>
          <a:xfrm>
            <a:off x="3221990" y="208280"/>
            <a:ext cx="5238115" cy="678815"/>
          </a:xfrm>
          <a:prstGeom prst="rect">
            <a:avLst/>
          </a:prstGeom>
          <a:noFill/>
        </p:spPr>
        <p:txBody>
          <a:bodyPr wrap="square" rtlCol="0">
            <a:spAutoFit/>
            <a:scene3d>
              <a:camera prst="orthographicFront"/>
              <a:lightRig rig="threePt" dir="t"/>
            </a:scene3d>
          </a:bodyPr>
          <a:lstStyle/>
          <a:p>
            <a:pPr algn="ctr"/>
            <a:r>
              <a:rPr lang="zh-CN" altLang="en-US" sz="3600" b="1">
                <a:solidFill>
                  <a:schemeClr val="accent1">
                    <a:lumMod val="50000"/>
                  </a:schemeClr>
                </a:solidFill>
                <a:effectLst>
                  <a:reflection blurRad="6350" stA="53000" endA="300" endPos="35500" dir="5400000" sy="-90000" algn="bl" rotWithShape="0"/>
                </a:effectLst>
              </a:rPr>
              <a:t>部 分 培 训 活 动 列 表</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15365" name="表格 15364"/>
          <p:cNvGraphicFramePr/>
          <p:nvPr/>
        </p:nvGraphicFramePr>
        <p:xfrm>
          <a:off x="443230" y="279400"/>
          <a:ext cx="11306175" cy="4279900"/>
        </p:xfrm>
        <a:graphic>
          <a:graphicData uri="http://schemas.openxmlformats.org/drawingml/2006/table">
            <a:tbl>
              <a:tblPr/>
              <a:tblGrid>
                <a:gridCol w="2659380"/>
                <a:gridCol w="2029460"/>
                <a:gridCol w="6617335"/>
              </a:tblGrid>
              <a:tr h="690880">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Font typeface="Arial" panose="020B0604020202020204" pitchFamily="34" charset="0"/>
                        <a:buNone/>
                      </a:pPr>
                      <a:r>
                        <a:rPr lang="zh-CN" altLang="en-US" sz="2800" b="1" dirty="0">
                          <a:solidFill>
                            <a:srgbClr val="FFFFFF"/>
                          </a:solidFill>
                          <a:latin typeface="Constantia" panose="02030602050306030303" pitchFamily="2" charset="0"/>
                          <a:ea typeface="微软雅黑" panose="020B0503020204020204" pitchFamily="34" charset="-122"/>
                        </a:rPr>
                        <a:t>时间</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Font typeface="Arial" panose="020B0604020202020204" pitchFamily="34" charset="0"/>
                        <a:buNone/>
                      </a:pPr>
                      <a:r>
                        <a:rPr lang="zh-CN" altLang="en-US" sz="2800" b="1" dirty="0">
                          <a:solidFill>
                            <a:srgbClr val="FFFFFF"/>
                          </a:solidFill>
                          <a:latin typeface="Constantia" panose="02030602050306030303" pitchFamily="2" charset="0"/>
                          <a:sym typeface="+mn-ea"/>
                        </a:rPr>
                        <a:t>地点</a:t>
                      </a:r>
                      <a:endParaRPr lang="zh-CN" altLang="en-US" sz="2800" b="1" dirty="0">
                        <a:solidFill>
                          <a:srgbClr val="FFFFFF"/>
                        </a:solidFill>
                        <a:latin typeface="Constantia" panose="02030602050306030303" pitchFamily="2" charset="0"/>
                        <a:ea typeface="微软雅黑" panose="020B0503020204020204" pitchFamily="34" charset="-122"/>
                        <a:sym typeface="+mn-ea"/>
                      </a:endParaRP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c>
                  <a:txBody>
                    <a:bodyPr/>
                    <a:lstStyle/>
                    <a:p>
                      <a:pPr marL="0" lvl="0" algn="ctr" eaLnBrk="1" fontAlgn="base" hangingPunct="1">
                        <a:buFont typeface="Arial" panose="020B0604020202020204" pitchFamily="34" charset="0"/>
                        <a:buNone/>
                      </a:pPr>
                      <a:r>
                        <a:rPr lang="zh-CN" altLang="en-US" sz="2800" b="1" dirty="0">
                          <a:solidFill>
                            <a:srgbClr val="FFFFFF"/>
                          </a:solidFill>
                          <a:latin typeface="Constantia" panose="02030602050306030303" pitchFamily="2" charset="0"/>
                          <a:ea typeface="微软雅黑" panose="020B0503020204020204" pitchFamily="34" charset="-122"/>
                          <a:sym typeface="+mn-ea"/>
                        </a:rPr>
                        <a:t>会议主题</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r>
              <a:tr h="466725">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2015年6月10日—13日   </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四川大学</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第三届中美高校图书馆合作发展论坛</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r h="467360">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2015年6月29日—30日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四川大学</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四川省第二期古籍编目培训班</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537845">
                <a:tc>
                  <a:txBody>
                    <a:bodyPr/>
                    <a:lstStyle/>
                    <a:p>
                      <a:pPr marL="0" lvl="0" algn="l" eaLnBrk="1" fontAlgn="auto"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2015年9月14日至17日</a:t>
                      </a:r>
                    </a:p>
                  </a:txBody>
                  <a:tcPr marL="91441" marR="91441" marT="45718" marB="45718" anchor="ctr">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fontAlgn="auto"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电子科技大学</a:t>
                      </a:r>
                    </a:p>
                  </a:txBody>
                  <a:tcPr marL="91441" marR="91441" marT="45718" marB="4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“高校图书馆阅读推广理论与实践”高级研修班</a:t>
                      </a:r>
                    </a:p>
                  </a:txBody>
                  <a:tcPr marL="91441" marR="91441" marT="45718" marB="45718" anchor="ctr">
                    <a:lnL w="12700" cap="flat" cmpd="sng" algn="ctr">
                      <a:solidFill>
                        <a:schemeClr val="bg1"/>
                      </a:solidFill>
                      <a:prstDash val="solid"/>
                      <a:round/>
                      <a:headEnd type="none" w="med" len="med"/>
                      <a:tailEnd type="none" w="med" len="med"/>
                    </a:lnL>
                    <a:lnR w="12700" cap="flat" cmpd="sng">
                      <a:solidFill>
                        <a:schemeClr val="bg1"/>
                      </a:solidFill>
                      <a:prstDash val="solid"/>
                      <a:headEnd type="none" w="med" len="med"/>
                      <a:tailEnd type="none" w="med" len="med"/>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466725">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2015年11月16至20日 </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云南腾冲</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第二十届西南地区高校图工委联席会议</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r h="467360">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2016年5月18－20日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四川大学</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四川省高校图书馆中文图书编目业务培训研讨会</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466725">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2016年6月30日－7月1日</a:t>
                      </a:r>
                    </a:p>
                  </a:txBody>
                  <a:tcPr marL="91441" marR="91441" marT="45718" marB="45718" anchor="ctr">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西华大学</a:t>
                      </a:r>
                    </a:p>
                  </a:txBody>
                  <a:tcPr marL="91441" marR="91441" marT="45718" marB="4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四川省图书馆学情报学科研工作研讨会</a:t>
                      </a:r>
                    </a:p>
                  </a:txBody>
                  <a:tcPr marL="91441" marR="91441" marT="45718" marB="45718" anchor="ctr">
                    <a:lnL w="12700" cap="flat" cmpd="sng" algn="ctr">
                      <a:solidFill>
                        <a:schemeClr val="bg1"/>
                      </a:solidFill>
                      <a:prstDash val="solid"/>
                      <a:round/>
                      <a:headEnd type="none" w="med" len="med"/>
                      <a:tailEnd type="none" w="med" len="med"/>
                    </a:lnL>
                    <a:lnR w="12700" cap="flat" cmpd="sng">
                      <a:solidFill>
                        <a:schemeClr val="bg1"/>
                      </a:solidFill>
                      <a:prstDash val="solid"/>
                      <a:headEnd type="none" w="med" len="med"/>
                      <a:tailEnd type="none" w="med" len="med"/>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716280">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2016年7月4日至7月8日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西南交通大学</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“图书馆信息技术培训-Drupal 8应用与开发实践”培训班</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34950" y="156210"/>
            <a:ext cx="11722735" cy="6544945"/>
          </a:xfrm>
          <a:prstGeom prst="rect">
            <a:avLst/>
          </a:prstGeom>
          <a:noFill/>
          <a:ln w="4445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582" name="图片 5" descr="E:\Lee\2014\2014数图研讨班\9.19成都\照片\IMG_4951.JPG"/>
          <p:cNvPicPr>
            <a:picLocks noChangeAspect="1"/>
          </p:cNvPicPr>
          <p:nvPr/>
        </p:nvPicPr>
        <p:blipFill>
          <a:blip r:embed="rId2">
            <a:extLst>
              <a:ext uri="{BEBA8EAE-BF5A-486C-A8C5-ECC9F3942E4B}">
                <a14:imgProps xmlns:a14="http://schemas.microsoft.com/office/drawing/2010/main" xmlns="">
                  <a14:imgLayer r:embed="rId3"/>
                </a14:imgProps>
              </a:ext>
            </a:extLst>
          </a:blip>
          <a:srcRect/>
          <a:stretch>
            <a:fillRect/>
          </a:stretch>
        </p:blipFill>
        <p:spPr>
          <a:xfrm>
            <a:off x="605155" y="203835"/>
            <a:ext cx="3757930" cy="2371725"/>
          </a:xfrm>
          <a:prstGeom prst="rect">
            <a:avLst/>
          </a:prstGeom>
          <a:noFill/>
          <a:ln w="9525">
            <a:noFill/>
          </a:ln>
        </p:spPr>
      </p:pic>
      <p:pic>
        <p:nvPicPr>
          <p:cNvPr id="26628" name="图片 6" descr="C:\Users\libja001\Desktop\untitled.png"/>
          <p:cNvPicPr>
            <a:picLocks noChangeAspect="1"/>
          </p:cNvPicPr>
          <p:nvPr/>
        </p:nvPicPr>
        <p:blipFill>
          <a:blip r:embed="rId4">
            <a:extLst>
              <a:ext uri="{BEBA8EAE-BF5A-486C-A8C5-ECC9F3942E4B}">
                <a14:imgProps xmlns:a14="http://schemas.microsoft.com/office/drawing/2010/main" xmlns="">
                  <a14:imgLayer r:embed="rId5"/>
                </a14:imgProps>
              </a:ext>
            </a:extLst>
          </a:blip>
          <a:srcRect/>
          <a:stretch>
            <a:fillRect/>
          </a:stretch>
        </p:blipFill>
        <p:spPr>
          <a:xfrm>
            <a:off x="4295140" y="475615"/>
            <a:ext cx="3602355" cy="2030730"/>
          </a:xfrm>
          <a:prstGeom prst="rect">
            <a:avLst/>
          </a:prstGeom>
          <a:noFill/>
          <a:ln w="9525">
            <a:noFill/>
          </a:ln>
        </p:spPr>
      </p:pic>
      <p:pic>
        <p:nvPicPr>
          <p:cNvPr id="4" name="图片 3"/>
          <p:cNvPicPr>
            <a:picLocks noChangeAspect="1"/>
          </p:cNvPicPr>
          <p:nvPr/>
        </p:nvPicPr>
        <p:blipFill>
          <a:blip r:embed="rId6">
            <a:extLst>
              <a:ext uri="{BEBA8EAE-BF5A-486C-A8C5-ECC9F3942E4B}">
                <a14:imgProps xmlns:a14="http://schemas.microsoft.com/office/drawing/2010/main" xmlns="">
                  <a14:imgLayer r:embed="rId7"/>
                </a14:imgProps>
              </a:ext>
            </a:extLst>
          </a:blip>
          <a:srcRect/>
          <a:stretch>
            <a:fillRect/>
          </a:stretch>
        </p:blipFill>
        <p:spPr>
          <a:xfrm>
            <a:off x="1035050" y="2575560"/>
            <a:ext cx="3328035" cy="2100580"/>
          </a:xfrm>
          <a:prstGeom prst="rect">
            <a:avLst/>
          </a:prstGeom>
        </p:spPr>
      </p:pic>
      <p:pic>
        <p:nvPicPr>
          <p:cNvPr id="2" name="图片 1"/>
          <p:cNvPicPr>
            <a:picLocks noChangeAspect="1"/>
          </p:cNvPicPr>
          <p:nvPr/>
        </p:nvPicPr>
        <p:blipFill>
          <a:blip r:embed="rId8">
            <a:extLst>
              <a:ext uri="{BEBA8EAE-BF5A-486C-A8C5-ECC9F3942E4B}">
                <a14:imgProps xmlns:a14="http://schemas.microsoft.com/office/drawing/2010/main" xmlns="">
                  <a14:imgLayer r:embed="rId9"/>
                </a14:imgProps>
              </a:ext>
            </a:extLst>
          </a:blip>
          <a:srcRect/>
          <a:stretch>
            <a:fillRect/>
          </a:stretch>
        </p:blipFill>
        <p:spPr>
          <a:xfrm>
            <a:off x="643890" y="4676140"/>
            <a:ext cx="3719195" cy="1962150"/>
          </a:xfrm>
          <a:prstGeom prst="rect">
            <a:avLst/>
          </a:prstGeom>
        </p:spPr>
      </p:pic>
      <p:pic>
        <p:nvPicPr>
          <p:cNvPr id="6" name="图片 5" descr="IMG_7967.JPG"/>
          <p:cNvPicPr>
            <a:picLocks noChangeAspect="1"/>
          </p:cNvPicPr>
          <p:nvPr/>
        </p:nvPicPr>
        <p:blipFill>
          <a:blip r:embed="rId10" cstate="print">
            <a:extLst>
              <a:ext uri="{BEBA8EAE-BF5A-486C-A8C5-ECC9F3942E4B}">
                <a14:imgProps xmlns:a14="http://schemas.microsoft.com/office/drawing/2010/main" xmlns="">
                  <a14:imgLayer r:embed="rId11"/>
                </a14:imgProps>
              </a:ext>
            </a:extLst>
          </a:blip>
          <a:srcRect/>
          <a:stretch>
            <a:fillRect/>
          </a:stretch>
        </p:blipFill>
        <p:spPr>
          <a:xfrm>
            <a:off x="7897495" y="252730"/>
            <a:ext cx="3689985" cy="2274570"/>
          </a:xfrm>
          <a:prstGeom prst="rect">
            <a:avLst/>
          </a:prstGeom>
        </p:spPr>
      </p:pic>
      <p:pic>
        <p:nvPicPr>
          <p:cNvPr id="3" name="图片 0" descr="IMG_0616_副本副本.jpg"/>
          <p:cNvPicPr>
            <a:picLocks noChangeAspect="1"/>
          </p:cNvPicPr>
          <p:nvPr/>
        </p:nvPicPr>
        <p:blipFill>
          <a:blip r:embed="rId12" cstate="print">
            <a:extLst>
              <a:ext uri="{BEBA8EAE-BF5A-486C-A8C5-ECC9F3942E4B}">
                <a14:imgProps xmlns:a14="http://schemas.microsoft.com/office/drawing/2010/main" xmlns="">
                  <a14:imgLayer r:embed="rId13"/>
                </a14:imgProps>
              </a:ext>
            </a:extLst>
          </a:blip>
          <a:srcRect/>
          <a:stretch>
            <a:fillRect/>
          </a:stretch>
        </p:blipFill>
        <p:spPr>
          <a:xfrm>
            <a:off x="4263390" y="4676140"/>
            <a:ext cx="3633470" cy="1755140"/>
          </a:xfrm>
          <a:prstGeom prst="rect">
            <a:avLst/>
          </a:prstGeom>
        </p:spPr>
      </p:pic>
      <p:pic>
        <p:nvPicPr>
          <p:cNvPr id="5" name="图片 4"/>
          <p:cNvPicPr>
            <a:picLocks noChangeAspect="1"/>
          </p:cNvPicPr>
          <p:nvPr/>
        </p:nvPicPr>
        <p:blipFill>
          <a:blip r:embed="rId14">
            <a:extLst>
              <a:ext uri="{BEBA8EAE-BF5A-486C-A8C5-ECC9F3942E4B}">
                <a14:imgProps xmlns:a14="http://schemas.microsoft.com/office/drawing/2010/main" xmlns="">
                  <a14:imgLayer r:embed="rId15"/>
                </a14:imgProps>
              </a:ext>
            </a:extLst>
          </a:blip>
          <a:srcRect/>
          <a:stretch>
            <a:fillRect/>
          </a:stretch>
        </p:blipFill>
        <p:spPr>
          <a:xfrm>
            <a:off x="7915275" y="2527300"/>
            <a:ext cx="3328035" cy="2100580"/>
          </a:xfrm>
          <a:prstGeom prst="rect">
            <a:avLst/>
          </a:prstGeom>
        </p:spPr>
      </p:pic>
      <p:pic>
        <p:nvPicPr>
          <p:cNvPr id="8" name="图片 7"/>
          <p:cNvPicPr>
            <a:picLocks noChangeAspect="1"/>
          </p:cNvPicPr>
          <p:nvPr/>
        </p:nvPicPr>
        <p:blipFill>
          <a:blip r:embed="rId16">
            <a:extLst>
              <a:ext uri="{BEBA8EAE-BF5A-486C-A8C5-ECC9F3942E4B}">
                <a14:imgProps xmlns:a14="http://schemas.microsoft.com/office/drawing/2010/main" xmlns="">
                  <a14:imgLayer r:embed="rId17"/>
                </a14:imgProps>
              </a:ext>
            </a:extLst>
          </a:blip>
          <a:srcRect/>
          <a:stretch>
            <a:fillRect/>
          </a:stretch>
        </p:blipFill>
        <p:spPr>
          <a:xfrm>
            <a:off x="4279265" y="2575560"/>
            <a:ext cx="3601720" cy="2101215"/>
          </a:xfrm>
          <a:prstGeom prst="rect">
            <a:avLst/>
          </a:prstGeom>
        </p:spPr>
      </p:pic>
      <p:pic>
        <p:nvPicPr>
          <p:cNvPr id="23559" name="图片 8" descr="C:\Users\libja001\Desktop\选定\选定\DSC_0068.JPG"/>
          <p:cNvPicPr>
            <a:picLocks noChangeAspect="1"/>
          </p:cNvPicPr>
          <p:nvPr/>
        </p:nvPicPr>
        <p:blipFill>
          <a:blip r:embed="rId18">
            <a:extLst>
              <a:ext uri="{BEBA8EAE-BF5A-486C-A8C5-ECC9F3942E4B}">
                <a14:imgProps xmlns:a14="http://schemas.microsoft.com/office/drawing/2010/main" xmlns="">
                  <a14:imgLayer r:embed="rId19"/>
                </a14:imgProps>
              </a:ext>
            </a:extLst>
          </a:blip>
          <a:srcRect/>
          <a:stretch>
            <a:fillRect/>
          </a:stretch>
        </p:blipFill>
        <p:spPr>
          <a:xfrm>
            <a:off x="7934325" y="4562475"/>
            <a:ext cx="3653790" cy="2075180"/>
          </a:xfrm>
          <a:prstGeom prst="rect">
            <a:avLst/>
          </a:prstGeom>
          <a:noFill/>
          <a:ln w="9525">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569913" y="1458913"/>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1801813"/>
            <a:ext cx="12192000" cy="15240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739775" y="1458913"/>
            <a:ext cx="3184525" cy="947738"/>
          </a:xfrm>
          <a:prstGeom prst="trapezoid">
            <a:avLst>
              <a:gd name="adj" fmla="val 1987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845" name="矩形 4"/>
          <p:cNvSpPr/>
          <p:nvPr/>
        </p:nvSpPr>
        <p:spPr>
          <a:xfrm>
            <a:off x="3425190" y="3606800"/>
            <a:ext cx="8250555" cy="2523768"/>
          </a:xfrm>
          <a:prstGeom prst="rect">
            <a:avLst/>
          </a:prstGeom>
          <a:noFill/>
          <a:ln w="9525">
            <a:noFill/>
          </a:ln>
        </p:spPr>
        <p:txBody>
          <a:bodyPr wrap="square">
            <a:spAutoFit/>
          </a:bodyPr>
          <a:lstStyle/>
          <a:p>
            <a:pPr lvl="0" algn="l"/>
            <a:r>
              <a:rPr lang="en-US" altLang="zh-CN" sz="5400" b="1" dirty="0">
                <a:solidFill>
                  <a:srgbClr val="1F487C"/>
                </a:solidFill>
                <a:latin typeface="Arial" panose="020B0604020202020204" pitchFamily="34" charset="0"/>
                <a:ea typeface="微软雅黑" panose="020B0503020204020204" pitchFamily="34" charset="-122"/>
              </a:rPr>
              <a:t> </a:t>
            </a:r>
            <a:r>
              <a:rPr lang="zh-CN" altLang="en-US" sz="5000" b="1" dirty="0">
                <a:solidFill>
                  <a:srgbClr val="1F487C"/>
                </a:solidFill>
                <a:cs typeface="+mn-ea"/>
                <a:sym typeface="+mn-ea"/>
              </a:rPr>
              <a:t>各委员积极推进所在省市高校</a:t>
            </a:r>
            <a:r>
              <a:rPr lang="zh-CN" altLang="en-US" sz="5000" b="1" dirty="0" smtClean="0">
                <a:solidFill>
                  <a:srgbClr val="1F487C"/>
                </a:solidFill>
                <a:cs typeface="+mn-ea"/>
                <a:sym typeface="+mn-ea"/>
              </a:rPr>
              <a:t>图书馆人力资源建设</a:t>
            </a:r>
            <a:r>
              <a:rPr lang="zh-CN" altLang="en-US" sz="5000" b="1" dirty="0">
                <a:solidFill>
                  <a:srgbClr val="1F487C"/>
                </a:solidFill>
                <a:cs typeface="+mn-ea"/>
                <a:sym typeface="+mn-ea"/>
              </a:rPr>
              <a:t>工作</a:t>
            </a:r>
          </a:p>
          <a:p>
            <a:pPr lvl="0" algn="l"/>
            <a:endParaRPr lang="zh-CN" altLang="en-US" sz="5400" b="1" dirty="0">
              <a:solidFill>
                <a:srgbClr val="1F487C"/>
              </a:solidFill>
              <a:latin typeface="Arial" panose="020B0604020202020204" pitchFamily="34" charset="0"/>
              <a:ea typeface="微软雅黑" panose="020B0503020204020204" pitchFamily="34" charset="-122"/>
              <a:cs typeface="+mn-ea"/>
            </a:endParaRPr>
          </a:p>
        </p:txBody>
      </p:sp>
      <p:sp>
        <p:nvSpPr>
          <p:cNvPr id="6" name="矩形 5"/>
          <p:cNvSpPr/>
          <p:nvPr/>
        </p:nvSpPr>
        <p:spPr>
          <a:xfrm>
            <a:off x="2303145" y="3606800"/>
            <a:ext cx="967105" cy="8851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chemeClr val="bg1"/>
                </a:solidFill>
                <a:effectLst/>
                <a:uLnTx/>
                <a:uFillTx/>
                <a:latin typeface="+mn-lt"/>
                <a:ea typeface="+mn-ea"/>
                <a:cs typeface="+mn-cs"/>
              </a:rPr>
              <a:t>六</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a:off x="374650" y="0"/>
            <a:ext cx="11442700" cy="6858000"/>
          </a:xfrm>
          <a:custGeom>
            <a:avLst/>
            <a:gdLst/>
            <a:ahLst/>
            <a:cxnLst>
              <a:cxn ang="0">
                <a:pos x="0" y="1317868"/>
              </a:cxn>
              <a:cxn ang="0">
                <a:pos x="6810251" y="1317868"/>
              </a:cxn>
              <a:cxn ang="0">
                <a:pos x="6994811" y="1317868"/>
              </a:cxn>
              <a:cxn ang="0">
                <a:pos x="11442700" y="1317868"/>
              </a:cxn>
              <a:cxn ang="0">
                <a:pos x="11442700" y="6858000"/>
              </a:cxn>
              <a:cxn ang="0">
                <a:pos x="0" y="6858000"/>
              </a:cxn>
              <a:cxn ang="0">
                <a:pos x="0" y="0"/>
              </a:cxn>
              <a:cxn ang="0">
                <a:pos x="11442700" y="0"/>
              </a:cxn>
              <a:cxn ang="0">
                <a:pos x="11442700" y="1153551"/>
              </a:cxn>
              <a:cxn ang="0">
                <a:pos x="6916149" y="1153551"/>
              </a:cxn>
              <a:cxn ang="0">
                <a:pos x="6540230" y="368300"/>
              </a:cxn>
              <a:cxn ang="0">
                <a:pos x="2408" y="368300"/>
              </a:cxn>
              <a:cxn ang="0">
                <a:pos x="0" y="373330"/>
              </a:cxn>
            </a:cxnLst>
            <a:rect l="0" t="0" r="0" b="0"/>
            <a:pathLst>
              <a:path w="11441723" h="6858000">
                <a:moveTo>
                  <a:pt x="0" y="1317868"/>
                </a:moveTo>
                <a:lnTo>
                  <a:pt x="6809670" y="1317868"/>
                </a:lnTo>
                <a:lnTo>
                  <a:pt x="6994214" y="1317868"/>
                </a:lnTo>
                <a:lnTo>
                  <a:pt x="11441723" y="1317868"/>
                </a:lnTo>
                <a:lnTo>
                  <a:pt x="11441723" y="6858000"/>
                </a:lnTo>
                <a:lnTo>
                  <a:pt x="0" y="6858000"/>
                </a:lnTo>
                <a:lnTo>
                  <a:pt x="0" y="1317868"/>
                </a:lnTo>
                <a:close/>
                <a:moveTo>
                  <a:pt x="0" y="0"/>
                </a:moveTo>
                <a:lnTo>
                  <a:pt x="11441723" y="0"/>
                </a:lnTo>
                <a:lnTo>
                  <a:pt x="11441723" y="1153551"/>
                </a:lnTo>
                <a:lnTo>
                  <a:pt x="6915558" y="1153551"/>
                </a:lnTo>
                <a:lnTo>
                  <a:pt x="6539672" y="368300"/>
                </a:lnTo>
                <a:lnTo>
                  <a:pt x="2408" y="368300"/>
                </a:lnTo>
                <a:lnTo>
                  <a:pt x="0" y="373330"/>
                </a:lnTo>
                <a:lnTo>
                  <a:pt x="0" y="0"/>
                </a:lnTo>
                <a:close/>
              </a:path>
            </a:pathLst>
          </a:custGeom>
          <a:solidFill>
            <a:srgbClr val="EEEEEE"/>
          </a:solidFill>
          <a:ln w="9525">
            <a:noFill/>
          </a:ln>
          <a:effectLst>
            <a:outerShdw dist="38100" dir="2699999" algn="ctr" rotWithShape="0">
              <a:srgbClr val="000000">
                <a:alpha val="39000"/>
              </a:srgbClr>
            </a:outerShdw>
          </a:effectLst>
        </p:spPr>
        <p:txBody>
          <a:bodyP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endParaRPr lang="zh-CN" altLang="en-US"/>
          </a:p>
        </p:txBody>
      </p:sp>
      <p:sp>
        <p:nvSpPr>
          <p:cNvPr id="17415" name="矩形 25"/>
          <p:cNvSpPr/>
          <p:nvPr/>
        </p:nvSpPr>
        <p:spPr>
          <a:xfrm>
            <a:off x="742633" y="4942840"/>
            <a:ext cx="10985500" cy="100013"/>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fontAlgn="auto">
              <a:spcBef>
                <a:spcPts val="0"/>
              </a:spcBef>
              <a:spcAft>
                <a:spcPts val="0"/>
              </a:spcAft>
              <a:defRPr/>
            </a:pPr>
            <a:endParaRPr lang="zh-CN" altLang="zh-CN" dirty="0">
              <a:solidFill>
                <a:schemeClr val="lt1"/>
              </a:solidFill>
              <a:latin typeface="+mn-lt"/>
              <a:ea typeface="+mn-ea"/>
              <a:cs typeface="+mn-cs"/>
              <a:sym typeface="宋体" panose="02010600030101010101" pitchFamily="2" charset="-122"/>
            </a:endParaRPr>
          </a:p>
        </p:txBody>
      </p:sp>
      <p:sp>
        <p:nvSpPr>
          <p:cNvPr id="17416" name="矩形 26"/>
          <p:cNvSpPr/>
          <p:nvPr/>
        </p:nvSpPr>
        <p:spPr>
          <a:xfrm>
            <a:off x="742633" y="1415415"/>
            <a:ext cx="10985500" cy="503238"/>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zh-CN" altLang="zh-CN" dirty="0">
              <a:solidFill>
                <a:schemeClr val="lt1"/>
              </a:solidFill>
              <a:latin typeface="+mn-lt"/>
              <a:ea typeface="+mn-ea"/>
              <a:cs typeface="+mn-cs"/>
              <a:sym typeface="宋体" panose="02010600030101010101" pitchFamily="2" charset="-122"/>
            </a:endParaRPr>
          </a:p>
        </p:txBody>
      </p:sp>
      <p:sp>
        <p:nvSpPr>
          <p:cNvPr id="17419" name="TextBox 6"/>
          <p:cNvSpPr/>
          <p:nvPr/>
        </p:nvSpPr>
        <p:spPr>
          <a:xfrm>
            <a:off x="742633" y="2155508"/>
            <a:ext cx="5853112" cy="2862322"/>
          </a:xfrm>
          <a:prstGeom prst="rect">
            <a:avLst/>
          </a:prstGeom>
          <a:solidFill>
            <a:srgbClr val="E7EBF5"/>
          </a:solidFill>
          <a:ln w="9525">
            <a:noFill/>
          </a:ln>
        </p:spPr>
        <p:txBody>
          <a:bodyPr wrap="square" anchor="t">
            <a:spAutoFit/>
          </a:bodyPr>
          <a:lstStyle/>
          <a:p>
            <a:pPr marL="0" indent="0">
              <a:buNone/>
            </a:pPr>
            <a:r>
              <a:rPr lang="en-US" altLang="zh-CN" sz="1600" dirty="0">
                <a:solidFill>
                  <a:srgbClr val="5F5E5C"/>
                </a:solidFill>
                <a:latin typeface="微软雅黑" panose="020B0503020204020204" pitchFamily="34" charset="-122"/>
                <a:cs typeface="+mn-ea"/>
                <a:sym typeface="+mn-ea"/>
              </a:rPr>
              <a:t>  </a:t>
            </a:r>
            <a:r>
              <a:rPr lang="zh-CN" altLang="en-US" b="1" dirty="0">
                <a:latin typeface="微软雅黑" panose="020B0503020204020204" pitchFamily="34" charset="-122"/>
                <a:cs typeface="+mn-ea"/>
                <a:sym typeface="+mn-ea"/>
              </a:rPr>
              <a:t>“专家论坛”</a:t>
            </a:r>
            <a:r>
              <a:rPr lang="zh-CN" altLang="en-US" b="1" dirty="0" smtClean="0">
                <a:latin typeface="微软雅黑" panose="020B0503020204020204" pitchFamily="34" charset="-122"/>
                <a:cs typeface="+mn-ea"/>
                <a:sym typeface="+mn-ea"/>
              </a:rPr>
              <a:t>，</a:t>
            </a:r>
            <a:r>
              <a:rPr lang="zh-CN" altLang="en-US" b="1" dirty="0" smtClean="0">
                <a:latin typeface="微软雅黑" panose="020B0503020204020204" pitchFamily="34" charset="-122"/>
                <a:cs typeface="+mn-ea"/>
                <a:sym typeface="+mn-ea"/>
              </a:rPr>
              <a:t>从</a:t>
            </a:r>
            <a:r>
              <a:rPr lang="en-US" altLang="zh-CN" b="1" dirty="0" smtClean="0">
                <a:latin typeface="微软雅黑" panose="020B0503020204020204" pitchFamily="34" charset="-122"/>
                <a:cs typeface="+mn-ea"/>
                <a:sym typeface="+mn-ea"/>
              </a:rPr>
              <a:t>2004</a:t>
            </a:r>
            <a:r>
              <a:rPr lang="zh-CN" altLang="en-US" b="1" dirty="0" smtClean="0">
                <a:latin typeface="微软雅黑" panose="020B0503020204020204" pitchFamily="34" charset="-122"/>
                <a:cs typeface="+mn-ea"/>
                <a:sym typeface="+mn-ea"/>
              </a:rPr>
              <a:t>年开始，</a:t>
            </a:r>
            <a:r>
              <a:rPr lang="zh-CN" altLang="en-US" b="1" dirty="0" smtClean="0">
                <a:latin typeface="微软雅黑" panose="020B0503020204020204" pitchFamily="34" charset="-122"/>
                <a:cs typeface="+mn-ea"/>
                <a:sym typeface="+mn-ea"/>
              </a:rPr>
              <a:t>邀请</a:t>
            </a:r>
            <a:r>
              <a:rPr lang="zh-CN" altLang="en-US" b="1" dirty="0">
                <a:latin typeface="微软雅黑" panose="020B0503020204020204" pitchFamily="34" charset="-122"/>
                <a:cs typeface="+mn-ea"/>
                <a:sym typeface="+mn-ea"/>
              </a:rPr>
              <a:t>海内外图书馆界顶级专家到四川讲学，让全省高校图书馆人员能聆听到图书馆界最高层专家对尖端问题的探讨和</a:t>
            </a:r>
            <a:r>
              <a:rPr lang="zh-CN" altLang="en-US" b="1" dirty="0" smtClean="0">
                <a:latin typeface="微软雅黑" panose="020B0503020204020204" pitchFamily="34" charset="-122"/>
                <a:cs typeface="+mn-ea"/>
                <a:sym typeface="+mn-ea"/>
              </a:rPr>
              <a:t>见解</a:t>
            </a:r>
            <a:r>
              <a:rPr lang="zh-CN" altLang="en-US" b="1" dirty="0" smtClean="0">
                <a:solidFill>
                  <a:srgbClr val="5F5E5C"/>
                </a:solidFill>
                <a:latin typeface="微软雅黑" panose="020B0503020204020204" pitchFamily="34" charset="-122"/>
                <a:cs typeface="+mn-ea"/>
                <a:sym typeface="+mn-ea"/>
              </a:rPr>
              <a:t>，迄今共</a:t>
            </a:r>
            <a:r>
              <a:rPr lang="zh-CN" altLang="en-US" b="1" dirty="0" smtClean="0">
                <a:solidFill>
                  <a:srgbClr val="FF0000"/>
                </a:solidFill>
                <a:latin typeface="微软雅黑" panose="020B0503020204020204" pitchFamily="34" charset="-122"/>
                <a:cs typeface="+mn-ea"/>
                <a:sym typeface="+mn-ea"/>
              </a:rPr>
              <a:t>举办十二届</a:t>
            </a:r>
            <a:r>
              <a:rPr lang="zh-CN" altLang="en-US" b="1" dirty="0" smtClean="0">
                <a:solidFill>
                  <a:srgbClr val="5F5E5C"/>
                </a:solidFill>
                <a:latin typeface="微软雅黑" panose="020B0503020204020204" pitchFamily="34" charset="-122"/>
                <a:cs typeface="+mn-ea"/>
                <a:sym typeface="+mn-ea"/>
              </a:rPr>
              <a:t>，</a:t>
            </a:r>
            <a:r>
              <a:rPr lang="zh-CN" altLang="en-US" b="1" dirty="0" smtClean="0">
                <a:latin typeface="微软雅黑" panose="020B0503020204020204" pitchFamily="34" charset="-122"/>
                <a:cs typeface="+mn-ea"/>
                <a:sym typeface="+mn-ea"/>
              </a:rPr>
              <a:t>邀请到美国、澳大利亚</a:t>
            </a:r>
            <a:r>
              <a:rPr lang="zh-CN" altLang="en-US" b="1" dirty="0">
                <a:latin typeface="微软雅黑" panose="020B0503020204020204" pitchFamily="34" charset="-122"/>
                <a:cs typeface="+mn-ea"/>
                <a:sym typeface="+mn-ea"/>
              </a:rPr>
              <a:t>、台湾、香港及内地</a:t>
            </a:r>
            <a:r>
              <a:rPr lang="zh-CN" altLang="en-US" b="1" dirty="0" smtClean="0">
                <a:latin typeface="微软雅黑" panose="020B0503020204020204" pitchFamily="34" charset="-122"/>
                <a:cs typeface="+mn-ea"/>
                <a:sym typeface="+mn-ea"/>
              </a:rPr>
              <a:t>专家</a:t>
            </a:r>
            <a:r>
              <a:rPr lang="en-US" altLang="zh-CN" b="1" dirty="0" smtClean="0">
                <a:solidFill>
                  <a:srgbClr val="FF0000"/>
                </a:solidFill>
                <a:latin typeface="微软雅黑" panose="020B0503020204020204" pitchFamily="34" charset="-122"/>
                <a:cs typeface="+mn-ea"/>
                <a:sym typeface="+mn-ea"/>
              </a:rPr>
              <a:t>5</a:t>
            </a:r>
            <a:r>
              <a:rPr lang="en-US" altLang="zh-CN" b="1" dirty="0" smtClean="0">
                <a:solidFill>
                  <a:srgbClr val="FF0000"/>
                </a:solidFill>
                <a:latin typeface="微软雅黑" panose="020B0503020204020204" pitchFamily="34" charset="-122"/>
                <a:cs typeface="+mn-ea"/>
                <a:sym typeface="+mn-ea"/>
              </a:rPr>
              <a:t>0</a:t>
            </a:r>
            <a:r>
              <a:rPr lang="zh-CN" altLang="en-US" b="1" dirty="0" smtClean="0">
                <a:solidFill>
                  <a:srgbClr val="FF0000"/>
                </a:solidFill>
                <a:latin typeface="微软雅黑" panose="020B0503020204020204" pitchFamily="34" charset="-122"/>
                <a:cs typeface="+mn-ea"/>
                <a:sym typeface="+mn-ea"/>
              </a:rPr>
              <a:t>余人</a:t>
            </a:r>
            <a:r>
              <a:rPr lang="zh-CN" altLang="en-US" b="1" dirty="0" smtClean="0">
                <a:latin typeface="微软雅黑" panose="020B0503020204020204" pitchFamily="34" charset="-122"/>
                <a:cs typeface="+mn-ea"/>
                <a:sym typeface="+mn-ea"/>
              </a:rPr>
              <a:t>到</a:t>
            </a:r>
            <a:r>
              <a:rPr lang="zh-CN" altLang="en-US" b="1" dirty="0">
                <a:latin typeface="微软雅黑" panose="020B0503020204020204" pitchFamily="34" charset="-122"/>
                <a:cs typeface="+mn-ea"/>
                <a:sym typeface="+mn-ea"/>
              </a:rPr>
              <a:t>四川讲学。   </a:t>
            </a:r>
          </a:p>
          <a:p>
            <a:pPr marL="0" indent="0">
              <a:buNone/>
            </a:pPr>
            <a:r>
              <a:rPr lang="zh-CN" altLang="en-US" sz="1600" b="1" dirty="0">
                <a:latin typeface="微软雅黑" panose="020B0503020204020204" pitchFamily="34" charset="-122"/>
                <a:cs typeface="+mn-ea"/>
                <a:sym typeface="+mn-ea"/>
              </a:rPr>
              <a:t>   </a:t>
            </a:r>
            <a:r>
              <a:rPr lang="zh-CN" altLang="en-US" sz="1600" b="1" dirty="0" smtClean="0">
                <a:latin typeface="微软雅黑" panose="020B0503020204020204" pitchFamily="34" charset="-122"/>
                <a:cs typeface="+mn-ea"/>
                <a:sym typeface="+mn-ea"/>
              </a:rPr>
              <a:t>积极争取在四川省教育厅设立</a:t>
            </a:r>
            <a:r>
              <a:rPr lang="zh-CN" altLang="en-US" b="1" dirty="0" smtClean="0">
                <a:solidFill>
                  <a:srgbClr val="FF0000"/>
                </a:solidFill>
                <a:latin typeface="微软雅黑" panose="020B0503020204020204" pitchFamily="34" charset="-122"/>
                <a:cs typeface="+mn-ea"/>
                <a:sym typeface="+mn-ea"/>
              </a:rPr>
              <a:t>“</a:t>
            </a:r>
            <a:r>
              <a:rPr lang="zh-CN" altLang="en-US" b="1" dirty="0">
                <a:solidFill>
                  <a:srgbClr val="FF0000"/>
                </a:solidFill>
                <a:latin typeface="微软雅黑" panose="020B0503020204020204" pitchFamily="34" charset="-122"/>
                <a:cs typeface="+mn-ea"/>
                <a:sym typeface="+mn-ea"/>
              </a:rPr>
              <a:t>四川省高等学校图书馆、情报与文献学规划项目</a:t>
            </a:r>
            <a:r>
              <a:rPr lang="zh-CN" altLang="en-US" b="1" dirty="0" smtClean="0">
                <a:solidFill>
                  <a:srgbClr val="FF0000"/>
                </a:solidFill>
                <a:latin typeface="微软雅黑" panose="020B0503020204020204" pitchFamily="34" charset="-122"/>
                <a:cs typeface="+mn-ea"/>
                <a:sym typeface="+mn-ea"/>
              </a:rPr>
              <a:t>”</a:t>
            </a:r>
            <a:r>
              <a:rPr lang="zh-CN" altLang="en-US" b="1" dirty="0" smtClean="0">
                <a:latin typeface="微软雅黑" panose="020B0503020204020204" pitchFamily="34" charset="-122"/>
                <a:cs typeface="+mn-ea"/>
                <a:sym typeface="+mn-ea"/>
              </a:rPr>
              <a:t>，并</a:t>
            </a:r>
            <a:r>
              <a:rPr lang="en-US" altLang="zh-CN" b="1" dirty="0" smtClean="0">
                <a:latin typeface="微软雅黑" panose="020B0503020204020204" pitchFamily="34" charset="-122"/>
                <a:cs typeface="+mn-ea"/>
                <a:sym typeface="+mn-ea"/>
              </a:rPr>
              <a:t>3</a:t>
            </a:r>
            <a:r>
              <a:rPr lang="zh-CN" altLang="en-US" b="1" dirty="0" smtClean="0">
                <a:latin typeface="微软雅黑" panose="020B0503020204020204" pitchFamily="34" charset="-122"/>
                <a:cs typeface="+mn-ea"/>
                <a:sym typeface="+mn-ea"/>
              </a:rPr>
              <a:t>年一次开展立项</a:t>
            </a:r>
            <a:r>
              <a:rPr lang="zh-CN" altLang="en-US" b="1" dirty="0">
                <a:latin typeface="微软雅黑" panose="020B0503020204020204" pitchFamily="34" charset="-122"/>
                <a:cs typeface="+mn-ea"/>
                <a:sym typeface="+mn-ea"/>
              </a:rPr>
              <a:t>、结题</a:t>
            </a:r>
            <a:r>
              <a:rPr lang="zh-CN" altLang="en-US" b="1" dirty="0" smtClean="0">
                <a:latin typeface="微软雅黑" panose="020B0503020204020204" pitchFamily="34" charset="-122"/>
                <a:cs typeface="+mn-ea"/>
                <a:sym typeface="+mn-ea"/>
              </a:rPr>
              <a:t>评审</a:t>
            </a:r>
            <a:r>
              <a:rPr lang="zh-CN" altLang="en-US" b="1" dirty="0" smtClean="0">
                <a:latin typeface="微软雅黑" panose="020B0503020204020204" pitchFamily="34" charset="-122"/>
                <a:cs typeface="+mn-ea"/>
                <a:sym typeface="+mn-ea"/>
              </a:rPr>
              <a:t>，</a:t>
            </a:r>
            <a:r>
              <a:rPr lang="zh-CN" altLang="en-US" b="1" dirty="0" smtClean="0">
                <a:latin typeface="微软雅黑" panose="020B0503020204020204" pitchFamily="34" charset="-122"/>
                <a:cs typeface="+mn-ea"/>
                <a:sym typeface="+mn-ea"/>
              </a:rPr>
              <a:t>对</a:t>
            </a:r>
            <a:r>
              <a:rPr lang="zh-CN" altLang="en-US" b="1" dirty="0">
                <a:latin typeface="微软雅黑" panose="020B0503020204020204" pitchFamily="34" charset="-122"/>
                <a:cs typeface="+mn-ea"/>
                <a:sym typeface="+mn-ea"/>
              </a:rPr>
              <a:t>培养和支持年轻的图书馆员开展科研工作，推动四川省高校图书馆科研工作及人才队伍建设起到积极作用。 </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Picture 8" descr="16_49_16_4300"/>
          <p:cNvPicPr>
            <a:picLocks noChangeAspect="1" noChangeArrowheads="1"/>
          </p:cNvPicPr>
          <p:nvPr/>
        </p:nvPicPr>
        <p:blipFill>
          <a:blip r:embed="rId2"/>
          <a:srcRect/>
          <a:stretch>
            <a:fillRect/>
          </a:stretch>
        </p:blipFill>
        <p:spPr bwMode="auto">
          <a:xfrm>
            <a:off x="6668770" y="2318385"/>
            <a:ext cx="2498725" cy="2254250"/>
          </a:xfrm>
          <a:prstGeom prst="rect">
            <a:avLst/>
          </a:prstGeom>
          <a:noFill/>
          <a:ln w="9525">
            <a:noFill/>
            <a:miter lim="800000"/>
            <a:headEnd/>
            <a:tailEnd/>
          </a:ln>
        </p:spPr>
      </p:pic>
      <p:pic>
        <p:nvPicPr>
          <p:cNvPr id="22534" name="Picture 2" descr="C:\Users\libja001\Desktop\第九届专家论坛\第九届专家论坛\照片\会议.jpg"/>
          <p:cNvPicPr>
            <a:picLocks noChangeAspect="1"/>
          </p:cNvPicPr>
          <p:nvPr/>
        </p:nvPicPr>
        <p:blipFill>
          <a:blip r:embed="rId3"/>
          <a:stretch>
            <a:fillRect/>
          </a:stretch>
        </p:blipFill>
        <p:spPr>
          <a:xfrm>
            <a:off x="9420225" y="2318385"/>
            <a:ext cx="2308225" cy="2254250"/>
          </a:xfrm>
          <a:prstGeom prst="rect">
            <a:avLst/>
          </a:prstGeom>
          <a:noFill/>
          <a:ln w="9525">
            <a:noFill/>
          </a:ln>
        </p:spPr>
      </p:pic>
      <p:pic>
        <p:nvPicPr>
          <p:cNvPr id="5" name="图片 4"/>
          <p:cNvPicPr>
            <a:picLocks noChangeAspect="1"/>
          </p:cNvPicPr>
          <p:nvPr/>
        </p:nvPicPr>
        <p:blipFill>
          <a:blip r:embed="rId4"/>
          <a:stretch>
            <a:fillRect/>
          </a:stretch>
        </p:blipFill>
        <p:spPr>
          <a:xfrm>
            <a:off x="5223510" y="5106670"/>
            <a:ext cx="2885440" cy="1548765"/>
          </a:xfrm>
          <a:prstGeom prst="rect">
            <a:avLst/>
          </a:prstGeom>
        </p:spPr>
      </p:pic>
      <p:pic>
        <p:nvPicPr>
          <p:cNvPr id="149510" name="图片 2"/>
          <p:cNvPicPr>
            <a:picLocks noChangeAspect="1" noChangeArrowheads="1"/>
          </p:cNvPicPr>
          <p:nvPr/>
        </p:nvPicPr>
        <p:blipFill>
          <a:blip r:embed="rId5" cstate="print"/>
          <a:srcRect/>
          <a:stretch>
            <a:fillRect/>
          </a:stretch>
        </p:blipFill>
        <p:spPr bwMode="auto">
          <a:xfrm>
            <a:off x="1273175" y="5106670"/>
            <a:ext cx="2929255" cy="1548130"/>
          </a:xfrm>
          <a:prstGeom prst="rect">
            <a:avLst/>
          </a:prstGeom>
          <a:noFill/>
          <a:ln w="9525">
            <a:noFill/>
            <a:miter lim="800000"/>
            <a:headEnd/>
            <a:tailEnd/>
          </a:ln>
          <a:effectLst>
            <a:outerShdw algn="ctr" rotWithShape="0">
              <a:srgbClr val="EEECE1">
                <a:alpha val="50000"/>
              </a:srgbClr>
            </a:outerShdw>
          </a:effectLst>
        </p:spPr>
      </p:pic>
      <p:pic>
        <p:nvPicPr>
          <p:cNvPr id="22535" name="图片 1" descr="C:\Users\libja001\Desktop\第九届专家论坛\第九届专家论坛\照片\IMG_4110.jpg"/>
          <p:cNvPicPr>
            <a:picLocks noChangeAspect="1"/>
          </p:cNvPicPr>
          <p:nvPr/>
        </p:nvPicPr>
        <p:blipFill>
          <a:blip r:embed="rId6" cstate="print"/>
          <a:stretch>
            <a:fillRect/>
          </a:stretch>
        </p:blipFill>
        <p:spPr>
          <a:xfrm>
            <a:off x="8766175" y="5106670"/>
            <a:ext cx="2962275" cy="1548765"/>
          </a:xfrm>
          <a:prstGeom prst="rect">
            <a:avLst/>
          </a:prstGeom>
          <a:noFill/>
          <a:ln w="9525">
            <a:noFill/>
          </a:ln>
        </p:spPr>
      </p:pic>
      <p:sp>
        <p:nvSpPr>
          <p:cNvPr id="12" name="矩形 11"/>
          <p:cNvSpPr/>
          <p:nvPr/>
        </p:nvSpPr>
        <p:spPr>
          <a:xfrm>
            <a:off x="212922" y="125031"/>
            <a:ext cx="912812" cy="912812"/>
          </a:xfrm>
          <a:prstGeom prst="rect">
            <a:avLst/>
          </a:prstGeom>
          <a:solidFill>
            <a:srgbClr val="E96A0F"/>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800" dirty="0" smtClean="0">
                <a:solidFill>
                  <a:srgbClr val="FFFFFF"/>
                </a:solidFill>
                <a:latin typeface="Verdana" panose="020B0604030504040204" pitchFamily="34" charset="0"/>
                <a:ea typeface="宋体" panose="02010600030101010101" pitchFamily="2" charset="-122"/>
              </a:rPr>
              <a:t>四</a:t>
            </a:r>
            <a:endParaRPr lang="zh-CN" altLang="en-US" sz="4800" dirty="0">
              <a:solidFill>
                <a:srgbClr val="FFFFFF"/>
              </a:solidFill>
              <a:latin typeface="Verdana" panose="020B0604030504040204" pitchFamily="34" charset="0"/>
              <a:ea typeface="宋体" panose="02010600030101010101" pitchFamily="2" charset="-122"/>
            </a:endParaRPr>
          </a:p>
        </p:txBody>
      </p:sp>
      <p:sp>
        <p:nvSpPr>
          <p:cNvPr id="14" name="任意多边形 13"/>
          <p:cNvSpPr/>
          <p:nvPr/>
        </p:nvSpPr>
        <p:spPr>
          <a:xfrm>
            <a:off x="2339787" y="394447"/>
            <a:ext cx="4966447" cy="735527"/>
          </a:xfrm>
          <a:custGeom>
            <a:avLst/>
            <a:gdLst>
              <a:gd name="txL" fmla="*/ 0 w 4262511"/>
              <a:gd name="txT" fmla="*/ 0 h 661185"/>
              <a:gd name="txR" fmla="*/ 4262511 w 4262511"/>
              <a:gd name="txB" fmla="*/ 661185 h 661185"/>
            </a:gdLst>
            <a:ahLst/>
            <a:cxnLst>
              <a:cxn ang="0">
                <a:pos x="0" y="0"/>
              </a:cxn>
              <a:cxn ang="0">
                <a:pos x="3914263" y="0"/>
              </a:cxn>
              <a:cxn ang="0">
                <a:pos x="4262437" y="547688"/>
              </a:cxn>
              <a:cxn ang="0">
                <a:pos x="0" y="547688"/>
              </a:cxn>
            </a:cxnLst>
            <a:rect l="txL" t="txT" r="txR" b="txB"/>
            <a:pathLst>
              <a:path w="4262511" h="661185">
                <a:moveTo>
                  <a:pt x="0" y="0"/>
                </a:moveTo>
                <a:lnTo>
                  <a:pt x="3914331" y="0"/>
                </a:lnTo>
                <a:lnTo>
                  <a:pt x="4262511" y="661185"/>
                </a:lnTo>
                <a:lnTo>
                  <a:pt x="0" y="661185"/>
                </a:lnTo>
                <a:lnTo>
                  <a:pt x="0" y="0"/>
                </a:lnTo>
                <a:close/>
              </a:path>
            </a:pathLst>
          </a:custGeom>
          <a:solidFill>
            <a:schemeClr val="accent2"/>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r>
              <a:rPr lang="zh-CN" altLang="en-US" sz="3200" b="1" dirty="0" smtClean="0">
                <a:solidFill>
                  <a:srgbClr val="FFFFFF"/>
                </a:solidFill>
                <a:latin typeface="Verdana" panose="020B0604030504040204" pitchFamily="34" charset="0"/>
                <a:ea typeface="宋体" panose="02010600030101010101" pitchFamily="2" charset="-122"/>
              </a:rPr>
              <a:t>            专 家 论 坛</a:t>
            </a:r>
            <a:endParaRPr lang="zh-CN" altLang="en-US" sz="3200" b="1" dirty="0">
              <a:solidFill>
                <a:srgbClr val="FFFFFF"/>
              </a:solidFill>
              <a:latin typeface="Verdana" panose="020B0604030504040204" pitchFamily="34" charset="0"/>
              <a:ea typeface="宋体" panose="02010600030101010101" pitchFamily="2" charset="-122"/>
            </a:endParaRPr>
          </a:p>
        </p:txBody>
      </p:sp>
      <p:sp>
        <p:nvSpPr>
          <p:cNvPr id="13" name="矩形 12"/>
          <p:cNvSpPr/>
          <p:nvPr/>
        </p:nvSpPr>
        <p:spPr>
          <a:xfrm>
            <a:off x="981646" y="649840"/>
            <a:ext cx="633412" cy="633412"/>
          </a:xfrm>
          <a:prstGeom prst="rect">
            <a:avLst/>
          </a:prstGeom>
          <a:solidFill>
            <a:schemeClr val="bg1"/>
          </a:solidFill>
          <a:ln w="28575" cap="flat" cmpd="sng">
            <a:solidFill>
              <a:srgbClr val="E96A0F"/>
            </a:solidFill>
            <a:prstDash val="solid"/>
            <a:miter/>
            <a:headEnd type="none" w="med" len="med"/>
            <a:tailEnd type="none" w="med" len="med"/>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000" dirty="0" smtClean="0">
                <a:solidFill>
                  <a:srgbClr val="E96A0F"/>
                </a:solidFill>
                <a:latin typeface="Verdana" panose="020B0604030504040204" pitchFamily="34" charset="0"/>
                <a:ea typeface="宋体" panose="02010600030101010101" pitchFamily="2" charset="-122"/>
              </a:rPr>
              <a:t>川</a:t>
            </a:r>
            <a:endParaRPr lang="zh-CN" altLang="en-US" sz="4000" dirty="0">
              <a:solidFill>
                <a:srgbClr val="E96A0F"/>
              </a:solidFill>
              <a:latin typeface="Verdana" panose="020B060403050404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74650" y="0"/>
            <a:ext cx="11442700" cy="6858000"/>
          </a:xfrm>
          <a:custGeom>
            <a:avLst/>
            <a:gdLst/>
            <a:ahLst/>
            <a:cxnLst>
              <a:cxn ang="0">
                <a:pos x="0" y="1317868"/>
              </a:cxn>
              <a:cxn ang="0">
                <a:pos x="6810251" y="1317868"/>
              </a:cxn>
              <a:cxn ang="0">
                <a:pos x="6994811" y="1317868"/>
              </a:cxn>
              <a:cxn ang="0">
                <a:pos x="11442700" y="1317868"/>
              </a:cxn>
              <a:cxn ang="0">
                <a:pos x="11442700" y="6858000"/>
              </a:cxn>
              <a:cxn ang="0">
                <a:pos x="0" y="6858000"/>
              </a:cxn>
              <a:cxn ang="0">
                <a:pos x="0" y="0"/>
              </a:cxn>
              <a:cxn ang="0">
                <a:pos x="11442700" y="0"/>
              </a:cxn>
              <a:cxn ang="0">
                <a:pos x="11442700" y="1153551"/>
              </a:cxn>
              <a:cxn ang="0">
                <a:pos x="6916149" y="1153551"/>
              </a:cxn>
              <a:cxn ang="0">
                <a:pos x="6540230" y="368300"/>
              </a:cxn>
              <a:cxn ang="0">
                <a:pos x="2408" y="368300"/>
              </a:cxn>
              <a:cxn ang="0">
                <a:pos x="0" y="373330"/>
              </a:cxn>
            </a:cxnLst>
            <a:rect l="0" t="0" r="0" b="0"/>
            <a:pathLst>
              <a:path w="11441723" h="6858000">
                <a:moveTo>
                  <a:pt x="0" y="1317868"/>
                </a:moveTo>
                <a:lnTo>
                  <a:pt x="6809670" y="1317868"/>
                </a:lnTo>
                <a:lnTo>
                  <a:pt x="6994214" y="1317868"/>
                </a:lnTo>
                <a:lnTo>
                  <a:pt x="11441723" y="1317868"/>
                </a:lnTo>
                <a:lnTo>
                  <a:pt x="11441723" y="6858000"/>
                </a:lnTo>
                <a:lnTo>
                  <a:pt x="0" y="6858000"/>
                </a:lnTo>
                <a:lnTo>
                  <a:pt x="0" y="1317868"/>
                </a:lnTo>
                <a:close/>
                <a:moveTo>
                  <a:pt x="0" y="0"/>
                </a:moveTo>
                <a:lnTo>
                  <a:pt x="11441723" y="0"/>
                </a:lnTo>
                <a:lnTo>
                  <a:pt x="11441723" y="1153551"/>
                </a:lnTo>
                <a:lnTo>
                  <a:pt x="6915558" y="1153551"/>
                </a:lnTo>
                <a:lnTo>
                  <a:pt x="6539672" y="368300"/>
                </a:lnTo>
                <a:lnTo>
                  <a:pt x="2408" y="368300"/>
                </a:lnTo>
                <a:lnTo>
                  <a:pt x="0" y="373330"/>
                </a:lnTo>
                <a:lnTo>
                  <a:pt x="0" y="0"/>
                </a:lnTo>
                <a:close/>
              </a:path>
            </a:pathLst>
          </a:custGeom>
          <a:solidFill>
            <a:srgbClr val="EEEEEE"/>
          </a:solidFill>
          <a:ln w="9525">
            <a:noFill/>
          </a:ln>
          <a:effectLst>
            <a:outerShdw dist="38100" dir="2699999" algn="ctr" rotWithShape="0">
              <a:srgbClr val="000000">
                <a:alpha val="39000"/>
              </a:srgbClr>
            </a:outerShdw>
          </a:effectLst>
        </p:spPr>
        <p:txBody>
          <a:bodyP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endParaRPr lang="zh-CN" altLang="en-US"/>
          </a:p>
        </p:txBody>
      </p:sp>
      <p:sp>
        <p:nvSpPr>
          <p:cNvPr id="2" name="矩形 7"/>
          <p:cNvSpPr/>
          <p:nvPr/>
        </p:nvSpPr>
        <p:spPr>
          <a:xfrm>
            <a:off x="921385" y="6136005"/>
            <a:ext cx="10354310" cy="86995"/>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fontAlgn="auto">
              <a:spcBef>
                <a:spcPts val="0"/>
              </a:spcBef>
              <a:spcAft>
                <a:spcPts val="0"/>
              </a:spcAft>
              <a:defRPr/>
            </a:pPr>
            <a:endParaRPr lang="zh-CN" altLang="zh-CN" dirty="0">
              <a:solidFill>
                <a:schemeClr val="lt1"/>
              </a:solidFill>
              <a:latin typeface="+mn-lt"/>
              <a:ea typeface="+mn-ea"/>
              <a:cs typeface="+mn-cs"/>
              <a:sym typeface="宋体" panose="02010600030101010101" pitchFamily="2" charset="-122"/>
            </a:endParaRPr>
          </a:p>
        </p:txBody>
      </p:sp>
      <p:sp>
        <p:nvSpPr>
          <p:cNvPr id="17416" name="矩形 26"/>
          <p:cNvSpPr/>
          <p:nvPr/>
        </p:nvSpPr>
        <p:spPr>
          <a:xfrm>
            <a:off x="742633" y="1415415"/>
            <a:ext cx="10985500" cy="503238"/>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zh-CN" altLang="zh-CN" dirty="0">
              <a:solidFill>
                <a:schemeClr val="lt1"/>
              </a:solidFill>
              <a:latin typeface="+mn-lt"/>
              <a:ea typeface="+mn-ea"/>
              <a:cs typeface="+mn-cs"/>
              <a:sym typeface="宋体" panose="02010600030101010101" pitchFamily="2" charset="-122"/>
            </a:endParaRPr>
          </a:p>
        </p:txBody>
      </p:sp>
      <p:sp>
        <p:nvSpPr>
          <p:cNvPr id="4" name="文本框 3"/>
          <p:cNvSpPr txBox="1"/>
          <p:nvPr/>
        </p:nvSpPr>
        <p:spPr>
          <a:xfrm>
            <a:off x="921385" y="1483995"/>
            <a:ext cx="7133590" cy="365760"/>
          </a:xfrm>
          <a:prstGeom prst="rect">
            <a:avLst/>
          </a:prstGeom>
          <a:noFill/>
        </p:spPr>
        <p:txBody>
          <a:bodyPr wrap="none" rtlCol="0" anchor="t">
            <a:spAutoFit/>
          </a:bodyPr>
          <a:lstStyle/>
          <a:p>
            <a:pPr lvl="0" algn="l" eaLnBrk="1" hangingPunct="1"/>
            <a:r>
              <a:rPr lang="zh-CN" altLang="en-US" b="1" dirty="0">
                <a:solidFill>
                  <a:schemeClr val="bg1"/>
                </a:solidFill>
                <a:latin typeface="Times New Roman" panose="02020603050405020304" pitchFamily="18" charset="0"/>
                <a:ea typeface="楷体_GB2312" pitchFamily="49" charset="-122"/>
                <a:sym typeface="+mn-ea"/>
              </a:rPr>
              <a:t>主办：全国高校图书情报工作委员会         承办：大连理工大学图书馆</a:t>
            </a:r>
          </a:p>
        </p:txBody>
      </p:sp>
      <p:pic>
        <p:nvPicPr>
          <p:cNvPr id="7" name="图片 6"/>
          <p:cNvPicPr>
            <a:picLocks noChangeAspect="1"/>
          </p:cNvPicPr>
          <p:nvPr/>
        </p:nvPicPr>
        <p:blipFill>
          <a:blip r:embed="rId2">
            <a:extLst>
              <a:ext uri="{BEBA8EAE-BF5A-486C-A8C5-ECC9F3942E4B}">
                <a14:imgProps xmlns:a14="http://schemas.microsoft.com/office/drawing/2010/main" xmlns="">
                  <a14:imgLayer r:embed="rId3"/>
                </a14:imgProps>
              </a:ext>
            </a:extLst>
          </a:blip>
          <a:srcRect/>
          <a:stretch>
            <a:fillRect/>
          </a:stretch>
        </p:blipFill>
        <p:spPr>
          <a:xfrm>
            <a:off x="7099935" y="3810000"/>
            <a:ext cx="4175125" cy="2136775"/>
          </a:xfrm>
          <a:prstGeom prst="rect">
            <a:avLst/>
          </a:prstGeom>
        </p:spPr>
      </p:pic>
      <p:pic>
        <p:nvPicPr>
          <p:cNvPr id="8" name="图片 7"/>
          <p:cNvPicPr>
            <a:picLocks noChangeAspect="1"/>
          </p:cNvPicPr>
          <p:nvPr/>
        </p:nvPicPr>
        <p:blipFill>
          <a:blip r:embed="rId4">
            <a:extLst>
              <a:ext uri="{BEBA8EAE-BF5A-486C-A8C5-ECC9F3942E4B}">
                <a14:imgProps xmlns:a14="http://schemas.microsoft.com/office/drawing/2010/main" xmlns="">
                  <a14:imgLayer r:embed="rId5"/>
                </a14:imgProps>
              </a:ext>
            </a:extLst>
          </a:blip>
          <a:srcRect/>
          <a:stretch>
            <a:fillRect/>
          </a:stretch>
        </p:blipFill>
        <p:spPr>
          <a:xfrm>
            <a:off x="7365365" y="1957070"/>
            <a:ext cx="3594100" cy="1934845"/>
          </a:xfrm>
          <a:prstGeom prst="rect">
            <a:avLst/>
          </a:prstGeom>
        </p:spPr>
      </p:pic>
      <p:sp>
        <p:nvSpPr>
          <p:cNvPr id="6" name="文本框 5"/>
          <p:cNvSpPr txBox="1"/>
          <p:nvPr/>
        </p:nvSpPr>
        <p:spPr>
          <a:xfrm>
            <a:off x="828040" y="2270125"/>
            <a:ext cx="6129655" cy="3676650"/>
          </a:xfrm>
          <a:prstGeom prst="rect">
            <a:avLst/>
          </a:prstGeom>
          <a:solidFill>
            <a:schemeClr val="tx2">
              <a:lumMod val="20000"/>
              <a:lumOff val="80000"/>
            </a:schemeClr>
          </a:solidFill>
        </p:spPr>
        <p:txBody>
          <a:bodyPr wrap="square" rtlCol="0" anchor="t">
            <a:spAutoFit/>
          </a:bodyPr>
          <a:lstStyle/>
          <a:p>
            <a:pPr>
              <a:lnSpc>
                <a:spcPct val="100000"/>
              </a:lnSpc>
            </a:pPr>
            <a:r>
              <a:rPr lang="en-US" altLang="zh-CN" b="1" dirty="0">
                <a:latin typeface="微软雅黑" panose="020B0503020204020204" pitchFamily="34" charset="-122"/>
                <a:sym typeface="+mn-ea"/>
              </a:rPr>
              <a:t>     </a:t>
            </a:r>
            <a:r>
              <a:rPr lang="zh-CN" altLang="en-US" b="1" dirty="0">
                <a:latin typeface="微软雅黑" panose="020B0503020204020204" pitchFamily="34" charset="-122"/>
                <a:sym typeface="+mn-ea"/>
              </a:rPr>
              <a:t>大连理工大学图书馆举办的教育部高校图书馆专业干部进修班，开始于1982年，至今已经举办了</a:t>
            </a:r>
            <a:r>
              <a:rPr lang="zh-CN" altLang="en-US" b="1" dirty="0">
                <a:solidFill>
                  <a:srgbClr val="FF0000"/>
                </a:solidFill>
                <a:latin typeface="微软雅黑" panose="020B0503020204020204" pitchFamily="34" charset="-122"/>
                <a:sym typeface="+mn-ea"/>
              </a:rPr>
              <a:t>34届。34年来</a:t>
            </a:r>
            <a:r>
              <a:rPr lang="zh-CN" altLang="en-US" b="1" dirty="0">
                <a:latin typeface="微软雅黑" panose="020B0503020204020204" pitchFamily="34" charset="-122"/>
                <a:sym typeface="+mn-ea"/>
              </a:rPr>
              <a:t>，共为国内数百所高校图书馆培养了大约</a:t>
            </a:r>
            <a:r>
              <a:rPr lang="zh-CN" altLang="en-US" b="1" dirty="0">
                <a:solidFill>
                  <a:srgbClr val="FF0000"/>
                </a:solidFill>
                <a:latin typeface="微软雅黑" panose="020B0503020204020204" pitchFamily="34" charset="-122"/>
                <a:sym typeface="+mn-ea"/>
              </a:rPr>
              <a:t>2400名</a:t>
            </a:r>
            <a:r>
              <a:rPr lang="zh-CN" altLang="en-US" b="1" dirty="0">
                <a:latin typeface="微软雅黑" panose="020B0503020204020204" pitchFamily="34" charset="-122"/>
                <a:cs typeface="+mn-ea"/>
                <a:sym typeface="+mn-ea"/>
              </a:rPr>
              <a:t>业务</a:t>
            </a:r>
            <a:r>
              <a:rPr lang="zh-CN" altLang="en-US" b="1" dirty="0">
                <a:latin typeface="微软雅黑" panose="020B0503020204020204" pitchFamily="34" charset="-122"/>
                <a:sym typeface="+mn-ea"/>
              </a:rPr>
              <a:t>骨干，这些人已经或者正在成为各自所在馆的中坚力量。</a:t>
            </a:r>
            <a:endParaRPr lang="zh-CN" altLang="en-US" b="1" dirty="0">
              <a:solidFill>
                <a:schemeClr val="tx1"/>
              </a:solidFill>
              <a:latin typeface="微软雅黑" panose="020B0503020204020204" pitchFamily="34" charset="-122"/>
              <a:ea typeface="微软雅黑" panose="020B0503020204020204" pitchFamily="34" charset="-122"/>
            </a:endParaRPr>
          </a:p>
          <a:p>
            <a:pPr>
              <a:lnSpc>
                <a:spcPct val="100000"/>
              </a:lnSpc>
            </a:pPr>
            <a:r>
              <a:rPr lang="zh-CN" altLang="en-US" b="1" dirty="0">
                <a:latin typeface="微软雅黑" panose="020B0503020204020204" pitchFamily="34" charset="-122"/>
                <a:sym typeface="+mn-ea"/>
              </a:rPr>
              <a:t>     进修班目前以半年期为主，兼收一年期的；形式为全脱产班，每学期实际长度近4个月，进修期满，颁发大连理工大学结业证书。课程内容是与图书馆业务相关的系统理论知识，上下半年课程不同，各有侧重，并且结合实际，随时调整。我们的任课教师都是我馆各业务岗位上的骨干，并会根据实际情况调整队伍，现在以年轻人为主，这样更能保证课程内容与时俱进。</a:t>
            </a:r>
            <a:endParaRPr lang="zh-CN" altLang="en-US" b="1" dirty="0">
              <a:solidFill>
                <a:schemeClr val="tx1"/>
              </a:solidFill>
              <a:latin typeface="微软雅黑" panose="020B0503020204020204" pitchFamily="34" charset="-122"/>
              <a:ea typeface="微软雅黑" panose="020B0503020204020204" pitchFamily="34" charset="-122"/>
            </a:endParaRPr>
          </a:p>
          <a:p>
            <a:pPr>
              <a:lnSpc>
                <a:spcPct val="100000"/>
              </a:lnSpc>
            </a:pPr>
            <a:r>
              <a:rPr lang="zh-CN" altLang="en-US" b="1" dirty="0">
                <a:latin typeface="微软雅黑" panose="020B0503020204020204" pitchFamily="34" charset="-122"/>
                <a:sym typeface="+mn-ea"/>
              </a:rPr>
              <a:t>     近两个学年共招收4个半年期班，学员来自80余所高校，总人数为134人。</a:t>
            </a:r>
            <a:endParaRPr lang="zh-CN" altLang="en-US" dirty="0"/>
          </a:p>
        </p:txBody>
      </p:sp>
      <p:sp>
        <p:nvSpPr>
          <p:cNvPr id="11" name="矩形 10"/>
          <p:cNvSpPr/>
          <p:nvPr/>
        </p:nvSpPr>
        <p:spPr>
          <a:xfrm>
            <a:off x="212922" y="125031"/>
            <a:ext cx="912812" cy="912812"/>
          </a:xfrm>
          <a:prstGeom prst="rect">
            <a:avLst/>
          </a:prstGeom>
          <a:solidFill>
            <a:srgbClr val="E96A0F"/>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800" dirty="0" smtClean="0">
                <a:solidFill>
                  <a:srgbClr val="FFFFFF"/>
                </a:solidFill>
                <a:latin typeface="Verdana" panose="020B0604030504040204" pitchFamily="34" charset="0"/>
                <a:ea typeface="宋体" panose="02010600030101010101" pitchFamily="2" charset="-122"/>
              </a:rPr>
              <a:t>辽</a:t>
            </a:r>
            <a:endParaRPr lang="zh-CN" altLang="en-US" sz="4800" dirty="0">
              <a:solidFill>
                <a:srgbClr val="FFFFFF"/>
              </a:solidFill>
              <a:latin typeface="Verdana" panose="020B0604030504040204" pitchFamily="34" charset="0"/>
              <a:ea typeface="宋体" panose="02010600030101010101" pitchFamily="2" charset="-122"/>
            </a:endParaRPr>
          </a:p>
        </p:txBody>
      </p:sp>
      <p:sp>
        <p:nvSpPr>
          <p:cNvPr id="12" name="任意多边形 11"/>
          <p:cNvSpPr/>
          <p:nvPr/>
        </p:nvSpPr>
        <p:spPr>
          <a:xfrm>
            <a:off x="1810870" y="412377"/>
            <a:ext cx="6687671" cy="735527"/>
          </a:xfrm>
          <a:custGeom>
            <a:avLst/>
            <a:gdLst>
              <a:gd name="txL" fmla="*/ 0 w 4262511"/>
              <a:gd name="txT" fmla="*/ 0 h 661185"/>
              <a:gd name="txR" fmla="*/ 4262511 w 4262511"/>
              <a:gd name="txB" fmla="*/ 661185 h 661185"/>
            </a:gdLst>
            <a:ahLst/>
            <a:cxnLst>
              <a:cxn ang="0">
                <a:pos x="0" y="0"/>
              </a:cxn>
              <a:cxn ang="0">
                <a:pos x="3914263" y="0"/>
              </a:cxn>
              <a:cxn ang="0">
                <a:pos x="4262437" y="547688"/>
              </a:cxn>
              <a:cxn ang="0">
                <a:pos x="0" y="547688"/>
              </a:cxn>
            </a:cxnLst>
            <a:rect l="txL" t="txT" r="txR" b="txB"/>
            <a:pathLst>
              <a:path w="4262511" h="661185">
                <a:moveTo>
                  <a:pt x="0" y="0"/>
                </a:moveTo>
                <a:lnTo>
                  <a:pt x="3914331" y="0"/>
                </a:lnTo>
                <a:lnTo>
                  <a:pt x="4262511" y="661185"/>
                </a:lnTo>
                <a:lnTo>
                  <a:pt x="0" y="661185"/>
                </a:lnTo>
                <a:lnTo>
                  <a:pt x="0" y="0"/>
                </a:lnTo>
                <a:close/>
              </a:path>
            </a:pathLst>
          </a:custGeom>
          <a:solidFill>
            <a:schemeClr val="accent2"/>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r>
              <a:rPr lang="zh-CN" altLang="en-US" sz="3200" dirty="0" smtClean="0">
                <a:latin typeface="华文新魏" panose="02010800040101010101" pitchFamily="2" charset="-122"/>
                <a:ea typeface="华文新魏" panose="02010800040101010101" pitchFamily="2" charset="-122"/>
                <a:cs typeface="+mn-ea"/>
                <a:sym typeface="+mn-ea"/>
              </a:rPr>
              <a:t>全国高校图书馆专业干部进修班</a:t>
            </a:r>
            <a:endParaRPr lang="zh-CN" altLang="en-US" sz="3200" dirty="0">
              <a:latin typeface="华文新魏" panose="02010800040101010101" pitchFamily="2" charset="-122"/>
              <a:ea typeface="华文新魏" panose="02010800040101010101" pitchFamily="2" charset="-122"/>
              <a:cs typeface="+mn-ea"/>
            </a:endParaRPr>
          </a:p>
        </p:txBody>
      </p:sp>
      <p:sp>
        <p:nvSpPr>
          <p:cNvPr id="14" name="矩形 13"/>
          <p:cNvSpPr/>
          <p:nvPr/>
        </p:nvSpPr>
        <p:spPr>
          <a:xfrm>
            <a:off x="999574" y="622946"/>
            <a:ext cx="633412" cy="633412"/>
          </a:xfrm>
          <a:prstGeom prst="rect">
            <a:avLst/>
          </a:prstGeom>
          <a:solidFill>
            <a:schemeClr val="bg1"/>
          </a:solidFill>
          <a:ln w="28575" cap="flat" cmpd="sng">
            <a:solidFill>
              <a:srgbClr val="E96A0F"/>
            </a:solidFill>
            <a:prstDash val="solid"/>
            <a:miter/>
            <a:headEnd type="none" w="med" len="med"/>
            <a:tailEnd type="none" w="med" len="med"/>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000" dirty="0" smtClean="0">
                <a:solidFill>
                  <a:srgbClr val="E96A0F"/>
                </a:solidFill>
                <a:latin typeface="Verdana" panose="020B0604030504040204" pitchFamily="34" charset="0"/>
                <a:ea typeface="宋体" panose="02010600030101010101" pitchFamily="2" charset="-122"/>
              </a:rPr>
              <a:t>宁</a:t>
            </a:r>
            <a:endParaRPr lang="zh-CN" altLang="en-US" sz="4000" dirty="0">
              <a:solidFill>
                <a:srgbClr val="E96A0F"/>
              </a:solidFill>
              <a:latin typeface="Verdana" panose="020B060403050404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p:nvSpPr>
        <p:spPr>
          <a:xfrm>
            <a:off x="374650" y="0"/>
            <a:ext cx="11442700" cy="6858000"/>
          </a:xfrm>
          <a:custGeom>
            <a:avLst/>
            <a:gdLst/>
            <a:ahLst/>
            <a:cxnLst>
              <a:cxn ang="0">
                <a:pos x="0" y="1317868"/>
              </a:cxn>
              <a:cxn ang="0">
                <a:pos x="6810251" y="1317868"/>
              </a:cxn>
              <a:cxn ang="0">
                <a:pos x="6994811" y="1317868"/>
              </a:cxn>
              <a:cxn ang="0">
                <a:pos x="11442700" y="1317868"/>
              </a:cxn>
              <a:cxn ang="0">
                <a:pos x="11442700" y="6858000"/>
              </a:cxn>
              <a:cxn ang="0">
                <a:pos x="0" y="6858000"/>
              </a:cxn>
              <a:cxn ang="0">
                <a:pos x="0" y="0"/>
              </a:cxn>
              <a:cxn ang="0">
                <a:pos x="11442700" y="0"/>
              </a:cxn>
              <a:cxn ang="0">
                <a:pos x="11442700" y="1153551"/>
              </a:cxn>
              <a:cxn ang="0">
                <a:pos x="6916149" y="1153551"/>
              </a:cxn>
              <a:cxn ang="0">
                <a:pos x="6540230" y="368300"/>
              </a:cxn>
              <a:cxn ang="0">
                <a:pos x="2408" y="368300"/>
              </a:cxn>
              <a:cxn ang="0">
                <a:pos x="0" y="373330"/>
              </a:cxn>
            </a:cxnLst>
            <a:rect l="0" t="0" r="0" b="0"/>
            <a:pathLst>
              <a:path w="11441723" h="6858000">
                <a:moveTo>
                  <a:pt x="0" y="1317868"/>
                </a:moveTo>
                <a:lnTo>
                  <a:pt x="6809670" y="1317868"/>
                </a:lnTo>
                <a:lnTo>
                  <a:pt x="6994214" y="1317868"/>
                </a:lnTo>
                <a:lnTo>
                  <a:pt x="11441723" y="1317868"/>
                </a:lnTo>
                <a:lnTo>
                  <a:pt x="11441723" y="6858000"/>
                </a:lnTo>
                <a:lnTo>
                  <a:pt x="0" y="6858000"/>
                </a:lnTo>
                <a:lnTo>
                  <a:pt x="0" y="1317868"/>
                </a:lnTo>
                <a:close/>
                <a:moveTo>
                  <a:pt x="0" y="0"/>
                </a:moveTo>
                <a:lnTo>
                  <a:pt x="11441723" y="0"/>
                </a:lnTo>
                <a:lnTo>
                  <a:pt x="11441723" y="1153551"/>
                </a:lnTo>
                <a:lnTo>
                  <a:pt x="6915558" y="1153551"/>
                </a:lnTo>
                <a:lnTo>
                  <a:pt x="6539672" y="368300"/>
                </a:lnTo>
                <a:lnTo>
                  <a:pt x="2408" y="368300"/>
                </a:lnTo>
                <a:lnTo>
                  <a:pt x="0" y="373330"/>
                </a:lnTo>
                <a:lnTo>
                  <a:pt x="0" y="0"/>
                </a:lnTo>
                <a:close/>
              </a:path>
            </a:pathLst>
          </a:custGeom>
          <a:solidFill>
            <a:srgbClr val="EEEEEE"/>
          </a:solidFill>
          <a:ln w="9525">
            <a:noFill/>
          </a:ln>
          <a:effectLst>
            <a:outerShdw dist="38100" dir="2699999" algn="ctr" rotWithShape="0">
              <a:srgbClr val="000000">
                <a:alpha val="39000"/>
              </a:srgbClr>
            </a:outerShdw>
          </a:effectLst>
        </p:spPr>
        <p:txBody>
          <a:bodyP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endParaRPr lang="zh-CN" altLang="en-US" dirty="0"/>
          </a:p>
        </p:txBody>
      </p:sp>
      <p:sp>
        <p:nvSpPr>
          <p:cNvPr id="2" name="文本框 1"/>
          <p:cNvSpPr txBox="1"/>
          <p:nvPr/>
        </p:nvSpPr>
        <p:spPr>
          <a:xfrm>
            <a:off x="4428565" y="321310"/>
            <a:ext cx="6876975" cy="646331"/>
          </a:xfrm>
          <a:prstGeom prst="rect">
            <a:avLst/>
          </a:prstGeom>
          <a:noFill/>
        </p:spPr>
        <p:txBody>
          <a:bodyPr wrap="square" rtlCol="0" anchor="t">
            <a:spAutoFit/>
          </a:bodyPr>
          <a:lstStyle/>
          <a:p>
            <a:r>
              <a:rPr lang="zh-CN" altLang="en-US" sz="3600" dirty="0" smtClean="0">
                <a:latin typeface="华文新魏" panose="02010800040101010101" pitchFamily="2" charset="-122"/>
                <a:ea typeface="华文新魏" panose="02010800040101010101" pitchFamily="2" charset="-122"/>
                <a:cs typeface="+mn-ea"/>
              </a:rPr>
              <a:t>      </a:t>
            </a:r>
            <a:endParaRPr lang="zh-CN" altLang="en-US" sz="3600" dirty="0">
              <a:latin typeface="华文新魏" panose="02010800040101010101" pitchFamily="2" charset="-122"/>
              <a:ea typeface="华文新魏" panose="02010800040101010101" pitchFamily="2" charset="-122"/>
              <a:cs typeface="+mn-ea"/>
            </a:endParaRPr>
          </a:p>
        </p:txBody>
      </p:sp>
      <p:pic>
        <p:nvPicPr>
          <p:cNvPr id="4" name="图片 3"/>
          <p:cNvPicPr>
            <a:picLocks noChangeAspect="1"/>
          </p:cNvPicPr>
          <p:nvPr/>
        </p:nvPicPr>
        <p:blipFill>
          <a:blip r:embed="rId2"/>
          <a:stretch>
            <a:fillRect/>
          </a:stretch>
        </p:blipFill>
        <p:spPr>
          <a:xfrm>
            <a:off x="6530975" y="815975"/>
            <a:ext cx="4856480" cy="504825"/>
          </a:xfrm>
          <a:prstGeom prst="rect">
            <a:avLst/>
          </a:prstGeom>
        </p:spPr>
      </p:pic>
      <p:sp>
        <p:nvSpPr>
          <p:cNvPr id="3" name="文本框 2"/>
          <p:cNvSpPr txBox="1"/>
          <p:nvPr/>
        </p:nvSpPr>
        <p:spPr>
          <a:xfrm>
            <a:off x="439271" y="1641475"/>
            <a:ext cx="11304494" cy="1477328"/>
          </a:xfrm>
          <a:prstGeom prst="rect">
            <a:avLst/>
          </a:prstGeom>
          <a:solidFill>
            <a:schemeClr val="bg1">
              <a:lumMod val="85000"/>
            </a:schemeClr>
          </a:solidFill>
        </p:spPr>
        <p:txBody>
          <a:bodyPr wrap="square" rtlCol="0" anchor="t">
            <a:spAutoFit/>
          </a:bodyPr>
          <a:lstStyle/>
          <a:p>
            <a:pPr>
              <a:lnSpc>
                <a:spcPct val="100000"/>
              </a:lnSpc>
            </a:pPr>
            <a:r>
              <a:rPr lang="en-US" altLang="zh-CN" b="1" dirty="0">
                <a:latin typeface="微软雅黑" panose="020B0503020204020204" pitchFamily="34" charset="-122"/>
                <a:ea typeface="微软雅黑" panose="020B0503020204020204" pitchFamily="34" charset="-122"/>
              </a:rPr>
              <a:t>      </a:t>
            </a:r>
            <a:r>
              <a:rPr lang="en-US" altLang="zh-CN" b="1" dirty="0">
                <a:solidFill>
                  <a:schemeClr val="accent5">
                    <a:lumMod val="50000"/>
                  </a:schemeClr>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BALIS 培训中心是北京地区高校图书馆文献资源保障体系即 BALIS 下设的原文传递、馆际互借、资源协调、培训四个中心之一，于 2007 年 11 月正式启动。本中心在北京高校图书馆工作委员会领导下，旨在为北京地区各高校图书馆之间提供学习、交流的平台，以期提高图书馆员的整体业务水平。 本中心将关注国内外图书馆事业发展动态，有计划地组织业务、技术等方面的培训和学习交流，为促进北京地区高校图书馆事业的发展发挥积极作用。</a:t>
            </a:r>
          </a:p>
        </p:txBody>
      </p:sp>
      <p:sp>
        <p:nvSpPr>
          <p:cNvPr id="8" name="矩形 7"/>
          <p:cNvSpPr/>
          <p:nvPr/>
        </p:nvSpPr>
        <p:spPr>
          <a:xfrm>
            <a:off x="221887" y="160890"/>
            <a:ext cx="912812" cy="912812"/>
          </a:xfrm>
          <a:prstGeom prst="rect">
            <a:avLst/>
          </a:prstGeom>
          <a:solidFill>
            <a:srgbClr val="E96A0F"/>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800" dirty="0" smtClean="0">
                <a:solidFill>
                  <a:srgbClr val="FFFFFF"/>
                </a:solidFill>
                <a:latin typeface="Verdana" panose="020B0604030504040204" pitchFamily="34" charset="0"/>
                <a:ea typeface="宋体" panose="02010600030101010101" pitchFamily="2" charset="-122"/>
              </a:rPr>
              <a:t>北</a:t>
            </a:r>
            <a:endParaRPr lang="zh-CN" altLang="en-US" sz="4800" dirty="0">
              <a:solidFill>
                <a:srgbClr val="FFFFFF"/>
              </a:solidFill>
              <a:latin typeface="Verdana" panose="020B0604030504040204" pitchFamily="34" charset="0"/>
              <a:ea typeface="宋体" panose="02010600030101010101" pitchFamily="2" charset="-122"/>
            </a:endParaRPr>
          </a:p>
        </p:txBody>
      </p:sp>
      <p:sp>
        <p:nvSpPr>
          <p:cNvPr id="9" name="任意多边形 8"/>
          <p:cNvSpPr/>
          <p:nvPr/>
        </p:nvSpPr>
        <p:spPr>
          <a:xfrm>
            <a:off x="2196353" y="421341"/>
            <a:ext cx="4329954" cy="735527"/>
          </a:xfrm>
          <a:custGeom>
            <a:avLst/>
            <a:gdLst>
              <a:gd name="txL" fmla="*/ 0 w 4262511"/>
              <a:gd name="txT" fmla="*/ 0 h 661185"/>
              <a:gd name="txR" fmla="*/ 4262511 w 4262511"/>
              <a:gd name="txB" fmla="*/ 661185 h 661185"/>
            </a:gdLst>
            <a:ahLst/>
            <a:cxnLst>
              <a:cxn ang="0">
                <a:pos x="0" y="0"/>
              </a:cxn>
              <a:cxn ang="0">
                <a:pos x="3914263" y="0"/>
              </a:cxn>
              <a:cxn ang="0">
                <a:pos x="4262437" y="547688"/>
              </a:cxn>
              <a:cxn ang="0">
                <a:pos x="0" y="547688"/>
              </a:cxn>
            </a:cxnLst>
            <a:rect l="txL" t="txT" r="txR" b="txB"/>
            <a:pathLst>
              <a:path w="4262511" h="661185">
                <a:moveTo>
                  <a:pt x="0" y="0"/>
                </a:moveTo>
                <a:lnTo>
                  <a:pt x="3914331" y="0"/>
                </a:lnTo>
                <a:lnTo>
                  <a:pt x="4262511" y="661185"/>
                </a:lnTo>
                <a:lnTo>
                  <a:pt x="0" y="661185"/>
                </a:lnTo>
                <a:lnTo>
                  <a:pt x="0" y="0"/>
                </a:lnTo>
                <a:close/>
              </a:path>
            </a:pathLst>
          </a:custGeom>
          <a:solidFill>
            <a:schemeClr val="accent2"/>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r>
              <a:rPr lang="zh-CN" altLang="en-US" sz="3200" b="1" dirty="0" smtClean="0">
                <a:solidFill>
                  <a:srgbClr val="FFFFFF"/>
                </a:solidFill>
                <a:latin typeface="Verdana" panose="020B0604030504040204" pitchFamily="34" charset="0"/>
                <a:ea typeface="宋体" panose="02010600030101010101" pitchFamily="2" charset="-122"/>
              </a:rPr>
              <a:t>      </a:t>
            </a:r>
            <a:r>
              <a:rPr lang="en-US" altLang="zh-CN" sz="3200" dirty="0" smtClean="0">
                <a:latin typeface="华文新魏" panose="02010800040101010101" pitchFamily="2" charset="-122"/>
                <a:ea typeface="华文新魏" panose="02010800040101010101" pitchFamily="2" charset="-122"/>
                <a:cs typeface="+mn-ea"/>
                <a:sym typeface="+mn-ea"/>
              </a:rPr>
              <a:t>BALIS </a:t>
            </a:r>
            <a:r>
              <a:rPr lang="en-US" altLang="zh-CN" sz="3200" dirty="0" err="1" smtClean="0">
                <a:latin typeface="华文新魏" panose="02010800040101010101" pitchFamily="2" charset="-122"/>
                <a:ea typeface="华文新魏" panose="02010800040101010101" pitchFamily="2" charset="-122"/>
                <a:cs typeface="+mn-ea"/>
                <a:sym typeface="+mn-ea"/>
              </a:rPr>
              <a:t>培训中心</a:t>
            </a:r>
            <a:r>
              <a:rPr lang="zh-CN" altLang="en-US" sz="3200" dirty="0" smtClean="0">
                <a:latin typeface="华文新魏" panose="02010800040101010101" pitchFamily="2" charset="-122"/>
                <a:ea typeface="华文新魏" panose="02010800040101010101" pitchFamily="2" charset="-122"/>
                <a:cs typeface="+mn-ea"/>
                <a:sym typeface="+mn-ea"/>
              </a:rPr>
              <a:t> </a:t>
            </a:r>
            <a:endParaRPr lang="zh-CN" altLang="en-US" sz="3200" dirty="0">
              <a:latin typeface="华文新魏" panose="02010800040101010101" pitchFamily="2" charset="-122"/>
              <a:ea typeface="华文新魏" panose="02010800040101010101" pitchFamily="2" charset="-122"/>
              <a:cs typeface="+mn-ea"/>
              <a:sym typeface="+mn-ea"/>
            </a:endParaRPr>
          </a:p>
        </p:txBody>
      </p:sp>
      <p:sp>
        <p:nvSpPr>
          <p:cNvPr id="10" name="矩形 9"/>
          <p:cNvSpPr/>
          <p:nvPr/>
        </p:nvSpPr>
        <p:spPr>
          <a:xfrm>
            <a:off x="990611" y="685699"/>
            <a:ext cx="633412" cy="633412"/>
          </a:xfrm>
          <a:prstGeom prst="rect">
            <a:avLst/>
          </a:prstGeom>
          <a:solidFill>
            <a:schemeClr val="bg1"/>
          </a:solidFill>
          <a:ln w="28575" cap="flat" cmpd="sng">
            <a:solidFill>
              <a:srgbClr val="E96A0F"/>
            </a:solidFill>
            <a:prstDash val="solid"/>
            <a:miter/>
            <a:headEnd type="none" w="med" len="med"/>
            <a:tailEnd type="none" w="med" len="med"/>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000" dirty="0" smtClean="0">
                <a:solidFill>
                  <a:srgbClr val="E96A0F"/>
                </a:solidFill>
                <a:latin typeface="Verdana" panose="020B0604030504040204" pitchFamily="34" charset="0"/>
                <a:ea typeface="宋体" panose="02010600030101010101" pitchFamily="2" charset="-122"/>
              </a:rPr>
              <a:t>京</a:t>
            </a:r>
            <a:endParaRPr lang="zh-CN" altLang="en-US" sz="4000" dirty="0">
              <a:solidFill>
                <a:srgbClr val="E96A0F"/>
              </a:solidFill>
              <a:latin typeface="Verdana" panose="020B0604030504040204" pitchFamily="34" charset="0"/>
              <a:ea typeface="宋体" panose="02010600030101010101" pitchFamily="2" charset="-122"/>
            </a:endParaRPr>
          </a:p>
        </p:txBody>
      </p:sp>
      <p:sp>
        <p:nvSpPr>
          <p:cNvPr id="13" name="TextBox 12"/>
          <p:cNvSpPr txBox="1"/>
          <p:nvPr/>
        </p:nvSpPr>
        <p:spPr>
          <a:xfrm>
            <a:off x="6974542" y="6095999"/>
            <a:ext cx="3953435" cy="461665"/>
          </a:xfrm>
          <a:prstGeom prst="rect">
            <a:avLst/>
          </a:prstGeom>
          <a:solidFill>
            <a:schemeClr val="accent1">
              <a:lumMod val="40000"/>
              <a:lumOff val="60000"/>
            </a:schemeClr>
          </a:solidFill>
        </p:spPr>
        <p:txBody>
          <a:bodyPr wrap="square" rtlCol="0">
            <a:spAutoFit/>
          </a:bodyPr>
          <a:lstStyle/>
          <a:p>
            <a:endParaRPr lang="en-US" altLang="zh-CN" sz="1200" b="1" dirty="0" smtClean="0"/>
          </a:p>
          <a:p>
            <a:r>
              <a:rPr lang="zh-CN" altLang="en-US" sz="1200" b="1" dirty="0" smtClean="0"/>
              <a:t>     非图情学科背景馆员图情专业知识提升研讨班</a:t>
            </a:r>
            <a:endParaRPr lang="zh-CN" altLang="en-US" sz="1200" dirty="0"/>
          </a:p>
        </p:txBody>
      </p:sp>
      <p:pic>
        <p:nvPicPr>
          <p:cNvPr id="12" name="图片 11" descr="图片5.png"/>
          <p:cNvPicPr>
            <a:picLocks noChangeAspect="1"/>
          </p:cNvPicPr>
          <p:nvPr/>
        </p:nvPicPr>
        <p:blipFill>
          <a:blip r:embed="rId3"/>
          <a:stretch>
            <a:fillRect/>
          </a:stretch>
        </p:blipFill>
        <p:spPr>
          <a:xfrm>
            <a:off x="6042213" y="3281083"/>
            <a:ext cx="5387786" cy="2949388"/>
          </a:xfrm>
          <a:prstGeom prst="rect">
            <a:avLst/>
          </a:prstGeom>
        </p:spPr>
      </p:pic>
      <p:sp>
        <p:nvSpPr>
          <p:cNvPr id="14" name="TextBox 13"/>
          <p:cNvSpPr txBox="1"/>
          <p:nvPr/>
        </p:nvSpPr>
        <p:spPr>
          <a:xfrm>
            <a:off x="1075765" y="6050305"/>
            <a:ext cx="3953435" cy="461665"/>
          </a:xfrm>
          <a:prstGeom prst="rect">
            <a:avLst/>
          </a:prstGeom>
          <a:solidFill>
            <a:schemeClr val="accent1">
              <a:lumMod val="40000"/>
              <a:lumOff val="60000"/>
            </a:schemeClr>
          </a:solidFill>
        </p:spPr>
        <p:txBody>
          <a:bodyPr wrap="square" rtlCol="0">
            <a:spAutoFit/>
          </a:bodyPr>
          <a:lstStyle/>
          <a:p>
            <a:endParaRPr lang="en-US" altLang="zh-CN" sz="1200" b="1" dirty="0" smtClean="0"/>
          </a:p>
          <a:p>
            <a:r>
              <a:rPr lang="zh-CN" altLang="en-US" sz="1200" b="1" dirty="0" smtClean="0"/>
              <a:t>              学科服务实践与思考研讨班</a:t>
            </a:r>
            <a:endParaRPr lang="zh-CN" altLang="en-US" sz="1200" dirty="0"/>
          </a:p>
        </p:txBody>
      </p:sp>
      <p:pic>
        <p:nvPicPr>
          <p:cNvPr id="11" name="图片 10" descr="北京.png"/>
          <p:cNvPicPr>
            <a:picLocks noChangeAspect="1"/>
          </p:cNvPicPr>
          <p:nvPr/>
        </p:nvPicPr>
        <p:blipFill>
          <a:blip r:embed="rId4"/>
          <a:stretch>
            <a:fillRect/>
          </a:stretch>
        </p:blipFill>
        <p:spPr>
          <a:xfrm>
            <a:off x="539233" y="3273918"/>
            <a:ext cx="4838240" cy="297448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p:nvSpPr>
        <p:spPr>
          <a:xfrm>
            <a:off x="374650" y="0"/>
            <a:ext cx="11442700" cy="6858000"/>
          </a:xfrm>
          <a:custGeom>
            <a:avLst/>
            <a:gdLst/>
            <a:ahLst/>
            <a:cxnLst>
              <a:cxn ang="0">
                <a:pos x="0" y="1317868"/>
              </a:cxn>
              <a:cxn ang="0">
                <a:pos x="6810251" y="1317868"/>
              </a:cxn>
              <a:cxn ang="0">
                <a:pos x="6994811" y="1317868"/>
              </a:cxn>
              <a:cxn ang="0">
                <a:pos x="11442700" y="1317868"/>
              </a:cxn>
              <a:cxn ang="0">
                <a:pos x="11442700" y="6858000"/>
              </a:cxn>
              <a:cxn ang="0">
                <a:pos x="0" y="6858000"/>
              </a:cxn>
              <a:cxn ang="0">
                <a:pos x="0" y="0"/>
              </a:cxn>
              <a:cxn ang="0">
                <a:pos x="11442700" y="0"/>
              </a:cxn>
              <a:cxn ang="0">
                <a:pos x="11442700" y="1153551"/>
              </a:cxn>
              <a:cxn ang="0">
                <a:pos x="6916149" y="1153551"/>
              </a:cxn>
              <a:cxn ang="0">
                <a:pos x="6540230" y="368300"/>
              </a:cxn>
              <a:cxn ang="0">
                <a:pos x="2408" y="368300"/>
              </a:cxn>
              <a:cxn ang="0">
                <a:pos x="0" y="373330"/>
              </a:cxn>
            </a:cxnLst>
            <a:rect l="0" t="0" r="0" b="0"/>
            <a:pathLst>
              <a:path w="11441723" h="6858000">
                <a:moveTo>
                  <a:pt x="0" y="1317868"/>
                </a:moveTo>
                <a:lnTo>
                  <a:pt x="6809670" y="1317868"/>
                </a:lnTo>
                <a:lnTo>
                  <a:pt x="6994214" y="1317868"/>
                </a:lnTo>
                <a:lnTo>
                  <a:pt x="11441723" y="1317868"/>
                </a:lnTo>
                <a:lnTo>
                  <a:pt x="11441723" y="6858000"/>
                </a:lnTo>
                <a:lnTo>
                  <a:pt x="0" y="6858000"/>
                </a:lnTo>
                <a:lnTo>
                  <a:pt x="0" y="1317868"/>
                </a:lnTo>
                <a:close/>
                <a:moveTo>
                  <a:pt x="0" y="0"/>
                </a:moveTo>
                <a:lnTo>
                  <a:pt x="11441723" y="0"/>
                </a:lnTo>
                <a:lnTo>
                  <a:pt x="11441723" y="1153551"/>
                </a:lnTo>
                <a:lnTo>
                  <a:pt x="6915558" y="1153551"/>
                </a:lnTo>
                <a:lnTo>
                  <a:pt x="6539672" y="368300"/>
                </a:lnTo>
                <a:lnTo>
                  <a:pt x="2408" y="368300"/>
                </a:lnTo>
                <a:lnTo>
                  <a:pt x="0" y="373330"/>
                </a:lnTo>
                <a:lnTo>
                  <a:pt x="0" y="0"/>
                </a:lnTo>
                <a:close/>
              </a:path>
            </a:pathLst>
          </a:custGeom>
          <a:solidFill>
            <a:srgbClr val="EEEEEE"/>
          </a:solidFill>
          <a:ln w="9525">
            <a:noFill/>
          </a:ln>
          <a:effectLst>
            <a:outerShdw dist="38100" dir="2699999" algn="ctr" rotWithShape="0">
              <a:srgbClr val="000000">
                <a:alpha val="39000"/>
              </a:srgbClr>
            </a:outerShdw>
          </a:effectLst>
        </p:spPr>
        <p:txBody>
          <a:bodyP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endParaRPr lang="zh-CN" altLang="en-US"/>
          </a:p>
        </p:txBody>
      </p:sp>
      <p:sp>
        <p:nvSpPr>
          <p:cNvPr id="2" name="文本框 1"/>
          <p:cNvSpPr txBox="1"/>
          <p:nvPr/>
        </p:nvSpPr>
        <p:spPr>
          <a:xfrm>
            <a:off x="4428565" y="321310"/>
            <a:ext cx="6876975" cy="646331"/>
          </a:xfrm>
          <a:prstGeom prst="rect">
            <a:avLst/>
          </a:prstGeom>
          <a:noFill/>
        </p:spPr>
        <p:txBody>
          <a:bodyPr wrap="square" rtlCol="0" anchor="t">
            <a:spAutoFit/>
          </a:bodyPr>
          <a:lstStyle/>
          <a:p>
            <a:r>
              <a:rPr lang="zh-CN" altLang="en-US" sz="3600" dirty="0" smtClean="0">
                <a:latin typeface="华文新魏" panose="02010800040101010101" pitchFamily="2" charset="-122"/>
                <a:ea typeface="华文新魏" panose="02010800040101010101" pitchFamily="2" charset="-122"/>
                <a:cs typeface="+mn-ea"/>
              </a:rPr>
              <a:t>      </a:t>
            </a:r>
            <a:endParaRPr lang="zh-CN" altLang="en-US" sz="3600" dirty="0">
              <a:latin typeface="华文新魏" panose="02010800040101010101" pitchFamily="2" charset="-122"/>
              <a:ea typeface="华文新魏" panose="02010800040101010101" pitchFamily="2" charset="-122"/>
              <a:cs typeface="+mn-ea"/>
            </a:endParaRPr>
          </a:p>
        </p:txBody>
      </p:sp>
      <p:pic>
        <p:nvPicPr>
          <p:cNvPr id="4" name="图片 3"/>
          <p:cNvPicPr>
            <a:picLocks noChangeAspect="1"/>
          </p:cNvPicPr>
          <p:nvPr/>
        </p:nvPicPr>
        <p:blipFill>
          <a:blip r:embed="rId2"/>
          <a:stretch>
            <a:fillRect/>
          </a:stretch>
        </p:blipFill>
        <p:spPr>
          <a:xfrm>
            <a:off x="6530975" y="815975"/>
            <a:ext cx="4856480" cy="504825"/>
          </a:xfrm>
          <a:prstGeom prst="rect">
            <a:avLst/>
          </a:prstGeom>
        </p:spPr>
      </p:pic>
      <p:graphicFrame>
        <p:nvGraphicFramePr>
          <p:cNvPr id="15365" name="表格 15364"/>
          <p:cNvGraphicFramePr/>
          <p:nvPr/>
        </p:nvGraphicFramePr>
        <p:xfrm>
          <a:off x="234390" y="1586752"/>
          <a:ext cx="11664950" cy="5143336"/>
        </p:xfrm>
        <a:graphic>
          <a:graphicData uri="http://schemas.openxmlformats.org/drawingml/2006/table">
            <a:tbl>
              <a:tblPr/>
              <a:tblGrid>
                <a:gridCol w="2743200"/>
                <a:gridCol w="2228215"/>
                <a:gridCol w="6693535"/>
              </a:tblGrid>
              <a:tr h="627597">
                <a:tc gridSpan="3">
                  <a:txBody>
                    <a:bodyPr/>
                    <a:lstStyle/>
                    <a:p>
                      <a:pPr marL="0" lvl="0" indent="0" algn="ctr" eaLnBrk="1" hangingPunct="1">
                        <a:spcBef>
                          <a:spcPct val="0"/>
                        </a:spcBef>
                        <a:buFont typeface="Arial" panose="020B0604020202020204" pitchFamily="34" charset="0"/>
                        <a:buNone/>
                      </a:pPr>
                      <a:r>
                        <a:rPr lang="zh-CN" altLang="en-US" sz="2000" b="1" dirty="0">
                          <a:solidFill>
                            <a:srgbClr val="FFFFFF"/>
                          </a:solidFill>
                          <a:latin typeface="Constantia" panose="02030602050306030303" pitchFamily="2" charset="0"/>
                          <a:ea typeface="微软雅黑" panose="020B0503020204020204" pitchFamily="34" charset="-122"/>
                          <a:sym typeface="+mn-ea"/>
                        </a:rPr>
                        <a:t>BALIS</a:t>
                      </a:r>
                      <a:r>
                        <a:rPr lang="zh-CN" altLang="en-US" sz="2000" b="1" dirty="0" smtClean="0">
                          <a:solidFill>
                            <a:schemeClr val="bg1"/>
                          </a:solidFill>
                          <a:latin typeface="黑体" panose="02010609060101010101" charset="-122"/>
                          <a:ea typeface="黑体" panose="02010609060101010101" charset="-122"/>
                          <a:sym typeface="+mn-ea"/>
                        </a:rPr>
                        <a:t>培训中心与北京地区高校图书馆共同举办的部分会议列表</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c hMerge="1">
                  <a:txBody>
                    <a:bodyPr/>
                    <a:lstStyle/>
                    <a:p>
                      <a:endParaRPr lang="zh-CN"/>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c hMerge="1">
                  <a:txBody>
                    <a:bodyPr/>
                    <a:lstStyle/>
                    <a:p>
                      <a:endParaRPr lang="zh-CN"/>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r>
              <a:tr h="415643">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Font typeface="Arial" panose="020B0604020202020204" pitchFamily="34" charset="0"/>
                        <a:buNone/>
                      </a:pPr>
                      <a:r>
                        <a:rPr lang="zh-CN" altLang="en-US" sz="1800" b="1" dirty="0">
                          <a:solidFill>
                            <a:srgbClr val="FFFFFF"/>
                          </a:solidFill>
                          <a:latin typeface="Constantia" panose="02030602050306030303" pitchFamily="2" charset="0"/>
                          <a:ea typeface="微软雅黑" panose="020B0503020204020204" pitchFamily="34" charset="-122"/>
                        </a:rPr>
                        <a:t>主办方</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lgn="ctr">
                      <a:solidFill>
                        <a:schemeClr val="bg1"/>
                      </a:solidFill>
                      <a:prstDash val="solid"/>
                      <a:roun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c>
                  <a:txBody>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Font typeface="Arial" panose="020B0604020202020204" pitchFamily="34" charset="0"/>
                        <a:buNone/>
                      </a:pPr>
                      <a:r>
                        <a:rPr lang="zh-CN" altLang="en-US" sz="1800" b="1" dirty="0">
                          <a:solidFill>
                            <a:srgbClr val="FFFFFF"/>
                          </a:solidFill>
                          <a:latin typeface="Constantia" panose="02030602050306030303" pitchFamily="2" charset="0"/>
                          <a:ea typeface="微软雅黑" panose="020B0503020204020204" pitchFamily="34" charset="-122"/>
                          <a:sym typeface="+mn-ea"/>
                        </a:rPr>
                        <a:t>地点</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c>
                  <a:txBody>
                    <a:bodyPr/>
                    <a:lstStyle/>
                    <a:p>
                      <a:pPr marL="0" lvl="0" algn="ctr" eaLnBrk="1" fontAlgn="base" hangingPunct="1">
                        <a:buFont typeface="Arial" panose="020B0604020202020204" pitchFamily="34" charset="0"/>
                        <a:buNone/>
                      </a:pPr>
                      <a:r>
                        <a:rPr lang="zh-CN" altLang="en-US" sz="1800" b="1" dirty="0">
                          <a:solidFill>
                            <a:srgbClr val="FFFFFF"/>
                          </a:solidFill>
                          <a:latin typeface="Constantia" panose="02030602050306030303" pitchFamily="2" charset="0"/>
                          <a:ea typeface="微软雅黑" panose="020B0503020204020204" pitchFamily="34" charset="-122"/>
                          <a:sym typeface="+mn-ea"/>
                        </a:rPr>
                        <a:t>会议主题</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1F487C"/>
                    </a:solidFill>
                  </a:tcPr>
                </a:tc>
              </a:tr>
              <a:tr h="467526">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2016年11月2日   </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北京师范大学图书馆</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北京地区高校图书馆 “数字环境下美国高校图书馆实践进展”研讨会</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r h="410510">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2016年4月20日-4月21日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北京师范大学图书馆</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北京地区高校图书馆‘非图情学科背景馆员图情专业知识提升研讨班</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433317">
                <a:tc>
                  <a:txBody>
                    <a:bodyPr/>
                    <a:lstStyle/>
                    <a:p>
                      <a:pPr marL="0" lvl="0" algn="l" eaLnBrk="1" fontAlgn="auto"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2015年11月20日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algn="l" eaLnBrk="1" fontAlgn="auto"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北京师范大学图书馆</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“学科服务实践与思考”培训会</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r>
              <a:tr h="391019">
                <a:tc>
                  <a:txBody>
                    <a:bodyPr/>
                    <a:lstStyle/>
                    <a:p>
                      <a:pPr marL="0" lvl="0" algn="l" eaLnBrk="1" fontAlgn="auto"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2015年5月15日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algn="l" eaLnBrk="1" fontAlgn="auto"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北京师范大学图书馆</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“数图新服务研讨班”培训会</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alpha val="100000"/>
                      </a:srgbClr>
                    </a:solidFill>
                  </a:tcPr>
                </a:tc>
              </a:tr>
              <a:tr h="391019">
                <a:tc>
                  <a:txBody>
                    <a:bodyPr/>
                    <a:lstStyle/>
                    <a:p>
                      <a:pPr marL="0" lvl="0" algn="l" eaLnBrk="1" fontAlgn="auto"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2014年6月6日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fontAlgn="auto"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北京师范大学图书馆</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北京地区高校图书馆新技术应用与服务模式创新研讨会</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EBF5"/>
                    </a:solidFill>
                  </a:tcPr>
                </a:tc>
              </a:tr>
              <a:tr h="391019">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ltLang="zh-CN" sz="1600" b="1" kern="1200" dirty="0" smtClean="0">
                          <a:solidFill>
                            <a:schemeClr val="tx1"/>
                          </a:solidFill>
                          <a:latin typeface="仿宋" panose="02010609060101010101" pitchFamily="49" charset="-122"/>
                          <a:ea typeface="仿宋" panose="02010609060101010101" pitchFamily="49" charset="-122"/>
                          <a:cs typeface="+mn-cs"/>
                          <a:sym typeface="+mn-ea"/>
                        </a:rPr>
                        <a:t>2013</a:t>
                      </a: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年</a:t>
                      </a:r>
                      <a:r>
                        <a:rPr lang="en-US" altLang="zh-CN" sz="1600" b="1" kern="1200" dirty="0" smtClean="0">
                          <a:solidFill>
                            <a:schemeClr val="tx1"/>
                          </a:solidFill>
                          <a:latin typeface="仿宋" panose="02010609060101010101" pitchFamily="49" charset="-122"/>
                          <a:ea typeface="仿宋" panose="02010609060101010101" pitchFamily="49" charset="-122"/>
                          <a:cs typeface="+mn-cs"/>
                          <a:sym typeface="+mn-ea"/>
                        </a:rPr>
                        <a:t>12</a:t>
                      </a: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月</a:t>
                      </a:r>
                      <a:r>
                        <a:rPr lang="en-US" altLang="zh-CN" sz="1600" b="1" kern="1200" dirty="0" smtClean="0">
                          <a:solidFill>
                            <a:schemeClr val="tx1"/>
                          </a:solidFill>
                          <a:latin typeface="仿宋" panose="02010609060101010101" pitchFamily="49" charset="-122"/>
                          <a:ea typeface="仿宋" panose="02010609060101010101" pitchFamily="49" charset="-122"/>
                          <a:cs typeface="+mn-cs"/>
                          <a:sym typeface="+mn-ea"/>
                        </a:rPr>
                        <a:t>4</a:t>
                      </a: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日</a:t>
                      </a:r>
                    </a:p>
                  </a:txBody>
                  <a:tcPr marL="91441" marR="91441" marT="45718" marB="45718" anchor="ctr">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lvl="0" algn="l" defTabSz="914400" rtl="0" eaLnBrk="1" fontAlgn="auto" latinLnBrk="0" hangingPunct="1">
                        <a:spcBef>
                          <a:spcPts val="1200"/>
                        </a:spcBef>
                        <a:buFont typeface="Arial" panose="020B0604020202020204" pitchFamily="34" charset="0"/>
                        <a:buNone/>
                      </a:pP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北京师范大学图书馆</a:t>
                      </a:r>
                    </a:p>
                  </a:txBody>
                  <a:tcPr marL="91441" marR="91441" marT="45718" marB="4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lvl="0" algn="l" defTabSz="914400" rtl="0" eaLnBrk="1" fontAlgn="auto" latinLnBrk="0" hangingPunct="1">
                        <a:spcBef>
                          <a:spcPts val="1200"/>
                        </a:spcBef>
                        <a:buFont typeface="Arial" panose="020B0604020202020204" pitchFamily="34" charset="0"/>
                        <a:buNone/>
                      </a:pP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“非书资料联合管理系统”研讨会</a:t>
                      </a:r>
                    </a:p>
                  </a:txBody>
                  <a:tcPr marL="91441" marR="91441" marT="45718" marB="45718" anchor="ctr">
                    <a:lnL w="12700" cap="flat" cmpd="sng" algn="ctr">
                      <a:solidFill>
                        <a:schemeClr val="bg1"/>
                      </a:solidFill>
                      <a:prstDash val="solid"/>
                      <a:roun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91019">
                <a:tc>
                  <a:txBody>
                    <a:bodyPr/>
                    <a:lstStyle/>
                    <a:p>
                      <a:pPr marL="0" lvl="0" algn="l" defTabSz="914400" rtl="0" eaLnBrk="1" fontAlgn="auto" latinLnBrk="0" hangingPunct="1">
                        <a:spcBef>
                          <a:spcPts val="1200"/>
                        </a:spcBef>
                        <a:buFont typeface="Arial" panose="020B0604020202020204" pitchFamily="34" charset="0"/>
                        <a:buNone/>
                      </a:pPr>
                      <a:r>
                        <a:rPr lang="en-US" altLang="zh-CN" sz="1600" b="1" kern="1200" dirty="0" smtClean="0">
                          <a:solidFill>
                            <a:schemeClr val="tx1"/>
                          </a:solidFill>
                          <a:latin typeface="仿宋" panose="02010609060101010101" pitchFamily="49" charset="-122"/>
                          <a:ea typeface="仿宋" panose="02010609060101010101" pitchFamily="49" charset="-122"/>
                          <a:cs typeface="+mn-cs"/>
                          <a:sym typeface="+mn-ea"/>
                        </a:rPr>
                        <a:t>2013</a:t>
                      </a: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年</a:t>
                      </a:r>
                      <a:r>
                        <a:rPr lang="en-US" altLang="zh-CN" sz="1600" b="1" kern="1200" dirty="0" smtClean="0">
                          <a:solidFill>
                            <a:schemeClr val="tx1"/>
                          </a:solidFill>
                          <a:latin typeface="仿宋" panose="02010609060101010101" pitchFamily="49" charset="-122"/>
                          <a:ea typeface="仿宋" panose="02010609060101010101" pitchFamily="49" charset="-122"/>
                          <a:cs typeface="+mn-cs"/>
                          <a:sym typeface="+mn-ea"/>
                        </a:rPr>
                        <a:t>6</a:t>
                      </a: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月</a:t>
                      </a:r>
                      <a:r>
                        <a:rPr lang="en-US" altLang="zh-CN" sz="1600" b="1" kern="1200" dirty="0" smtClean="0">
                          <a:solidFill>
                            <a:schemeClr val="tx1"/>
                          </a:solidFill>
                          <a:latin typeface="仿宋" panose="02010609060101010101" pitchFamily="49" charset="-122"/>
                          <a:ea typeface="仿宋" panose="02010609060101010101" pitchFamily="49" charset="-122"/>
                          <a:cs typeface="+mn-cs"/>
                          <a:sym typeface="+mn-ea"/>
                        </a:rPr>
                        <a:t>25</a:t>
                      </a: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日</a:t>
                      </a:r>
                    </a:p>
                  </a:txBody>
                  <a:tcPr marL="91441" marR="91441" marT="45718" marB="45718" anchor="ctr">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lvl="0" algn="l" defTabSz="914400" rtl="0" eaLnBrk="1" fontAlgn="auto" latinLnBrk="0" hangingPunct="1">
                        <a:spcBef>
                          <a:spcPts val="1200"/>
                        </a:spcBef>
                        <a:buFont typeface="Arial" panose="020B0604020202020204" pitchFamily="34" charset="0"/>
                        <a:buNone/>
                      </a:pP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北京师范大学图书馆</a:t>
                      </a:r>
                    </a:p>
                  </a:txBody>
                  <a:tcPr marL="91441" marR="91441" marT="45718" marB="4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lvl="0" algn="l" defTabSz="914400" rtl="0" eaLnBrk="1" fontAlgn="auto" latinLnBrk="0" hangingPunct="1">
                        <a:spcBef>
                          <a:spcPts val="1200"/>
                        </a:spcBef>
                        <a:buFont typeface="Arial" panose="020B0604020202020204" pitchFamily="34" charset="0"/>
                        <a:buNone/>
                      </a:pP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“大数据时代图书馆创新服务”研讨会</a:t>
                      </a:r>
                    </a:p>
                  </a:txBody>
                  <a:tcPr marL="91441" marR="91441" marT="45718" marB="45718" anchor="ctr">
                    <a:lnL w="12700" cap="flat" cmpd="sng" algn="ctr">
                      <a:solidFill>
                        <a:schemeClr val="bg1"/>
                      </a:solidFill>
                      <a:prstDash val="solid"/>
                      <a:roun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91019">
                <a:tc>
                  <a:txBody>
                    <a:bodyPr/>
                    <a:lstStyle/>
                    <a:p>
                      <a:pPr marL="0" lvl="0" algn="l" eaLnBrk="1" hangingPunct="1">
                        <a:spcBef>
                          <a:spcPts val="1200"/>
                        </a:spcBef>
                        <a:buFont typeface="Arial" panose="020B0604020202020204" pitchFamily="34" charset="0"/>
                        <a:buNone/>
                      </a:pPr>
                      <a:r>
                        <a:rPr lang="en-US" altLang="zh-CN" sz="1600" b="1" dirty="0" smtClean="0">
                          <a:latin typeface="仿宋" panose="02010609060101010101" pitchFamily="49" charset="-122"/>
                          <a:ea typeface="仿宋" panose="02010609060101010101" pitchFamily="49" charset="-122"/>
                          <a:sym typeface="+mn-ea"/>
                        </a:rPr>
                        <a:t>2013</a:t>
                      </a:r>
                      <a:r>
                        <a:rPr lang="zh-CN" altLang="en-US" sz="1600" b="1" dirty="0" smtClean="0">
                          <a:latin typeface="仿宋" panose="02010609060101010101" pitchFamily="49" charset="-122"/>
                          <a:ea typeface="仿宋" panose="02010609060101010101" pitchFamily="49" charset="-122"/>
                          <a:sym typeface="+mn-ea"/>
                        </a:rPr>
                        <a:t>年</a:t>
                      </a:r>
                      <a:r>
                        <a:rPr lang="en-US" altLang="zh-CN" sz="1600" b="1" dirty="0" smtClean="0">
                          <a:latin typeface="仿宋" panose="02010609060101010101" pitchFamily="49" charset="-122"/>
                          <a:ea typeface="仿宋" panose="02010609060101010101" pitchFamily="49" charset="-122"/>
                          <a:sym typeface="+mn-ea"/>
                        </a:rPr>
                        <a:t>5</a:t>
                      </a:r>
                      <a:r>
                        <a:rPr lang="zh-CN" altLang="en-US" sz="1600" b="1" dirty="0" smtClean="0">
                          <a:latin typeface="仿宋" panose="02010609060101010101" pitchFamily="49" charset="-122"/>
                          <a:ea typeface="仿宋" panose="02010609060101010101" pitchFamily="49" charset="-122"/>
                          <a:sym typeface="+mn-ea"/>
                        </a:rPr>
                        <a:t>月</a:t>
                      </a:r>
                      <a:r>
                        <a:rPr lang="en-US" altLang="zh-CN" sz="1600" b="1" dirty="0" smtClean="0">
                          <a:latin typeface="仿宋" panose="02010609060101010101" pitchFamily="49" charset="-122"/>
                          <a:ea typeface="仿宋" panose="02010609060101010101" pitchFamily="49" charset="-122"/>
                          <a:sym typeface="+mn-ea"/>
                        </a:rPr>
                        <a:t>31</a:t>
                      </a:r>
                      <a:r>
                        <a:rPr lang="zh-CN" altLang="en-US" sz="1600" b="1" dirty="0" smtClean="0">
                          <a:latin typeface="仿宋" panose="02010609060101010101" pitchFamily="49" charset="-122"/>
                          <a:ea typeface="仿宋" panose="02010609060101010101" pitchFamily="49" charset="-122"/>
                          <a:sym typeface="+mn-ea"/>
                        </a:rPr>
                        <a:t>日</a:t>
                      </a:r>
                    </a:p>
                  </a:txBody>
                  <a:tcPr marL="91441" marR="91441" marT="45718" marB="45718" anchor="ctr">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lvl="0" algn="l" defTabSz="914400" rtl="0" eaLnBrk="1" latinLnBrk="0" hangingPunct="1">
                        <a:spcBef>
                          <a:spcPts val="1200"/>
                        </a:spcBef>
                        <a:buFont typeface="Arial" panose="020B0604020202020204" pitchFamily="34" charset="0"/>
                        <a:buNone/>
                      </a:pP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北京师范大学图书馆</a:t>
                      </a:r>
                    </a:p>
                  </a:txBody>
                  <a:tcPr marL="91441" marR="91441" marT="45718" marB="4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lvl="0" algn="l" defTabSz="914400" rtl="0" eaLnBrk="1" latinLnBrk="0" hangingPunct="1">
                        <a:spcBef>
                          <a:spcPts val="1200"/>
                        </a:spcBef>
                        <a:buFont typeface="Arial" panose="020B0604020202020204" pitchFamily="34" charset="0"/>
                        <a:buNone/>
                      </a:pPr>
                      <a:r>
                        <a:rPr lang="zh-CN" altLang="en-US" sz="1600" b="1" kern="1200" dirty="0" smtClean="0">
                          <a:solidFill>
                            <a:schemeClr val="tx1"/>
                          </a:solidFill>
                          <a:latin typeface="仿宋" panose="02010609060101010101" pitchFamily="49" charset="-122"/>
                          <a:ea typeface="仿宋" panose="02010609060101010101" pitchFamily="49" charset="-122"/>
                          <a:cs typeface="+mn-cs"/>
                          <a:sym typeface="+mn-ea"/>
                        </a:rPr>
                        <a:t>“新技术新服务应用、新趋势发展讲座”</a:t>
                      </a:r>
                    </a:p>
                  </a:txBody>
                  <a:tcPr marL="91441" marR="91441" marT="45718" marB="45718" anchor="ctr">
                    <a:lnL w="12700" cap="flat" cmpd="sng" algn="ctr">
                      <a:solidFill>
                        <a:schemeClr val="bg1"/>
                      </a:solidFill>
                      <a:prstDash val="solid"/>
                      <a:round/>
                      <a:headEnd type="none" w="med" len="med"/>
                      <a:tailEnd type="none" w="med" len="med"/>
                    </a:lnL>
                    <a:lnR w="12700" cap="flat" cmpd="sng">
                      <a:solidFill>
                        <a:schemeClr val="bg1"/>
                      </a:solidFill>
                      <a:prstDash val="soli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91019">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2012年5月31日</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北京师范大学图书馆</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北京地区高校图书馆工作社会化（第二期）研讨会</a:t>
                      </a:r>
                    </a:p>
                  </a:txBody>
                  <a:tcPr marL="91441" marR="91441" marT="45718" marB="45718"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r h="442629">
                <a:tc>
                  <a:txBody>
                    <a:bodyPr/>
                    <a:lstStyle/>
                    <a:p>
                      <a:pPr marL="0" lvl="0" algn="l" eaLnBrk="1" hangingPunct="1">
                        <a:spcBef>
                          <a:spcPts val="1200"/>
                        </a:spcBef>
                        <a:buFont typeface="Arial" panose="020B0604020202020204" pitchFamily="34" charset="0"/>
                        <a:buNone/>
                      </a:pPr>
                      <a:r>
                        <a:rPr lang="en-US" altLang="zh-CN" sz="1600" b="1" dirty="0" smtClean="0">
                          <a:latin typeface="仿宋" panose="02010609060101010101" pitchFamily="49" charset="-122"/>
                          <a:ea typeface="仿宋" panose="02010609060101010101" pitchFamily="49" charset="-122"/>
                          <a:sym typeface="+mn-ea"/>
                        </a:rPr>
                        <a:t>2012</a:t>
                      </a:r>
                      <a:r>
                        <a:rPr lang="zh-CN" altLang="en-US" sz="1600" b="1" dirty="0" smtClean="0">
                          <a:latin typeface="仿宋" panose="02010609060101010101" pitchFamily="49" charset="-122"/>
                          <a:ea typeface="仿宋" panose="02010609060101010101" pitchFamily="49" charset="-122"/>
                          <a:sym typeface="+mn-ea"/>
                        </a:rPr>
                        <a:t>年</a:t>
                      </a:r>
                      <a:r>
                        <a:rPr lang="en-US" altLang="zh-CN" sz="1600" b="1" dirty="0" smtClean="0">
                          <a:latin typeface="仿宋" panose="02010609060101010101" pitchFamily="49" charset="-122"/>
                          <a:ea typeface="仿宋" panose="02010609060101010101" pitchFamily="49" charset="-122"/>
                          <a:sym typeface="+mn-ea"/>
                        </a:rPr>
                        <a:t>3</a:t>
                      </a:r>
                      <a:r>
                        <a:rPr lang="zh-CN" altLang="en-US" sz="1600" b="1" dirty="0" smtClean="0">
                          <a:latin typeface="仿宋" panose="02010609060101010101" pitchFamily="49" charset="-122"/>
                          <a:ea typeface="仿宋" panose="02010609060101010101" pitchFamily="49" charset="-122"/>
                          <a:sym typeface="+mn-ea"/>
                        </a:rPr>
                        <a:t>月</a:t>
                      </a:r>
                      <a:r>
                        <a:rPr lang="en-US" altLang="zh-CN" sz="1600" b="1" dirty="0" smtClean="0">
                          <a:latin typeface="仿宋" panose="02010609060101010101" pitchFamily="49" charset="-122"/>
                          <a:ea typeface="仿宋" panose="02010609060101010101" pitchFamily="49" charset="-122"/>
                          <a:sym typeface="+mn-ea"/>
                        </a:rPr>
                        <a:t>26-30</a:t>
                      </a:r>
                      <a:r>
                        <a:rPr lang="zh-CN" altLang="en-US" sz="1600" b="1" dirty="0" smtClean="0">
                          <a:latin typeface="仿宋" panose="02010609060101010101" pitchFamily="49" charset="-122"/>
                          <a:ea typeface="仿宋" panose="02010609060101010101" pitchFamily="49" charset="-122"/>
                          <a:sym typeface="+mn-ea"/>
                        </a:rPr>
                        <a:t>日</a:t>
                      </a:r>
                    </a:p>
                  </a:txBody>
                  <a:tcPr marL="91441" marR="91441" marT="45718" marB="45718" anchor="ctr">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中国农业大学图书馆</a:t>
                      </a:r>
                    </a:p>
                  </a:txBody>
                  <a:tcPr marL="91441" marR="91441" marT="45718" marB="4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c>
                  <a:txBody>
                    <a:bodyPr/>
                    <a:lstStyle/>
                    <a:p>
                      <a:pPr marL="0" lvl="0" algn="l" eaLnBrk="1" hangingPunct="1">
                        <a:spcBef>
                          <a:spcPts val="1200"/>
                        </a:spcBef>
                        <a:buFont typeface="Arial" panose="020B0604020202020204" pitchFamily="34" charset="0"/>
                        <a:buNone/>
                      </a:pPr>
                      <a:r>
                        <a:rPr lang="zh-CN" altLang="en-US" sz="1600" b="1" dirty="0" smtClean="0">
                          <a:latin typeface="仿宋" panose="02010609060101010101" pitchFamily="49" charset="-122"/>
                          <a:ea typeface="仿宋" panose="02010609060101010101" pitchFamily="49" charset="-122"/>
                          <a:sym typeface="+mn-ea"/>
                        </a:rPr>
                        <a:t>图书情报专业知识英语培训</a:t>
                      </a:r>
                    </a:p>
                  </a:txBody>
                  <a:tcPr marL="91441" marR="91441" marT="45718" marB="45718" anchor="ctr">
                    <a:lnL w="12700" cap="flat" cmpd="sng" algn="ctr">
                      <a:solidFill>
                        <a:schemeClr val="bg1"/>
                      </a:solidFill>
                      <a:prstDash val="solid"/>
                      <a:round/>
                      <a:headEnd type="none" w="med" len="med"/>
                      <a:tailEnd type="none" w="med" len="med"/>
                    </a:lnL>
                    <a:lnR w="12700" cap="flat" cmpd="sng">
                      <a:solidFill>
                        <a:schemeClr val="bg1"/>
                      </a:solidFill>
                      <a:prstDash val="solid"/>
                      <a:headEnd type="none" w="med" len="med"/>
                      <a:tailEnd type="none" w="med" len="med"/>
                    </a:lnR>
                    <a:lnT w="12700" cap="flat" cmpd="sng" algn="ctr">
                      <a:solidFill>
                        <a:schemeClr val="bg1"/>
                      </a:solidFill>
                      <a:prstDash val="solid"/>
                      <a:roun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CD5EA"/>
                    </a:solidFill>
                  </a:tcPr>
                </a:tc>
              </a:tr>
            </a:tbl>
          </a:graphicData>
        </a:graphic>
      </p:graphicFrame>
      <p:sp>
        <p:nvSpPr>
          <p:cNvPr id="8" name="矩形 7"/>
          <p:cNvSpPr/>
          <p:nvPr/>
        </p:nvSpPr>
        <p:spPr>
          <a:xfrm>
            <a:off x="221887" y="160890"/>
            <a:ext cx="912812" cy="912812"/>
          </a:xfrm>
          <a:prstGeom prst="rect">
            <a:avLst/>
          </a:prstGeom>
          <a:solidFill>
            <a:srgbClr val="E96A0F"/>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800" dirty="0" smtClean="0">
                <a:solidFill>
                  <a:srgbClr val="FFFFFF"/>
                </a:solidFill>
                <a:latin typeface="Verdana" panose="020B0604030504040204" pitchFamily="34" charset="0"/>
                <a:ea typeface="宋体" panose="02010600030101010101" pitchFamily="2" charset="-122"/>
              </a:rPr>
              <a:t>北</a:t>
            </a:r>
            <a:endParaRPr lang="zh-CN" altLang="en-US" sz="4800" dirty="0">
              <a:solidFill>
                <a:srgbClr val="FFFFFF"/>
              </a:solidFill>
              <a:latin typeface="Verdana" panose="020B0604030504040204" pitchFamily="34" charset="0"/>
              <a:ea typeface="宋体" panose="02010600030101010101" pitchFamily="2" charset="-122"/>
            </a:endParaRPr>
          </a:p>
        </p:txBody>
      </p:sp>
      <p:sp>
        <p:nvSpPr>
          <p:cNvPr id="9" name="任意多边形 8"/>
          <p:cNvSpPr/>
          <p:nvPr/>
        </p:nvSpPr>
        <p:spPr>
          <a:xfrm>
            <a:off x="2196353" y="421341"/>
            <a:ext cx="4329954" cy="735527"/>
          </a:xfrm>
          <a:custGeom>
            <a:avLst/>
            <a:gdLst>
              <a:gd name="txL" fmla="*/ 0 w 4262511"/>
              <a:gd name="txT" fmla="*/ 0 h 661185"/>
              <a:gd name="txR" fmla="*/ 4262511 w 4262511"/>
              <a:gd name="txB" fmla="*/ 661185 h 661185"/>
            </a:gdLst>
            <a:ahLst/>
            <a:cxnLst>
              <a:cxn ang="0">
                <a:pos x="0" y="0"/>
              </a:cxn>
              <a:cxn ang="0">
                <a:pos x="3914263" y="0"/>
              </a:cxn>
              <a:cxn ang="0">
                <a:pos x="4262437" y="547688"/>
              </a:cxn>
              <a:cxn ang="0">
                <a:pos x="0" y="547688"/>
              </a:cxn>
            </a:cxnLst>
            <a:rect l="txL" t="txT" r="txR" b="txB"/>
            <a:pathLst>
              <a:path w="4262511" h="661185">
                <a:moveTo>
                  <a:pt x="0" y="0"/>
                </a:moveTo>
                <a:lnTo>
                  <a:pt x="3914331" y="0"/>
                </a:lnTo>
                <a:lnTo>
                  <a:pt x="4262511" y="661185"/>
                </a:lnTo>
                <a:lnTo>
                  <a:pt x="0" y="661185"/>
                </a:lnTo>
                <a:lnTo>
                  <a:pt x="0" y="0"/>
                </a:lnTo>
                <a:close/>
              </a:path>
            </a:pathLst>
          </a:custGeom>
          <a:solidFill>
            <a:schemeClr val="accent2"/>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r>
              <a:rPr lang="zh-CN" altLang="en-US" sz="3200" b="1" dirty="0" smtClean="0">
                <a:solidFill>
                  <a:srgbClr val="FFFFFF"/>
                </a:solidFill>
                <a:latin typeface="Verdana" panose="020B0604030504040204" pitchFamily="34" charset="0"/>
                <a:ea typeface="宋体" panose="02010600030101010101" pitchFamily="2" charset="-122"/>
              </a:rPr>
              <a:t>      </a:t>
            </a:r>
            <a:r>
              <a:rPr lang="en-US" altLang="zh-CN" sz="3200" dirty="0" smtClean="0">
                <a:latin typeface="华文新魏" panose="02010800040101010101" pitchFamily="2" charset="-122"/>
                <a:ea typeface="华文新魏" panose="02010800040101010101" pitchFamily="2" charset="-122"/>
                <a:cs typeface="+mn-ea"/>
                <a:sym typeface="+mn-ea"/>
              </a:rPr>
              <a:t>BALIS </a:t>
            </a:r>
            <a:r>
              <a:rPr lang="en-US" altLang="zh-CN" sz="3200" dirty="0" err="1" smtClean="0">
                <a:latin typeface="华文新魏" panose="02010800040101010101" pitchFamily="2" charset="-122"/>
                <a:ea typeface="华文新魏" panose="02010800040101010101" pitchFamily="2" charset="-122"/>
                <a:cs typeface="+mn-ea"/>
                <a:sym typeface="+mn-ea"/>
              </a:rPr>
              <a:t>培训中心</a:t>
            </a:r>
            <a:r>
              <a:rPr lang="zh-CN" altLang="en-US" sz="3200" dirty="0" smtClean="0">
                <a:latin typeface="华文新魏" panose="02010800040101010101" pitchFamily="2" charset="-122"/>
                <a:ea typeface="华文新魏" panose="02010800040101010101" pitchFamily="2" charset="-122"/>
                <a:cs typeface="+mn-ea"/>
                <a:sym typeface="+mn-ea"/>
              </a:rPr>
              <a:t> </a:t>
            </a:r>
            <a:endParaRPr lang="zh-CN" altLang="en-US" sz="3200" dirty="0">
              <a:latin typeface="华文新魏" panose="02010800040101010101" pitchFamily="2" charset="-122"/>
              <a:ea typeface="华文新魏" panose="02010800040101010101" pitchFamily="2" charset="-122"/>
              <a:cs typeface="+mn-ea"/>
              <a:sym typeface="+mn-ea"/>
            </a:endParaRPr>
          </a:p>
        </p:txBody>
      </p:sp>
      <p:sp>
        <p:nvSpPr>
          <p:cNvPr id="10" name="矩形 9"/>
          <p:cNvSpPr/>
          <p:nvPr/>
        </p:nvSpPr>
        <p:spPr>
          <a:xfrm>
            <a:off x="990611" y="685699"/>
            <a:ext cx="633412" cy="633412"/>
          </a:xfrm>
          <a:prstGeom prst="rect">
            <a:avLst/>
          </a:prstGeom>
          <a:solidFill>
            <a:schemeClr val="bg1"/>
          </a:solidFill>
          <a:ln w="28575" cap="flat" cmpd="sng">
            <a:solidFill>
              <a:srgbClr val="E96A0F"/>
            </a:solidFill>
            <a:prstDash val="solid"/>
            <a:miter/>
            <a:headEnd type="none" w="med" len="med"/>
            <a:tailEnd type="none" w="med" len="med"/>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000" dirty="0" smtClean="0">
                <a:solidFill>
                  <a:srgbClr val="E96A0F"/>
                </a:solidFill>
                <a:latin typeface="Verdana" panose="020B0604030504040204" pitchFamily="34" charset="0"/>
                <a:ea typeface="宋体" panose="02010600030101010101" pitchFamily="2" charset="-122"/>
              </a:rPr>
              <a:t>京</a:t>
            </a:r>
            <a:endParaRPr lang="zh-CN" altLang="en-US" sz="4000" dirty="0">
              <a:solidFill>
                <a:srgbClr val="E96A0F"/>
              </a:solidFill>
              <a:latin typeface="Verdana" panose="020B060403050404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同侧圆角矩形 10"/>
          <p:cNvSpPr/>
          <p:nvPr/>
        </p:nvSpPr>
        <p:spPr>
          <a:xfrm>
            <a:off x="6170930" y="1225550"/>
            <a:ext cx="1001395" cy="475615"/>
          </a:xfrm>
          <a:prstGeom prst="round2SameRect">
            <a:avLst/>
          </a:prstGeom>
          <a:solidFill>
            <a:srgbClr val="027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4" name="组合 153"/>
          <p:cNvGrpSpPr/>
          <p:nvPr/>
        </p:nvGrpSpPr>
        <p:grpSpPr>
          <a:xfrm rot="180000">
            <a:off x="8971915" y="1116330"/>
            <a:ext cx="1089025" cy="1640840"/>
            <a:chOff x="5537459" y="941354"/>
            <a:chExt cx="946727" cy="1804795"/>
          </a:xfrm>
          <a:solidFill>
            <a:srgbClr val="0070C0"/>
          </a:solidFill>
          <a:scene3d>
            <a:camera prst="orthographicFront">
              <a:rot lat="600000" lon="20399993" rev="0"/>
            </a:camera>
            <a:lightRig rig="threePt" dir="t"/>
          </a:scene3d>
        </p:grpSpPr>
        <p:sp>
          <p:nvSpPr>
            <p:cNvPr id="155" name="圆角矩形 154"/>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6" name="圆角矩形 155"/>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椭圆 2"/>
          <p:cNvSpPr/>
          <p:nvPr/>
        </p:nvSpPr>
        <p:spPr>
          <a:xfrm>
            <a:off x="5364480" y="5208270"/>
            <a:ext cx="4104005" cy="1179830"/>
          </a:xfrm>
          <a:prstGeom prst="ellipse">
            <a:avLst/>
          </a:prstGeom>
          <a:gradFill flip="none" rotWithShape="1">
            <a:gsLst>
              <a:gs pos="47000">
                <a:srgbClr val="747474">
                  <a:alpha val="15000"/>
                </a:srgbClr>
              </a:gs>
              <a:gs pos="0">
                <a:sysClr val="windowText" lastClr="000000">
                  <a:alpha val="23000"/>
                </a:sysClr>
              </a:gs>
              <a:gs pos="100000">
                <a:srgbClr val="E8E8E8">
                  <a:alpha val="0"/>
                </a:srgbClr>
              </a:gs>
            </a:gsLst>
            <a:path path="shape">
              <a:fillToRect l="50000" t="50000" r="50000" b="50000"/>
            </a:path>
            <a:tileRect/>
          </a:gradFill>
          <a:ln w="25400" cap="flat" cmpd="sng" algn="ctr">
            <a:noFill/>
            <a:prstDash val="solid"/>
          </a:ln>
          <a:effectLst>
            <a:softEdge rad="127000"/>
          </a:effectLst>
        </p:spPr>
        <p:txBody>
          <a:bodyPr rtlCol="0" anchor="ctr"/>
          <a:lstStyle/>
          <a:p>
            <a:pPr algn="ctr"/>
            <a:endParaRPr lang="zh-CN" altLang="en-US"/>
          </a:p>
        </p:txBody>
      </p:sp>
      <p:grpSp>
        <p:nvGrpSpPr>
          <p:cNvPr id="4" name="组合 3"/>
          <p:cNvGrpSpPr/>
          <p:nvPr/>
        </p:nvGrpSpPr>
        <p:grpSpPr>
          <a:xfrm>
            <a:off x="1866900" y="1225436"/>
            <a:ext cx="9019804" cy="4878184"/>
            <a:chOff x="1665167" y="967558"/>
            <a:chExt cx="8367202" cy="4878179"/>
          </a:xfrm>
        </p:grpSpPr>
        <p:sp>
          <p:nvSpPr>
            <p:cNvPr id="5" name="圆角矩形 4"/>
            <p:cNvSpPr/>
            <p:nvPr/>
          </p:nvSpPr>
          <p:spPr>
            <a:xfrm>
              <a:off x="1665167" y="1190610"/>
              <a:ext cx="3769590" cy="4655127"/>
            </a:xfrm>
            <a:prstGeom prst="roundRect">
              <a:avLst>
                <a:gd name="adj" fmla="val 4670"/>
              </a:avLst>
            </a:prstGeom>
            <a:gradFill flip="none" rotWithShape="1">
              <a:gsLst>
                <a:gs pos="0">
                  <a:sysClr val="window" lastClr="FFFFFF">
                    <a:lumMod val="50000"/>
                  </a:sysClr>
                </a:gs>
                <a:gs pos="100000">
                  <a:sysClr val="windowText" lastClr="000000">
                    <a:lumMod val="75000"/>
                    <a:lumOff val="25000"/>
                  </a:sysClr>
                </a:gs>
              </a:gsLst>
              <a:lin ang="2700000" scaled="1"/>
              <a:tileRect/>
            </a:gradFill>
            <a:ln w="22225" cap="flat" cmpd="sng" algn="ctr">
              <a:gradFill flip="none" rotWithShape="1">
                <a:gsLst>
                  <a:gs pos="0">
                    <a:sysClr val="window" lastClr="FFFFFF">
                      <a:lumMod val="65000"/>
                    </a:sysClr>
                  </a:gs>
                  <a:gs pos="100000">
                    <a:sysClr val="windowText" lastClr="000000">
                      <a:lumMod val="85000"/>
                      <a:lumOff val="15000"/>
                    </a:sysClr>
                  </a:gs>
                </a:gsLst>
                <a:lin ang="2700000" scaled="1"/>
                <a:tileRect/>
              </a:gradFill>
              <a:prstDash val="solid"/>
            </a:ln>
            <a:effectLst>
              <a:outerShdw blurRad="139700" dist="762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6" name="组合 5"/>
            <p:cNvGrpSpPr/>
            <p:nvPr/>
          </p:nvGrpSpPr>
          <p:grpSpPr>
            <a:xfrm>
              <a:off x="1884385" y="967558"/>
              <a:ext cx="8147984" cy="4784720"/>
              <a:chOff x="1884385" y="967558"/>
              <a:chExt cx="8147984" cy="4784720"/>
            </a:xfrm>
          </p:grpSpPr>
          <p:sp>
            <p:nvSpPr>
              <p:cNvPr id="7" name="圆角矩形 6"/>
              <p:cNvSpPr/>
              <p:nvPr/>
            </p:nvSpPr>
            <p:spPr>
              <a:xfrm>
                <a:off x="1884385" y="1360824"/>
                <a:ext cx="3331153" cy="4156364"/>
              </a:xfrm>
              <a:prstGeom prst="roundRect">
                <a:avLst>
                  <a:gd name="adj" fmla="val 0"/>
                </a:avLst>
              </a:prstGeom>
              <a:gradFill>
                <a:gsLst>
                  <a:gs pos="52000">
                    <a:srgbClr val="F4F4F4"/>
                  </a:gs>
                  <a:gs pos="0">
                    <a:sysClr val="window" lastClr="FFFFFF"/>
                  </a:gs>
                  <a:gs pos="100000">
                    <a:srgbClr val="E2E2E2"/>
                  </a:gs>
                </a:gsLst>
                <a:lin ang="0" scaled="0"/>
              </a:gradFill>
              <a:ln w="25400" cap="flat" cmpd="sng" algn="ctr">
                <a:noFill/>
                <a:prstDash val="solid"/>
              </a:ln>
              <a:effectLst>
                <a:outerShdw blurRad="177800" dist="88900" dir="2700000" algn="tl" rotWithShape="0">
                  <a:prstClr val="black">
                    <a:alpha val="5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7"/>
              <p:cNvGrpSpPr/>
              <p:nvPr/>
            </p:nvGrpSpPr>
            <p:grpSpPr>
              <a:xfrm>
                <a:off x="5205935" y="967558"/>
                <a:ext cx="4826434" cy="4784720"/>
                <a:chOff x="6199352" y="942864"/>
                <a:chExt cx="5309077" cy="4832567"/>
              </a:xfrm>
            </p:grpSpPr>
            <p:sp>
              <p:nvSpPr>
                <p:cNvPr id="9" name="梯形 8"/>
                <p:cNvSpPr/>
                <p:nvPr/>
              </p:nvSpPr>
              <p:spPr>
                <a:xfrm rot="16200000">
                  <a:off x="5076255" y="2156712"/>
                  <a:ext cx="4741496" cy="2495302"/>
                </a:xfrm>
                <a:prstGeom prst="trapezoid">
                  <a:avLst>
                    <a:gd name="adj" fmla="val 9948"/>
                  </a:avLst>
                </a:prstGeom>
                <a:solidFill>
                  <a:srgbClr val="FDFDFD"/>
                </a:solidFill>
                <a:ln w="25400" cap="flat" cmpd="sng" algn="ctr">
                  <a:noFill/>
                  <a:prstDash val="solid"/>
                </a:ln>
                <a:effectLst/>
              </p:spPr>
              <p:txBody>
                <a:bodyPr rtlCol="0" anchor="ctr"/>
                <a:lstStyle/>
                <a:p>
                  <a:pPr algn="ctr"/>
                  <a:endParaRPr lang="zh-CN" altLang="en-US"/>
                </a:p>
              </p:txBody>
            </p:sp>
            <p:sp>
              <p:nvSpPr>
                <p:cNvPr id="10" name="梯形 9"/>
                <p:cNvSpPr/>
                <p:nvPr/>
              </p:nvSpPr>
              <p:spPr>
                <a:xfrm rot="5400000" flipH="1">
                  <a:off x="7463169" y="1730171"/>
                  <a:ext cx="4832567" cy="3257953"/>
                </a:xfrm>
                <a:prstGeom prst="trapezoid">
                  <a:avLst>
                    <a:gd name="adj" fmla="val 11105"/>
                  </a:avLst>
                </a:prstGeom>
                <a:solidFill>
                  <a:srgbClr val="E8E8E8"/>
                </a:solidFill>
                <a:ln w="25400" cap="flat" cmpd="sng" algn="ctr">
                  <a:noFill/>
                  <a:prstDash val="solid"/>
                </a:ln>
                <a:effectLst/>
              </p:spPr>
              <p:txBody>
                <a:bodyPr rtlCol="0" anchor="ctr"/>
                <a:lstStyle/>
                <a:p>
                  <a:pPr algn="ctr"/>
                  <a:endParaRPr lang="zh-CN" altLang="en-US"/>
                </a:p>
              </p:txBody>
            </p:sp>
          </p:grpSp>
        </p:grpSp>
        <p:grpSp>
          <p:nvGrpSpPr>
            <p:cNvPr id="12" name="组合 11"/>
            <p:cNvGrpSpPr/>
            <p:nvPr/>
          </p:nvGrpSpPr>
          <p:grpSpPr>
            <a:xfrm>
              <a:off x="1965492" y="1115627"/>
              <a:ext cx="3168938" cy="540697"/>
              <a:chOff x="1965492" y="1115627"/>
              <a:chExt cx="3168938" cy="540697"/>
            </a:xfrm>
          </p:grpSpPr>
          <p:grpSp>
            <p:nvGrpSpPr>
              <p:cNvPr id="13" name="组合 12"/>
              <p:cNvGrpSpPr/>
              <p:nvPr/>
            </p:nvGrpSpPr>
            <p:grpSpPr>
              <a:xfrm>
                <a:off x="1965492" y="1443022"/>
                <a:ext cx="3168938" cy="213302"/>
                <a:chOff x="2149634" y="1165384"/>
                <a:chExt cx="3485832" cy="234632"/>
              </a:xfrm>
            </p:grpSpPr>
            <p:grpSp>
              <p:nvGrpSpPr>
                <p:cNvPr id="14" name="组合 13"/>
                <p:cNvGrpSpPr/>
                <p:nvPr/>
              </p:nvGrpSpPr>
              <p:grpSpPr>
                <a:xfrm>
                  <a:off x="2149634" y="1165384"/>
                  <a:ext cx="234632" cy="234632"/>
                  <a:chOff x="2483009" y="1114425"/>
                  <a:chExt cx="209550" cy="209550"/>
                </a:xfrm>
              </p:grpSpPr>
              <p:sp>
                <p:nvSpPr>
                  <p:cNvPr id="15" name="椭圆 14"/>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 name="组合 88"/>
                <p:cNvGrpSpPr/>
                <p:nvPr/>
              </p:nvGrpSpPr>
              <p:grpSpPr>
                <a:xfrm>
                  <a:off x="2510879"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1" name="椭圆 90"/>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2" name="组合 91"/>
                <p:cNvGrpSpPr/>
                <p:nvPr/>
              </p:nvGrpSpPr>
              <p:grpSpPr>
                <a:xfrm>
                  <a:off x="2872123" y="1165384"/>
                  <a:ext cx="234632" cy="234632"/>
                  <a:chOff x="2483009" y="1114425"/>
                  <a:chExt cx="209550" cy="209550"/>
                </a:xfrm>
              </p:grpSpPr>
              <p:sp>
                <p:nvSpPr>
                  <p:cNvPr id="93" name="椭圆 92"/>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4" name="椭圆 93"/>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5" name="组合 94"/>
                <p:cNvGrpSpPr/>
                <p:nvPr/>
              </p:nvGrpSpPr>
              <p:grpSpPr>
                <a:xfrm>
                  <a:off x="3233367"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7" name="椭圆 96"/>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3594612" y="1165384"/>
                  <a:ext cx="234632" cy="234632"/>
                  <a:chOff x="2483009" y="1114425"/>
                  <a:chExt cx="209550" cy="209550"/>
                </a:xfrm>
              </p:grpSpPr>
              <p:sp>
                <p:nvSpPr>
                  <p:cNvPr id="99" name="椭圆 98"/>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0" name="椭圆 99"/>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1" name="组合 100"/>
                <p:cNvGrpSpPr/>
                <p:nvPr/>
              </p:nvGrpSpPr>
              <p:grpSpPr>
                <a:xfrm>
                  <a:off x="3955856"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3" name="椭圆 102"/>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组合 103"/>
                <p:cNvGrpSpPr/>
                <p:nvPr/>
              </p:nvGrpSpPr>
              <p:grpSpPr>
                <a:xfrm>
                  <a:off x="4317101" y="1165384"/>
                  <a:ext cx="234632" cy="234632"/>
                  <a:chOff x="2483009" y="1114425"/>
                  <a:chExt cx="209550" cy="209550"/>
                </a:xfrm>
              </p:grpSpPr>
              <p:sp>
                <p:nvSpPr>
                  <p:cNvPr id="105" name="椭圆 104"/>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6" name="椭圆 105"/>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 name="组合 106"/>
                <p:cNvGrpSpPr/>
                <p:nvPr/>
              </p:nvGrpSpPr>
              <p:grpSpPr>
                <a:xfrm>
                  <a:off x="4678345" y="1165384"/>
                  <a:ext cx="234632" cy="234632"/>
                  <a:chOff x="2483009" y="1114425"/>
                  <a:chExt cx="209550" cy="209550"/>
                </a:xfrm>
              </p:grpSpPr>
              <p:sp>
                <p:nvSpPr>
                  <p:cNvPr id="108" name="椭圆 107"/>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9" name="椭圆 108"/>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0" name="组合 109"/>
                <p:cNvGrpSpPr/>
                <p:nvPr/>
              </p:nvGrpSpPr>
              <p:grpSpPr>
                <a:xfrm>
                  <a:off x="5039590" y="1165384"/>
                  <a:ext cx="234632" cy="234632"/>
                  <a:chOff x="2483009" y="1114425"/>
                  <a:chExt cx="209550" cy="209550"/>
                </a:xfrm>
              </p:grpSpPr>
              <p:sp>
                <p:nvSpPr>
                  <p:cNvPr id="111" name="椭圆 110"/>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2" name="椭圆 111"/>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3" name="组合 112"/>
                <p:cNvGrpSpPr/>
                <p:nvPr/>
              </p:nvGrpSpPr>
              <p:grpSpPr>
                <a:xfrm>
                  <a:off x="5400834" y="1165384"/>
                  <a:ext cx="234632" cy="234632"/>
                  <a:chOff x="2483009" y="1114425"/>
                  <a:chExt cx="209550" cy="209550"/>
                </a:xfrm>
              </p:grpSpPr>
              <p:sp>
                <p:nvSpPr>
                  <p:cNvPr id="114" name="椭圆 113"/>
                  <p:cNvSpPr/>
                  <p:nvPr/>
                </p:nvSpPr>
                <p:spPr>
                  <a:xfrm>
                    <a:off x="2483009" y="1114425"/>
                    <a:ext cx="209550" cy="209550"/>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5" name="椭圆 114"/>
                  <p:cNvSpPr/>
                  <p:nvPr/>
                </p:nvSpPr>
                <p:spPr>
                  <a:xfrm>
                    <a:off x="2502059" y="1133475"/>
                    <a:ext cx="171450" cy="171450"/>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16" name="组合 115"/>
              <p:cNvGrpSpPr/>
              <p:nvPr/>
            </p:nvGrpSpPr>
            <p:grpSpPr>
              <a:xfrm>
                <a:off x="2020452" y="1115627"/>
                <a:ext cx="86065" cy="440911"/>
                <a:chOff x="2244442" y="772895"/>
                <a:chExt cx="94671" cy="485002"/>
              </a:xfrm>
            </p:grpSpPr>
            <p:sp>
              <p:nvSpPr>
                <p:cNvPr id="117" name="圆角矩形 116"/>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8" name="圆角矩形 117"/>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9" name="组合 118"/>
              <p:cNvGrpSpPr/>
              <p:nvPr/>
            </p:nvGrpSpPr>
            <p:grpSpPr>
              <a:xfrm>
                <a:off x="2350139" y="1115627"/>
                <a:ext cx="86065" cy="440911"/>
                <a:chOff x="2244442" y="772895"/>
                <a:chExt cx="94671" cy="485002"/>
              </a:xfrm>
            </p:grpSpPr>
            <p:sp>
              <p:nvSpPr>
                <p:cNvPr id="120" name="圆角矩形 119"/>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1" name="圆角矩形 120"/>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2" name="组合 121"/>
              <p:cNvGrpSpPr/>
              <p:nvPr/>
            </p:nvGrpSpPr>
            <p:grpSpPr>
              <a:xfrm>
                <a:off x="2679826" y="1115627"/>
                <a:ext cx="86065" cy="440911"/>
                <a:chOff x="2244442" y="772895"/>
                <a:chExt cx="94671" cy="485002"/>
              </a:xfrm>
            </p:grpSpPr>
            <p:sp>
              <p:nvSpPr>
                <p:cNvPr id="123" name="圆角矩形 122"/>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4" name="圆角矩形 123"/>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5" name="组合 124"/>
              <p:cNvGrpSpPr/>
              <p:nvPr/>
            </p:nvGrpSpPr>
            <p:grpSpPr>
              <a:xfrm>
                <a:off x="3009512" y="1115627"/>
                <a:ext cx="86065" cy="440911"/>
                <a:chOff x="2244442" y="772895"/>
                <a:chExt cx="94671" cy="485002"/>
              </a:xfrm>
            </p:grpSpPr>
            <p:sp>
              <p:nvSpPr>
                <p:cNvPr id="126" name="圆角矩形 125"/>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7" name="圆角矩形 126"/>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8" name="组合 127"/>
              <p:cNvGrpSpPr/>
              <p:nvPr/>
            </p:nvGrpSpPr>
            <p:grpSpPr>
              <a:xfrm>
                <a:off x="3339200" y="1115627"/>
                <a:ext cx="86065" cy="440911"/>
                <a:chOff x="2244442" y="772895"/>
                <a:chExt cx="94671" cy="485002"/>
              </a:xfrm>
            </p:grpSpPr>
            <p:sp>
              <p:nvSpPr>
                <p:cNvPr id="129" name="圆角矩形 128"/>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0" name="圆角矩形 129"/>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1" name="组合 130"/>
              <p:cNvGrpSpPr/>
              <p:nvPr/>
            </p:nvGrpSpPr>
            <p:grpSpPr>
              <a:xfrm>
                <a:off x="3668886" y="1115627"/>
                <a:ext cx="86065" cy="440911"/>
                <a:chOff x="2244442" y="772895"/>
                <a:chExt cx="94671" cy="485002"/>
              </a:xfrm>
            </p:grpSpPr>
            <p:sp>
              <p:nvSpPr>
                <p:cNvPr id="132" name="圆角矩形 131"/>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3" name="圆角矩形 132"/>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4" name="组合 133"/>
              <p:cNvGrpSpPr/>
              <p:nvPr/>
            </p:nvGrpSpPr>
            <p:grpSpPr>
              <a:xfrm>
                <a:off x="3998573" y="1115627"/>
                <a:ext cx="86065" cy="440911"/>
                <a:chOff x="2244442" y="772895"/>
                <a:chExt cx="94671" cy="485002"/>
              </a:xfrm>
            </p:grpSpPr>
            <p:sp>
              <p:nvSpPr>
                <p:cNvPr id="135" name="圆角矩形 134"/>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6" name="圆角矩形 135"/>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7" name="组合 136"/>
              <p:cNvGrpSpPr/>
              <p:nvPr/>
            </p:nvGrpSpPr>
            <p:grpSpPr>
              <a:xfrm>
                <a:off x="4328260" y="1115627"/>
                <a:ext cx="86065" cy="440911"/>
                <a:chOff x="2244442" y="772895"/>
                <a:chExt cx="94671" cy="485002"/>
              </a:xfrm>
            </p:grpSpPr>
            <p:sp>
              <p:nvSpPr>
                <p:cNvPr id="138" name="圆角矩形 137"/>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9" name="圆角矩形 138"/>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0" name="组合 139"/>
              <p:cNvGrpSpPr/>
              <p:nvPr/>
            </p:nvGrpSpPr>
            <p:grpSpPr>
              <a:xfrm>
                <a:off x="4657947" y="1115627"/>
                <a:ext cx="86065" cy="440911"/>
                <a:chOff x="2244442" y="772895"/>
                <a:chExt cx="94671" cy="485002"/>
              </a:xfrm>
            </p:grpSpPr>
            <p:sp>
              <p:nvSpPr>
                <p:cNvPr id="141" name="圆角矩形 140"/>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2" name="圆角矩形 141"/>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3" name="组合 142"/>
              <p:cNvGrpSpPr/>
              <p:nvPr/>
            </p:nvGrpSpPr>
            <p:grpSpPr>
              <a:xfrm>
                <a:off x="4987634" y="1115627"/>
                <a:ext cx="86065" cy="440911"/>
                <a:chOff x="2244442" y="772895"/>
                <a:chExt cx="94671" cy="485002"/>
              </a:xfrm>
            </p:grpSpPr>
            <p:sp>
              <p:nvSpPr>
                <p:cNvPr id="144" name="圆角矩形 143"/>
                <p:cNvSpPr/>
                <p:nvPr/>
              </p:nvSpPr>
              <p:spPr>
                <a:xfrm>
                  <a:off x="2244442"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5" name="圆角矩形 144"/>
                <p:cNvSpPr/>
                <p:nvPr/>
              </p:nvSpPr>
              <p:spPr>
                <a:xfrm>
                  <a:off x="2313407" y="772895"/>
                  <a:ext cx="25706" cy="485002"/>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19050" cap="flat" cmpd="sng" algn="ctr">
                  <a:gradFill flip="none" rotWithShape="1">
                    <a:gsLst>
                      <a:gs pos="0">
                        <a:sysClr val="window" lastClr="FFFFFF">
                          <a:lumMod val="65000"/>
                        </a:sysClr>
                      </a:gs>
                      <a:gs pos="43000">
                        <a:sysClr val="window" lastClr="FFFFFF">
                          <a:lumMod val="75000"/>
                        </a:sysClr>
                      </a:gs>
                      <a:gs pos="79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sp>
        <p:nvSpPr>
          <p:cNvPr id="148" name="文本框 200"/>
          <p:cNvSpPr txBox="1"/>
          <p:nvPr/>
        </p:nvSpPr>
        <p:spPr>
          <a:xfrm>
            <a:off x="6210575" y="1576606"/>
            <a:ext cx="1000117" cy="646331"/>
          </a:xfrm>
          <a:prstGeom prst="rect">
            <a:avLst/>
          </a:prstGeom>
          <a:noFill/>
          <a:scene3d>
            <a:camera prst="perspectiveFront">
              <a:rot lat="0" lon="1799981" rev="0"/>
            </a:camera>
            <a:lightRig rig="threePt" dir="t"/>
          </a:scene3d>
        </p:spPr>
        <p:txBody>
          <a:bodyPr wrap="square" rtlCol="0">
            <a:spAutoFit/>
          </a:bodyPr>
          <a:lstStyle/>
          <a:p>
            <a:pPr algn="ctr"/>
            <a:r>
              <a:rPr lang="en-US" altLang="zh-CN" sz="3600" dirty="0" smtClean="0">
                <a:solidFill>
                  <a:schemeClr val="bg1"/>
                </a:solidFill>
                <a:latin typeface="Impact MT Std" pitchFamily="34" charset="0"/>
              </a:rPr>
              <a:t>01</a:t>
            </a:r>
            <a:endParaRPr lang="zh-CN" altLang="en-US" sz="3600" dirty="0">
              <a:solidFill>
                <a:schemeClr val="bg1"/>
              </a:solidFill>
              <a:latin typeface="Impact MT Std" pitchFamily="34" charset="0"/>
            </a:endParaRPr>
          </a:p>
        </p:txBody>
      </p:sp>
      <p:sp>
        <p:nvSpPr>
          <p:cNvPr id="149" name="文本框 201"/>
          <p:cNvSpPr txBox="1"/>
          <p:nvPr/>
        </p:nvSpPr>
        <p:spPr>
          <a:xfrm>
            <a:off x="6276497" y="2178162"/>
            <a:ext cx="895896" cy="261610"/>
          </a:xfrm>
          <a:prstGeom prst="rect">
            <a:avLst/>
          </a:prstGeom>
          <a:noFill/>
          <a:scene3d>
            <a:camera prst="perspectiveFront">
              <a:rot lat="0" lon="1799981" rev="0"/>
            </a:camera>
            <a:lightRig rig="threePt" dir="t"/>
          </a:scene3d>
        </p:spPr>
        <p:txBody>
          <a:bodyPr wrap="square" rtlCol="0">
            <a:spAutoFit/>
          </a:bodyPr>
          <a:lstStyle/>
          <a:p>
            <a:pPr algn="ctr"/>
            <a:r>
              <a:rPr lang="en-US" altLang="zh-CN" sz="1100" dirty="0" smtClean="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sp>
        <p:nvSpPr>
          <p:cNvPr id="160" name="文本框 159"/>
          <p:cNvSpPr txBox="1"/>
          <p:nvPr/>
        </p:nvSpPr>
        <p:spPr>
          <a:xfrm>
            <a:off x="6265626" y="2440305"/>
            <a:ext cx="1107996" cy="3734584"/>
          </a:xfrm>
          <a:prstGeom prst="rect">
            <a:avLst/>
          </a:prstGeom>
          <a:noFill/>
        </p:spPr>
        <p:txBody>
          <a:bodyPr vert="eaVert" wrap="square" rtlCol="0">
            <a:spAutoFit/>
          </a:bodyPr>
          <a:lstStyle/>
          <a:p>
            <a:endParaRPr lang="zh-CN" altLang="en-US" sz="2000" b="1" dirty="0">
              <a:latin typeface="华文楷体" panose="02010600040101010101" charset="-122"/>
              <a:ea typeface="华文楷体" panose="02010600040101010101" charset="-122"/>
            </a:endParaRPr>
          </a:p>
          <a:p>
            <a:r>
              <a:rPr lang="zh-CN" altLang="en-US" sz="2000" b="1" dirty="0">
                <a:latin typeface="华文楷体" panose="02010600040101010101" charset="-122"/>
                <a:ea typeface="华文楷体" panose="02010600040101010101" charset="-122"/>
              </a:rPr>
              <a:t>刘斌    （ 大连理工大学）</a:t>
            </a:r>
          </a:p>
          <a:p>
            <a:r>
              <a:rPr lang="zh-CN" altLang="en-US" sz="2000" b="1" dirty="0">
                <a:latin typeface="华文楷体" panose="02010600040101010101" charset="-122"/>
                <a:ea typeface="华文楷体" panose="02010600040101010101" charset="-122"/>
              </a:rPr>
              <a:t>马继刚（四川大学）</a:t>
            </a:r>
          </a:p>
        </p:txBody>
      </p:sp>
      <p:sp>
        <p:nvSpPr>
          <p:cNvPr id="161" name="文本框 160"/>
          <p:cNvSpPr txBox="1"/>
          <p:nvPr/>
        </p:nvSpPr>
        <p:spPr>
          <a:xfrm>
            <a:off x="7750979" y="2176482"/>
            <a:ext cx="3262432" cy="4998759"/>
          </a:xfrm>
          <a:prstGeom prst="rect">
            <a:avLst/>
          </a:prstGeom>
          <a:noFill/>
        </p:spPr>
        <p:txBody>
          <a:bodyPr vert="eaVert" wrap="square" rtlCol="0">
            <a:spAutoFit/>
          </a:bodyPr>
          <a:lstStyle/>
          <a:p>
            <a:endParaRPr lang="zh-CN" altLang="en-US" sz="2000" b="1" dirty="0">
              <a:latin typeface="华文楷体" panose="02010600040101010101" charset="-122"/>
              <a:ea typeface="华文楷体" panose="02010600040101010101" charset="-122"/>
            </a:endParaRPr>
          </a:p>
          <a:p>
            <a:r>
              <a:rPr lang="zh-CN" altLang="en-US" sz="2000" b="1" dirty="0">
                <a:latin typeface="华文楷体" panose="02010600040101010101" charset="-122"/>
                <a:ea typeface="华文楷体" panose="02010600040101010101" charset="-122"/>
                <a:cs typeface="+mn-ea"/>
              </a:rPr>
              <a:t>张奇伟（北京师范大学</a:t>
            </a:r>
            <a:r>
              <a:rPr lang="zh-CN" altLang="en-US" sz="2000" b="1" dirty="0">
                <a:latin typeface="华文楷体" panose="02010600040101010101" charset="-122"/>
                <a:ea typeface="华文楷体" panose="02010600040101010101" charset="-122"/>
              </a:rPr>
              <a:t>）</a:t>
            </a:r>
          </a:p>
          <a:p>
            <a:r>
              <a:rPr lang="zh-CN" altLang="en-US" sz="2000" b="1" dirty="0">
                <a:latin typeface="华文楷体" panose="02010600040101010101" charset="-122"/>
                <a:ea typeface="华文楷体" panose="02010600040101010101" charset="-122"/>
                <a:sym typeface="+mn-ea"/>
              </a:rPr>
              <a:t>马景娣</a:t>
            </a:r>
            <a:r>
              <a:rPr lang="zh-CN" altLang="en-US" sz="2000" b="1" dirty="0">
                <a:latin typeface="华文楷体" panose="02010600040101010101" charset="-122"/>
                <a:ea typeface="华文楷体" panose="02010600040101010101" charset="-122"/>
              </a:rPr>
              <a:t>（浙江大学）</a:t>
            </a:r>
          </a:p>
          <a:p>
            <a:r>
              <a:rPr lang="zh-CN" altLang="en-US" sz="2000" b="1" dirty="0">
                <a:latin typeface="华文楷体" panose="02010600040101010101" charset="-122"/>
                <a:ea typeface="华文楷体" panose="02010600040101010101" charset="-122"/>
                <a:sym typeface="+mn-ea"/>
              </a:rPr>
              <a:t>王元    （西安交通大学）</a:t>
            </a:r>
            <a:endParaRPr lang="zh-CN" altLang="en-US" sz="2000" b="1" dirty="0">
              <a:latin typeface="华文楷体" panose="02010600040101010101" charset="-122"/>
              <a:ea typeface="华文楷体" panose="02010600040101010101" charset="-122"/>
            </a:endParaRPr>
          </a:p>
          <a:p>
            <a:r>
              <a:rPr lang="zh-CN" altLang="en-US" sz="2000" b="1" dirty="0">
                <a:latin typeface="华文楷体" panose="02010600040101010101" charset="-122"/>
                <a:ea typeface="华文楷体" panose="02010600040101010101" charset="-122"/>
                <a:sym typeface="+mn-ea"/>
              </a:rPr>
              <a:t>田启华（三峡大学）</a:t>
            </a:r>
            <a:endParaRPr lang="zh-CN" altLang="en-US" sz="2000" b="1" dirty="0">
              <a:latin typeface="华文楷体" panose="02010600040101010101" charset="-122"/>
              <a:ea typeface="华文楷体" panose="02010600040101010101" charset="-122"/>
            </a:endParaRPr>
          </a:p>
          <a:p>
            <a:r>
              <a:rPr lang="zh-CN" altLang="en-US" sz="2000" b="1" dirty="0">
                <a:latin typeface="华文楷体" panose="02010600040101010101" charset="-122"/>
                <a:ea typeface="华文楷体" panose="02010600040101010101" charset="-122"/>
                <a:sym typeface="+mn-ea"/>
              </a:rPr>
              <a:t>柳金发（</a:t>
            </a:r>
            <a:r>
              <a:rPr lang="zh-CN" altLang="en-US" sz="2000" b="1" dirty="0">
                <a:latin typeface="华文楷体" panose="02010600040101010101" charset="-122"/>
                <a:ea typeface="华文楷体" panose="02010600040101010101" charset="-122"/>
                <a:cs typeface="+mn-ea"/>
                <a:sym typeface="+mn-ea"/>
              </a:rPr>
              <a:t>武汉职业技术学院</a:t>
            </a:r>
            <a:r>
              <a:rPr lang="zh-CN" altLang="en-US" sz="2000" b="1" dirty="0">
                <a:latin typeface="华文楷体" panose="02010600040101010101" charset="-122"/>
                <a:ea typeface="华文楷体" panose="02010600040101010101" charset="-122"/>
                <a:sym typeface="+mn-ea"/>
              </a:rPr>
              <a:t>）</a:t>
            </a:r>
            <a:endParaRPr lang="zh-CN" altLang="en-US" sz="2000" b="1" dirty="0">
              <a:latin typeface="华文楷体" panose="02010600040101010101" charset="-122"/>
              <a:ea typeface="华文楷体" panose="02010600040101010101" charset="-122"/>
            </a:endParaRPr>
          </a:p>
          <a:p>
            <a:r>
              <a:rPr lang="zh-CN" altLang="en-US" sz="2000" b="1" dirty="0">
                <a:latin typeface="华文楷体" panose="02010600040101010101" charset="-122"/>
                <a:ea typeface="华文楷体" panose="02010600040101010101" charset="-122"/>
                <a:sym typeface="+mn-ea"/>
              </a:rPr>
              <a:t>隋文</a:t>
            </a:r>
            <a:r>
              <a:rPr lang="zh-CN" altLang="en-US" sz="2000" b="1" dirty="0" smtClean="0">
                <a:latin typeface="华文楷体" panose="02010600040101010101" charset="-122"/>
                <a:ea typeface="华文楷体" panose="02010600040101010101" charset="-122"/>
                <a:sym typeface="+mn-ea"/>
              </a:rPr>
              <a:t>慧（</a:t>
            </a:r>
            <a:r>
              <a:rPr lang="zh-CN" altLang="en-US" sz="2000" b="1" dirty="0" smtClean="0">
                <a:latin typeface="华文楷体" panose="02010600040101010101" charset="-122"/>
                <a:ea typeface="华文楷体" panose="02010600040101010101" charset="-122"/>
                <a:cs typeface="+mn-ea"/>
                <a:sym typeface="+mn-ea"/>
              </a:rPr>
              <a:t>山东师范大学历山学院</a:t>
            </a:r>
            <a:r>
              <a:rPr lang="zh-CN" altLang="en-US" sz="2000" b="1" dirty="0">
                <a:latin typeface="华文楷体" panose="02010600040101010101" charset="-122"/>
                <a:ea typeface="华文楷体" panose="02010600040101010101" charset="-122"/>
                <a:sym typeface="+mn-ea"/>
              </a:rPr>
              <a:t>）</a:t>
            </a:r>
          </a:p>
          <a:p>
            <a:r>
              <a:rPr lang="zh-CN" altLang="en-US" sz="2000" b="1" dirty="0">
                <a:latin typeface="华文楷体" panose="02010600040101010101" charset="-122"/>
                <a:ea typeface="华文楷体" panose="02010600040101010101" charset="-122"/>
                <a:cs typeface="+mn-ea"/>
                <a:sym typeface="+mn-ea"/>
              </a:rPr>
              <a:t>马路    （首都医科大学）</a:t>
            </a:r>
            <a:endParaRPr lang="zh-CN" altLang="en-US" sz="2000" b="1" dirty="0">
              <a:latin typeface="华文楷体" panose="02010600040101010101" charset="-122"/>
              <a:ea typeface="华文楷体" panose="02010600040101010101" charset="-122"/>
            </a:endParaRPr>
          </a:p>
          <a:p>
            <a:pPr algn="l"/>
            <a:r>
              <a:rPr lang="zh-CN" altLang="en-US" sz="2000" b="1" dirty="0">
                <a:latin typeface="华文楷体" panose="02010600040101010101" charset="-122"/>
                <a:ea typeface="华文楷体" panose="02010600040101010101" charset="-122"/>
                <a:cs typeface="+mn-ea"/>
                <a:sym typeface="+mn-ea"/>
              </a:rPr>
              <a:t>储节旺（安徽大学）</a:t>
            </a:r>
            <a:endParaRPr lang="zh-CN" altLang="en-US" sz="2000" b="1" dirty="0">
              <a:latin typeface="华文楷体" panose="02010600040101010101" charset="-122"/>
              <a:ea typeface="华文楷体" panose="02010600040101010101" charset="-122"/>
              <a:cs typeface="+mn-ea"/>
            </a:endParaRPr>
          </a:p>
          <a:p>
            <a:endParaRPr lang="zh-CN" altLang="en-US" sz="2000" b="1" dirty="0">
              <a:latin typeface="华文楷体" panose="02010600040101010101" charset="-122"/>
              <a:ea typeface="华文楷体" panose="02010600040101010101" charset="-122"/>
            </a:endParaRPr>
          </a:p>
        </p:txBody>
      </p:sp>
      <p:pic>
        <p:nvPicPr>
          <p:cNvPr id="162" name="Picture 2"/>
          <p:cNvPicPr>
            <a:picLocks noChangeAspect="1" noChangeArrowheads="1"/>
          </p:cNvPicPr>
          <p:nvPr/>
        </p:nvPicPr>
        <p:blipFill>
          <a:blip r:embed="rId2" cstate="screen"/>
          <a:srcRect/>
          <a:stretch>
            <a:fillRect/>
          </a:stretch>
        </p:blipFill>
        <p:spPr bwMode="auto">
          <a:xfrm>
            <a:off x="2475860" y="2223263"/>
            <a:ext cx="2642063" cy="1724762"/>
          </a:xfrm>
          <a:prstGeom prst="round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3" name="文本框 76"/>
          <p:cNvSpPr txBox="1"/>
          <p:nvPr/>
        </p:nvSpPr>
        <p:spPr>
          <a:xfrm>
            <a:off x="2796540" y="4315460"/>
            <a:ext cx="2321560" cy="613410"/>
          </a:xfrm>
          <a:prstGeom prst="rect">
            <a:avLst/>
          </a:prstGeom>
          <a:noFill/>
        </p:spPr>
        <p:txBody>
          <a:bodyPr wrap="squar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工作组成员</a:t>
            </a:r>
          </a:p>
        </p:txBody>
      </p:sp>
      <p:sp>
        <p:nvSpPr>
          <p:cNvPr id="2" name="流程图: 离页连接符 1"/>
          <p:cNvSpPr/>
          <p:nvPr/>
        </p:nvSpPr>
        <p:spPr>
          <a:xfrm>
            <a:off x="6362700" y="1315085"/>
            <a:ext cx="662305" cy="941705"/>
          </a:xfrm>
          <a:prstGeom prst="flowChartOffpageConnector">
            <a:avLst/>
          </a:prstGeom>
          <a:solidFill>
            <a:srgbClr val="027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文本框 157"/>
          <p:cNvSpPr txBox="1"/>
          <p:nvPr/>
        </p:nvSpPr>
        <p:spPr>
          <a:xfrm>
            <a:off x="6404610" y="1367790"/>
            <a:ext cx="640080" cy="1100455"/>
          </a:xfrm>
          <a:prstGeom prst="rect">
            <a:avLst/>
          </a:prstGeom>
          <a:noFill/>
        </p:spPr>
        <p:txBody>
          <a:bodyPr vert="eaVert" wrap="square" rtlCol="0">
            <a:spAutoFit/>
          </a:bodyPr>
          <a:lstStyle/>
          <a:p>
            <a:r>
              <a:rPr lang="zh-CN" altLang="en-US" sz="2800" b="1" dirty="0">
                <a:solidFill>
                  <a:schemeClr val="bg1"/>
                </a:solidFill>
                <a:latin typeface="微软雅黑" panose="020B0503020204020204" pitchFamily="34" charset="-122"/>
                <a:cs typeface="+mn-ea"/>
              </a:rPr>
              <a:t>组长</a:t>
            </a:r>
          </a:p>
        </p:txBody>
      </p:sp>
      <p:sp>
        <p:nvSpPr>
          <p:cNvPr id="17" name="流程图: 离页连接符 16"/>
          <p:cNvSpPr/>
          <p:nvPr/>
        </p:nvSpPr>
        <p:spPr>
          <a:xfrm>
            <a:off x="9267825" y="1337310"/>
            <a:ext cx="662305" cy="941705"/>
          </a:xfrm>
          <a:prstGeom prst="flowChartOffpageConnector">
            <a:avLst/>
          </a:prstGeom>
          <a:solidFill>
            <a:srgbClr val="027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文本框 164"/>
          <p:cNvSpPr txBox="1"/>
          <p:nvPr/>
        </p:nvSpPr>
        <p:spPr>
          <a:xfrm>
            <a:off x="9290050" y="1337310"/>
            <a:ext cx="640080" cy="959485"/>
          </a:xfrm>
          <a:prstGeom prst="rect">
            <a:avLst/>
          </a:prstGeom>
          <a:noFill/>
        </p:spPr>
        <p:txBody>
          <a:bodyPr vert="eaVert" wrap="square" rtlCol="0">
            <a:spAutoFit/>
          </a:bodyPr>
          <a:lstStyle/>
          <a:p>
            <a:r>
              <a:rPr lang="zh-CN" altLang="en-US" sz="2800" b="1" dirty="0">
                <a:solidFill>
                  <a:schemeClr val="bg1"/>
                </a:solidFill>
                <a:latin typeface="微软雅黑" panose="020B0503020204020204" pitchFamily="34" charset="-122"/>
                <a:cs typeface="+mn-ea"/>
              </a:rPr>
              <a:t>成员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par>
                                <p:cTn id="8" presetID="14" presetClass="entr" presetSubtype="10" fill="hold"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randombar(horizontal)">
                                      <p:cBhvr>
                                        <p:cTn id="10" dur="500"/>
                                        <p:tgtEl>
                                          <p:spTgt spid="162"/>
                                        </p:tgtEl>
                                      </p:cBhvr>
                                    </p:animEffect>
                                  </p:childTnLst>
                                </p:cTn>
                              </p:par>
                            </p:childTnLst>
                          </p:cTn>
                        </p:par>
                        <p:par>
                          <p:cTn id="11" fill="hold">
                            <p:stCondLst>
                              <p:cond delay="750"/>
                            </p:stCondLst>
                            <p:childTnLst>
                              <p:par>
                                <p:cTn id="12" presetID="53" presetClass="entr" presetSubtype="16" fill="hold" grpId="0" nodeType="afterEffect">
                                  <p:stCondLst>
                                    <p:cond delay="0"/>
                                  </p:stCondLst>
                                  <p:iterate type="lt">
                                    <p:tmPct val="20000"/>
                                  </p:iterate>
                                  <p:childTnLst>
                                    <p:set>
                                      <p:cBhvr>
                                        <p:cTn id="13" dur="1" fill="hold">
                                          <p:stCondLst>
                                            <p:cond delay="0"/>
                                          </p:stCondLst>
                                        </p:cTn>
                                        <p:tgtEl>
                                          <p:spTgt spid="163"/>
                                        </p:tgtEl>
                                        <p:attrNameLst>
                                          <p:attrName>style.visibility</p:attrName>
                                        </p:attrNameLst>
                                      </p:cBhvr>
                                      <p:to>
                                        <p:strVal val="visible"/>
                                      </p:to>
                                    </p:set>
                                    <p:anim calcmode="lin" valueType="num">
                                      <p:cBhvr>
                                        <p:cTn id="14" dur="250" fill="hold"/>
                                        <p:tgtEl>
                                          <p:spTgt spid="163"/>
                                        </p:tgtEl>
                                        <p:attrNameLst>
                                          <p:attrName>ppt_w</p:attrName>
                                        </p:attrNameLst>
                                      </p:cBhvr>
                                      <p:tavLst>
                                        <p:tav tm="0">
                                          <p:val>
                                            <p:fltVal val="0"/>
                                          </p:val>
                                        </p:tav>
                                        <p:tav tm="100000">
                                          <p:val>
                                            <p:strVal val="#ppt_w"/>
                                          </p:val>
                                        </p:tav>
                                      </p:tavLst>
                                    </p:anim>
                                    <p:anim calcmode="lin" valueType="num">
                                      <p:cBhvr>
                                        <p:cTn id="15" dur="250" fill="hold"/>
                                        <p:tgtEl>
                                          <p:spTgt spid="163"/>
                                        </p:tgtEl>
                                        <p:attrNameLst>
                                          <p:attrName>ppt_h</p:attrName>
                                        </p:attrNameLst>
                                      </p:cBhvr>
                                      <p:tavLst>
                                        <p:tav tm="0">
                                          <p:val>
                                            <p:fltVal val="0"/>
                                          </p:val>
                                        </p:tav>
                                        <p:tav tm="100000">
                                          <p:val>
                                            <p:strVal val="#ppt_h"/>
                                          </p:val>
                                        </p:tav>
                                      </p:tavLst>
                                    </p:anim>
                                    <p:animEffect transition="in" filter="fade">
                                      <p:cBhvr>
                                        <p:cTn id="16" dur="25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6"/>
          <p:cNvSpPr/>
          <p:nvPr/>
        </p:nvSpPr>
        <p:spPr>
          <a:xfrm>
            <a:off x="559435" y="1134110"/>
            <a:ext cx="4502785" cy="361315"/>
          </a:xfrm>
          <a:prstGeom prst="rect">
            <a:avLst/>
          </a:prstGeom>
          <a:solidFill>
            <a:srgbClr val="1F4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zh-CN" altLang="en-US" sz="2400" dirty="0" smtClean="0">
                <a:solidFill>
                  <a:schemeClr val="lt1"/>
                </a:solidFill>
                <a:latin typeface="+mn-lt"/>
                <a:ea typeface="+mn-ea"/>
                <a:cs typeface="+mn-cs"/>
                <a:sym typeface="宋体" panose="02010600030101010101" pitchFamily="2" charset="-122"/>
              </a:rPr>
              <a:t>新入职人员培训</a:t>
            </a:r>
          </a:p>
        </p:txBody>
      </p:sp>
      <p:sp>
        <p:nvSpPr>
          <p:cNvPr id="5" name="矩形 26"/>
          <p:cNvSpPr/>
          <p:nvPr/>
        </p:nvSpPr>
        <p:spPr>
          <a:xfrm>
            <a:off x="5853953" y="1134110"/>
            <a:ext cx="6194612" cy="361315"/>
          </a:xfrm>
          <a:prstGeom prst="rect">
            <a:avLst/>
          </a:prstGeom>
          <a:solidFill>
            <a:srgbClr val="1F4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fontAlgn="auto">
              <a:spcBef>
                <a:spcPts val="0"/>
              </a:spcBef>
              <a:spcAft>
                <a:spcPts val="0"/>
              </a:spcAft>
              <a:defRPr/>
            </a:pPr>
            <a:r>
              <a:rPr lang="zh-CN" altLang="en-US" sz="2200" dirty="0" smtClean="0">
                <a:solidFill>
                  <a:schemeClr val="lt1"/>
                </a:solidFill>
                <a:latin typeface="+mn-lt"/>
                <a:ea typeface="+mn-ea"/>
                <a:cs typeface="+mn-cs"/>
                <a:sym typeface="宋体" panose="02010600030101010101" pitchFamily="2" charset="-122"/>
              </a:rPr>
              <a:t>陕西高校图书馆读者服务典型案例展示交流活动</a:t>
            </a:r>
          </a:p>
        </p:txBody>
      </p:sp>
      <p:pic>
        <p:nvPicPr>
          <p:cNvPr id="6" name="图片 5" descr="西安.png"/>
          <p:cNvPicPr>
            <a:picLocks noChangeAspect="1"/>
          </p:cNvPicPr>
          <p:nvPr/>
        </p:nvPicPr>
        <p:blipFill>
          <a:blip r:embed="rId2" cstate="print"/>
          <a:stretch>
            <a:fillRect/>
          </a:stretch>
        </p:blipFill>
        <p:spPr>
          <a:xfrm>
            <a:off x="552353" y="1600135"/>
            <a:ext cx="4154117" cy="2156077"/>
          </a:xfrm>
          <a:prstGeom prst="rect">
            <a:avLst/>
          </a:prstGeom>
        </p:spPr>
      </p:pic>
      <p:pic>
        <p:nvPicPr>
          <p:cNvPr id="7" name="图片 6" descr="图片1.png"/>
          <p:cNvPicPr>
            <a:picLocks noChangeAspect="1"/>
          </p:cNvPicPr>
          <p:nvPr/>
        </p:nvPicPr>
        <p:blipFill>
          <a:blip r:embed="rId3"/>
          <a:stretch>
            <a:fillRect/>
          </a:stretch>
        </p:blipFill>
        <p:spPr>
          <a:xfrm>
            <a:off x="2132340" y="3854824"/>
            <a:ext cx="3156837" cy="2868705"/>
          </a:xfrm>
          <a:prstGeom prst="rect">
            <a:avLst/>
          </a:prstGeom>
        </p:spPr>
      </p:pic>
      <p:sp>
        <p:nvSpPr>
          <p:cNvPr id="2049" name="Rectangle 1"/>
          <p:cNvSpPr>
            <a:spLocks noChangeArrowheads="1"/>
          </p:cNvSpPr>
          <p:nvPr/>
        </p:nvSpPr>
        <p:spPr bwMode="auto">
          <a:xfrm>
            <a:off x="421342" y="3845859"/>
            <a:ext cx="1676400" cy="2862322"/>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pPr>
            <a:r>
              <a:rPr kumimoji="0" lang="zh-CN"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自</a:t>
            </a:r>
            <a:r>
              <a:rPr kumimoji="0" lang="zh-CN" altLang="zh-CN"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2012</a:t>
            </a:r>
            <a:r>
              <a:rPr kumimoji="0" lang="zh-CN"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年起，每年由省高校图工委组织新入职人员培训。主要内容包括：图书馆业务知识概论、职业精神教育、行业规程学习等。</a:t>
            </a:r>
            <a:endParaRPr kumimoji="0" lang="zh-CN"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050" name="Rectangle 2"/>
          <p:cNvSpPr>
            <a:spLocks noChangeArrowheads="1"/>
          </p:cNvSpPr>
          <p:nvPr/>
        </p:nvSpPr>
        <p:spPr bwMode="auto">
          <a:xfrm>
            <a:off x="5871882" y="1595718"/>
            <a:ext cx="6140824" cy="2554545"/>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自</a:t>
            </a:r>
            <a:r>
              <a:rPr kumimoji="0" lang="zh-CN" altLang="zh-CN" sz="16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2013</a:t>
            </a: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年起，每年举办陕西高校图书馆读者服务典型案例展示交流活动，流程及内容包括：（</a:t>
            </a:r>
            <a:r>
              <a:rPr kumimoji="0" lang="zh-CN" altLang="zh-CN" sz="16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1</a:t>
            </a: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）案例征集；（</a:t>
            </a:r>
            <a:r>
              <a:rPr kumimoji="0" lang="zh-CN" altLang="zh-CN" sz="16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2</a:t>
            </a: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）专家初评；（</a:t>
            </a:r>
            <a:r>
              <a:rPr kumimoji="0" lang="zh-CN" altLang="zh-CN" sz="16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3</a:t>
            </a: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）现场展示、竞赛，评奖；（</a:t>
            </a:r>
            <a:r>
              <a:rPr kumimoji="0" lang="zh-CN" altLang="zh-CN" sz="16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4</a:t>
            </a: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）获奖案例赴基层图书馆巡展、交流。</a:t>
            </a:r>
            <a:endParaRPr kumimoji="0" lang="zh-CN" sz="16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参加展示的服务案例从日常工作的微小细节出发，涉及到图书馆服务工作的方方面面，从不同的角度诠释了读者服务案例中所蕴含的</a:t>
            </a:r>
            <a:r>
              <a:rPr kumimoji="0" lang="zh-CN" sz="1600" b="1" i="0" u="none" strike="noStrike" cap="none" normalizeH="0" baseline="0" dirty="0" smtClean="0">
                <a:ln>
                  <a:noFill/>
                </a:ln>
                <a:solidFill>
                  <a:schemeClr val="tx1"/>
                </a:solidFill>
                <a:effectLst/>
                <a:latin typeface="Arial"/>
                <a:ea typeface="宋体" pitchFamily="2" charset="-122"/>
                <a:cs typeface="Times New Roman" pitchFamily="18" charset="0"/>
              </a:rPr>
              <a:t>“</a:t>
            </a: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小案例大智慧，小故事大情怀</a:t>
            </a:r>
            <a:r>
              <a:rPr kumimoji="0" lang="zh-CN" sz="1600" b="1"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的内涵。</a:t>
            </a:r>
            <a:endParaRPr kumimoji="0" lang="zh-CN" sz="16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通过该活动的举办，为基层馆员搭建了展示自我、交流沟通的平台，也为职业精神的弘扬找到了适宜的方式。该活动自创立以来，取得了非常积极的效果，目前已成为陕西高校图工委品牌活动。</a:t>
            </a:r>
            <a:endParaRPr kumimoji="0" lang="zh-CN" sz="16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10" name="图片 9" descr="图片2.png"/>
          <p:cNvPicPr>
            <a:picLocks noChangeAspect="1"/>
          </p:cNvPicPr>
          <p:nvPr/>
        </p:nvPicPr>
        <p:blipFill>
          <a:blip r:embed="rId4"/>
          <a:stretch>
            <a:fillRect/>
          </a:stretch>
        </p:blipFill>
        <p:spPr>
          <a:xfrm>
            <a:off x="6033248" y="4204447"/>
            <a:ext cx="5862918" cy="2501153"/>
          </a:xfrm>
          <a:prstGeom prst="rect">
            <a:avLst/>
          </a:prstGeom>
        </p:spPr>
      </p:pic>
      <p:sp>
        <p:nvSpPr>
          <p:cNvPr id="12" name="矩形 11"/>
          <p:cNvSpPr/>
          <p:nvPr/>
        </p:nvSpPr>
        <p:spPr>
          <a:xfrm>
            <a:off x="4507017" y="242046"/>
            <a:ext cx="912812" cy="679255"/>
          </a:xfrm>
          <a:prstGeom prst="rect">
            <a:avLst/>
          </a:prstGeom>
          <a:solidFill>
            <a:srgbClr val="E96A0F"/>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800" dirty="0" smtClean="0">
                <a:solidFill>
                  <a:srgbClr val="FFFFFF"/>
                </a:solidFill>
                <a:latin typeface="Verdana" panose="020B0604030504040204" pitchFamily="34" charset="0"/>
                <a:ea typeface="宋体" panose="02010600030101010101" pitchFamily="2" charset="-122"/>
              </a:rPr>
              <a:t>陕</a:t>
            </a:r>
            <a:endParaRPr lang="zh-CN" altLang="en-US" sz="4800" dirty="0">
              <a:solidFill>
                <a:srgbClr val="FFFFFF"/>
              </a:solidFill>
              <a:latin typeface="Verdana" panose="020B0604030504040204" pitchFamily="34" charset="0"/>
              <a:ea typeface="宋体" panose="02010600030101010101" pitchFamily="2" charset="-122"/>
            </a:endParaRPr>
          </a:p>
        </p:txBody>
      </p:sp>
      <p:sp>
        <p:nvSpPr>
          <p:cNvPr id="13" name="矩形 12"/>
          <p:cNvSpPr/>
          <p:nvPr/>
        </p:nvSpPr>
        <p:spPr>
          <a:xfrm>
            <a:off x="5428140" y="264356"/>
            <a:ext cx="811296" cy="633412"/>
          </a:xfrm>
          <a:prstGeom prst="rect">
            <a:avLst/>
          </a:prstGeom>
          <a:solidFill>
            <a:schemeClr val="bg1"/>
          </a:solidFill>
          <a:ln w="28575" cap="flat" cmpd="sng">
            <a:solidFill>
              <a:srgbClr val="E96A0F"/>
            </a:solidFill>
            <a:prstDash val="solid"/>
            <a:miter/>
            <a:headEnd type="none" w="med" len="med"/>
            <a:tailEnd type="none" w="med" len="med"/>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800" dirty="0" smtClean="0">
                <a:solidFill>
                  <a:schemeClr val="accent2"/>
                </a:solidFill>
                <a:latin typeface="Verdana" panose="020B0604030504040204" pitchFamily="34" charset="0"/>
                <a:ea typeface="宋体" panose="02010600030101010101" pitchFamily="2" charset="-122"/>
              </a:rPr>
              <a:t>西</a:t>
            </a:r>
            <a:endParaRPr lang="zh-CN" altLang="en-US" sz="4800" dirty="0">
              <a:solidFill>
                <a:schemeClr val="accent2"/>
              </a:solidFill>
              <a:latin typeface="Verdana" panose="020B060403050404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a:off x="374650" y="0"/>
            <a:ext cx="11442700" cy="6858000"/>
          </a:xfrm>
          <a:custGeom>
            <a:avLst/>
            <a:gdLst/>
            <a:ahLst/>
            <a:cxnLst>
              <a:cxn ang="0">
                <a:pos x="0" y="1317868"/>
              </a:cxn>
              <a:cxn ang="0">
                <a:pos x="6810251" y="1317868"/>
              </a:cxn>
              <a:cxn ang="0">
                <a:pos x="6994811" y="1317868"/>
              </a:cxn>
              <a:cxn ang="0">
                <a:pos x="11442700" y="1317868"/>
              </a:cxn>
              <a:cxn ang="0">
                <a:pos x="11442700" y="6858000"/>
              </a:cxn>
              <a:cxn ang="0">
                <a:pos x="0" y="6858000"/>
              </a:cxn>
              <a:cxn ang="0">
                <a:pos x="0" y="0"/>
              </a:cxn>
              <a:cxn ang="0">
                <a:pos x="11442700" y="0"/>
              </a:cxn>
              <a:cxn ang="0">
                <a:pos x="11442700" y="1153551"/>
              </a:cxn>
              <a:cxn ang="0">
                <a:pos x="6916149" y="1153551"/>
              </a:cxn>
              <a:cxn ang="0">
                <a:pos x="6540230" y="368300"/>
              </a:cxn>
              <a:cxn ang="0">
                <a:pos x="2408" y="368300"/>
              </a:cxn>
              <a:cxn ang="0">
                <a:pos x="0" y="373330"/>
              </a:cxn>
            </a:cxnLst>
            <a:rect l="0" t="0" r="0" b="0"/>
            <a:pathLst>
              <a:path w="11441723" h="6858000">
                <a:moveTo>
                  <a:pt x="0" y="1317868"/>
                </a:moveTo>
                <a:lnTo>
                  <a:pt x="6809670" y="1317868"/>
                </a:lnTo>
                <a:lnTo>
                  <a:pt x="6994214" y="1317868"/>
                </a:lnTo>
                <a:lnTo>
                  <a:pt x="11441723" y="1317868"/>
                </a:lnTo>
                <a:lnTo>
                  <a:pt x="11441723" y="6858000"/>
                </a:lnTo>
                <a:lnTo>
                  <a:pt x="0" y="6858000"/>
                </a:lnTo>
                <a:lnTo>
                  <a:pt x="0" y="1317868"/>
                </a:lnTo>
                <a:close/>
                <a:moveTo>
                  <a:pt x="0" y="0"/>
                </a:moveTo>
                <a:lnTo>
                  <a:pt x="11441723" y="0"/>
                </a:lnTo>
                <a:lnTo>
                  <a:pt x="11441723" y="1153551"/>
                </a:lnTo>
                <a:lnTo>
                  <a:pt x="6915558" y="1153551"/>
                </a:lnTo>
                <a:lnTo>
                  <a:pt x="6539672" y="368300"/>
                </a:lnTo>
                <a:lnTo>
                  <a:pt x="2408" y="368300"/>
                </a:lnTo>
                <a:lnTo>
                  <a:pt x="0" y="373330"/>
                </a:lnTo>
                <a:lnTo>
                  <a:pt x="0" y="0"/>
                </a:lnTo>
                <a:close/>
              </a:path>
            </a:pathLst>
          </a:custGeom>
          <a:solidFill>
            <a:srgbClr val="EEEEEE"/>
          </a:solidFill>
          <a:ln w="9525">
            <a:noFill/>
          </a:ln>
          <a:effectLst>
            <a:outerShdw dist="38100" dir="2699999" algn="ctr" rotWithShape="0">
              <a:srgbClr val="000000">
                <a:alpha val="39000"/>
              </a:srgbClr>
            </a:outerShdw>
          </a:effectLst>
        </p:spPr>
        <p:txBody>
          <a:bodyP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endParaRPr lang="zh-CN" altLang="en-US"/>
          </a:p>
        </p:txBody>
      </p:sp>
      <p:sp>
        <p:nvSpPr>
          <p:cNvPr id="17416" name="矩形 26"/>
          <p:cNvSpPr/>
          <p:nvPr/>
        </p:nvSpPr>
        <p:spPr>
          <a:xfrm>
            <a:off x="576655" y="3484731"/>
            <a:ext cx="10845800" cy="361315"/>
          </a:xfrm>
          <a:prstGeom prst="rect">
            <a:avLst/>
          </a:prstGeom>
          <a:solidFill>
            <a:srgbClr val="1F4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zh-CN" altLang="zh-CN" sz="2400" dirty="0">
              <a:solidFill>
                <a:schemeClr val="lt1"/>
              </a:solidFill>
              <a:latin typeface="+mn-lt"/>
              <a:ea typeface="+mn-ea"/>
              <a:cs typeface="+mn-cs"/>
              <a:sym typeface="宋体" panose="02010600030101010101" pitchFamily="2" charset="-122"/>
            </a:endParaRPr>
          </a:p>
        </p:txBody>
      </p:sp>
      <p:sp>
        <p:nvSpPr>
          <p:cNvPr id="17419" name="TextBox 6"/>
          <p:cNvSpPr/>
          <p:nvPr/>
        </p:nvSpPr>
        <p:spPr>
          <a:xfrm>
            <a:off x="567690" y="1765300"/>
            <a:ext cx="10846435" cy="1754326"/>
          </a:xfrm>
          <a:prstGeom prst="rect">
            <a:avLst/>
          </a:prstGeom>
          <a:solidFill>
            <a:schemeClr val="bg1">
              <a:lumMod val="85000"/>
            </a:schemeClr>
          </a:solidFill>
          <a:ln w="9525">
            <a:noFill/>
          </a:ln>
        </p:spPr>
        <p:txBody>
          <a:bodyPr wrap="square" anchor="t">
            <a:spAutoFit/>
          </a:bodyPr>
          <a:lstStyle/>
          <a:p>
            <a:pPr marL="0" algn="l">
              <a:lnSpc>
                <a:spcPct val="150000"/>
              </a:lnSpc>
              <a:buNone/>
            </a:pPr>
            <a:r>
              <a:rPr lang="en-US" altLang="zh-CN" sz="1600" b="1" dirty="0">
                <a:solidFill>
                  <a:srgbClr val="5F5E5C"/>
                </a:solidFill>
                <a:latin typeface="微软雅黑" panose="020B0503020204020204" pitchFamily="34" charset="-122"/>
                <a:ea typeface="微软雅黑" panose="020B0503020204020204" pitchFamily="34" charset="-122"/>
                <a:cs typeface="+mn-ea"/>
                <a:sym typeface="+mn-ea"/>
              </a:rPr>
              <a:t>      </a:t>
            </a:r>
            <a:r>
              <a:rPr lang="zh-CN" altLang="en-US" sz="1800" b="1" dirty="0">
                <a:latin typeface="微软雅黑" panose="020B0503020204020204" pitchFamily="34" charset="-122"/>
                <a:ea typeface="微软雅黑" panose="020B0503020204020204" pitchFamily="34" charset="-122"/>
                <a:cs typeface="+mn-ea"/>
                <a:sym typeface="+mn-ea"/>
              </a:rPr>
              <a:t>自20</a:t>
            </a:r>
            <a:r>
              <a:rPr lang="en-US" altLang="zh-CN" sz="1800" b="1" dirty="0">
                <a:latin typeface="微软雅黑" panose="020B0503020204020204" pitchFamily="34" charset="-122"/>
                <a:ea typeface="微软雅黑" panose="020B0503020204020204" pitchFamily="34" charset="-122"/>
                <a:cs typeface="+mn-ea"/>
                <a:sym typeface="+mn-ea"/>
              </a:rPr>
              <a:t>02</a:t>
            </a:r>
            <a:r>
              <a:rPr lang="zh-CN" altLang="en-US" sz="1800" b="1" dirty="0">
                <a:latin typeface="微软雅黑" panose="020B0503020204020204" pitchFamily="34" charset="-122"/>
                <a:ea typeface="微软雅黑" panose="020B0503020204020204" pitchFamily="34" charset="-122"/>
                <a:cs typeface="+mn-ea"/>
                <a:sym typeface="+mn-ea"/>
              </a:rPr>
              <a:t>年起，安徽省高校图工委就开设了</a:t>
            </a:r>
            <a:r>
              <a:rPr lang="zh-CN" altLang="en-US" sz="1800" b="1" dirty="0">
                <a:solidFill>
                  <a:srgbClr val="FF0000"/>
                </a:solidFill>
                <a:latin typeface="微软雅黑" panose="020B0503020204020204" pitchFamily="34" charset="-122"/>
                <a:ea typeface="微软雅黑" panose="020B0503020204020204" pitchFamily="34" charset="-122"/>
                <a:cs typeface="+mn-ea"/>
                <a:sym typeface="+mn-ea"/>
              </a:rPr>
              <a:t>暑期继续教育培训班</a:t>
            </a:r>
            <a:r>
              <a:rPr lang="zh-CN" altLang="en-US" sz="1800" b="1" dirty="0">
                <a:latin typeface="微软雅黑" panose="020B0503020204020204" pitchFamily="34" charset="-122"/>
                <a:ea typeface="微软雅黑" panose="020B0503020204020204" pitchFamily="34" charset="-122"/>
                <a:cs typeface="+mn-ea"/>
                <a:sym typeface="+mn-ea"/>
              </a:rPr>
              <a:t>。培训对象为全省具有中高级职称的图书馆员。培训内容紧扣图书馆事业发展，追踪图书馆学理论研究或实践热点，旨在通过培训达到促使学院知识结构更新和学科视野开拓的目的。除了对学员进行专业技能培训外，还加强馆员学术和科研能力培训，以适应高校图书馆学科化和个性化服务的需要</a:t>
            </a:r>
            <a:r>
              <a:rPr lang="zh-CN" altLang="en-US" sz="1800" b="1" dirty="0" smtClean="0">
                <a:latin typeface="微软雅黑" panose="020B0503020204020204" pitchFamily="34" charset="-122"/>
                <a:ea typeface="微软雅黑" panose="020B0503020204020204" pitchFamily="34" charset="-122"/>
                <a:cs typeface="+mn-ea"/>
                <a:sym typeface="+mn-ea"/>
              </a:rPr>
              <a:t>。</a:t>
            </a:r>
            <a:endParaRPr lang="zh-CN" altLang="en-US" sz="1800" b="1" dirty="0">
              <a:latin typeface="微软雅黑" panose="020B0503020204020204" pitchFamily="34" charset="-122"/>
              <a:ea typeface="微软雅黑" panose="020B0503020204020204" pitchFamily="34" charset="-122"/>
              <a:cs typeface="+mn-ea"/>
              <a:sym typeface="+mn-ea"/>
            </a:endParaRPr>
          </a:p>
        </p:txBody>
      </p:sp>
      <p:sp>
        <p:nvSpPr>
          <p:cNvPr id="48" name="矩形 47"/>
          <p:cNvSpPr/>
          <p:nvPr/>
        </p:nvSpPr>
        <p:spPr>
          <a:xfrm>
            <a:off x="7859021" y="4429461"/>
            <a:ext cx="3819525" cy="1827530"/>
          </a:xfrm>
          <a:prstGeom prst="rect">
            <a:avLst/>
          </a:prstGeom>
          <a:solidFill>
            <a:srgbClr val="FF9900"/>
          </a:solidFill>
          <a:ln w="9525">
            <a:noFill/>
          </a:ln>
        </p:spPr>
        <p:txBody>
          <a:bodyPr wrap="square" lIns="91428" tIns="45713" rIns="91428" bIns="45713">
            <a:spAutoFit/>
          </a:bodyPr>
          <a:lstStyle/>
          <a:p>
            <a:pPr lvl="0" algn="ctr"/>
            <a:r>
              <a:rPr lang="zh-CN" altLang="en-US" sz="2800" b="1" dirty="0">
                <a:solidFill>
                  <a:schemeClr val="bg1"/>
                </a:solidFill>
                <a:latin typeface="微软雅黑" panose="020B0503020204020204" pitchFamily="34" charset="-122"/>
                <a:ea typeface="微软雅黑" panose="020B0503020204020204" pitchFamily="34" charset="-122"/>
              </a:rPr>
              <a:t>安徽省高校图工委被认定为图书资料与情报管理专业省级专业技术人员继续教育基地</a:t>
            </a:r>
          </a:p>
        </p:txBody>
      </p:sp>
      <p:sp>
        <p:nvSpPr>
          <p:cNvPr id="12" name="矩形 11"/>
          <p:cNvSpPr/>
          <p:nvPr/>
        </p:nvSpPr>
        <p:spPr>
          <a:xfrm>
            <a:off x="239817" y="142961"/>
            <a:ext cx="912812" cy="912812"/>
          </a:xfrm>
          <a:prstGeom prst="rect">
            <a:avLst/>
          </a:prstGeom>
          <a:solidFill>
            <a:srgbClr val="E96A0F"/>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800" dirty="0" smtClean="0">
                <a:solidFill>
                  <a:srgbClr val="FFFFFF"/>
                </a:solidFill>
                <a:latin typeface="Verdana" panose="020B0604030504040204" pitchFamily="34" charset="0"/>
                <a:ea typeface="宋体" panose="02010600030101010101" pitchFamily="2" charset="-122"/>
              </a:rPr>
              <a:t>安</a:t>
            </a:r>
            <a:endParaRPr lang="zh-CN" altLang="en-US" sz="4800" dirty="0">
              <a:solidFill>
                <a:srgbClr val="FFFFFF"/>
              </a:solidFill>
              <a:latin typeface="Verdana" panose="020B0604030504040204" pitchFamily="34" charset="0"/>
              <a:ea typeface="宋体" panose="02010600030101010101" pitchFamily="2" charset="-122"/>
            </a:endParaRPr>
          </a:p>
        </p:txBody>
      </p:sp>
      <p:sp>
        <p:nvSpPr>
          <p:cNvPr id="13" name="任意多边形 12"/>
          <p:cNvSpPr/>
          <p:nvPr/>
        </p:nvSpPr>
        <p:spPr>
          <a:xfrm>
            <a:off x="1837766" y="430308"/>
            <a:ext cx="5387787" cy="708210"/>
          </a:xfrm>
          <a:custGeom>
            <a:avLst/>
            <a:gdLst>
              <a:gd name="txL" fmla="*/ 0 w 4262511"/>
              <a:gd name="txT" fmla="*/ 0 h 661185"/>
              <a:gd name="txR" fmla="*/ 4262511 w 4262511"/>
              <a:gd name="txB" fmla="*/ 661185 h 661185"/>
            </a:gdLst>
            <a:ahLst/>
            <a:cxnLst>
              <a:cxn ang="0">
                <a:pos x="0" y="0"/>
              </a:cxn>
              <a:cxn ang="0">
                <a:pos x="3914263" y="0"/>
              </a:cxn>
              <a:cxn ang="0">
                <a:pos x="4262437" y="547688"/>
              </a:cxn>
              <a:cxn ang="0">
                <a:pos x="0" y="547688"/>
              </a:cxn>
            </a:cxnLst>
            <a:rect l="txL" t="txT" r="txR" b="txB"/>
            <a:pathLst>
              <a:path w="4262511" h="661185">
                <a:moveTo>
                  <a:pt x="0" y="0"/>
                </a:moveTo>
                <a:lnTo>
                  <a:pt x="3914331" y="0"/>
                </a:lnTo>
                <a:lnTo>
                  <a:pt x="4262511" y="661185"/>
                </a:lnTo>
                <a:lnTo>
                  <a:pt x="0" y="661185"/>
                </a:lnTo>
                <a:lnTo>
                  <a:pt x="0" y="0"/>
                </a:lnTo>
                <a:close/>
              </a:path>
            </a:pathLst>
          </a:custGeom>
          <a:solidFill>
            <a:schemeClr val="accent2"/>
          </a:solidFill>
          <a:ln w="9525">
            <a:noFill/>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r>
              <a:rPr lang="zh-CN" altLang="en-US" sz="3200" dirty="0" smtClean="0">
                <a:latin typeface="华文新魏" panose="02010800040101010101" pitchFamily="2" charset="-122"/>
                <a:ea typeface="华文新魏" panose="02010800040101010101" pitchFamily="2" charset="-122"/>
                <a:cs typeface="+mn-ea"/>
              </a:rPr>
              <a:t> 暑期继续教育高级研讨班</a:t>
            </a:r>
            <a:endParaRPr lang="zh-CN" altLang="en-US" sz="3200" dirty="0">
              <a:latin typeface="华文新魏" panose="02010800040101010101" pitchFamily="2" charset="-122"/>
              <a:ea typeface="华文新魏" panose="02010800040101010101" pitchFamily="2" charset="-122"/>
              <a:cs typeface="+mn-ea"/>
            </a:endParaRPr>
          </a:p>
        </p:txBody>
      </p:sp>
      <p:sp>
        <p:nvSpPr>
          <p:cNvPr id="14" name="矩形 13"/>
          <p:cNvSpPr/>
          <p:nvPr/>
        </p:nvSpPr>
        <p:spPr>
          <a:xfrm>
            <a:off x="1026469" y="640876"/>
            <a:ext cx="633412" cy="633412"/>
          </a:xfrm>
          <a:prstGeom prst="rect">
            <a:avLst/>
          </a:prstGeom>
          <a:solidFill>
            <a:schemeClr val="bg1"/>
          </a:solidFill>
          <a:ln w="28575" cap="flat" cmpd="sng">
            <a:solidFill>
              <a:srgbClr val="E96A0F"/>
            </a:solidFill>
            <a:prstDash val="solid"/>
            <a:miter/>
            <a:headEnd type="none" w="med" len="med"/>
            <a:tailEnd type="none" w="med" len="med"/>
          </a:ln>
        </p:spPr>
        <p:txBody>
          <a:bodyPr anchor="ctr"/>
          <a:lst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algn="ctr"/>
            <a:r>
              <a:rPr lang="zh-CN" altLang="en-US" sz="4000" dirty="0" smtClean="0">
                <a:solidFill>
                  <a:srgbClr val="E96A0F"/>
                </a:solidFill>
                <a:latin typeface="Verdana" panose="020B0604030504040204" pitchFamily="34" charset="0"/>
                <a:ea typeface="宋体" panose="02010600030101010101" pitchFamily="2" charset="-122"/>
              </a:rPr>
              <a:t>徽</a:t>
            </a:r>
            <a:endParaRPr lang="zh-CN" altLang="en-US" sz="4000" dirty="0">
              <a:solidFill>
                <a:srgbClr val="E96A0F"/>
              </a:solidFill>
              <a:latin typeface="Verdana" panose="020B0604030504040204" pitchFamily="34" charset="0"/>
              <a:ea typeface="宋体" panose="02010600030101010101" pitchFamily="2" charset="-122"/>
            </a:endParaRPr>
          </a:p>
        </p:txBody>
      </p:sp>
      <p:pic>
        <p:nvPicPr>
          <p:cNvPr id="10" name="图片 9" descr="11.png"/>
          <p:cNvPicPr>
            <a:picLocks noChangeAspect="1"/>
          </p:cNvPicPr>
          <p:nvPr/>
        </p:nvPicPr>
        <p:blipFill>
          <a:blip r:embed="rId2"/>
          <a:stretch>
            <a:fillRect/>
          </a:stretch>
        </p:blipFill>
        <p:spPr>
          <a:xfrm>
            <a:off x="437031" y="4061014"/>
            <a:ext cx="3139888" cy="1407457"/>
          </a:xfrm>
          <a:prstGeom prst="rect">
            <a:avLst/>
          </a:prstGeom>
        </p:spPr>
      </p:pic>
      <p:pic>
        <p:nvPicPr>
          <p:cNvPr id="15" name="图片 14" descr="33.png"/>
          <p:cNvPicPr>
            <a:picLocks noChangeAspect="1"/>
          </p:cNvPicPr>
          <p:nvPr/>
        </p:nvPicPr>
        <p:blipFill>
          <a:blip r:embed="rId3" cstate="print"/>
          <a:stretch>
            <a:fillRect/>
          </a:stretch>
        </p:blipFill>
        <p:spPr>
          <a:xfrm>
            <a:off x="416253" y="5525832"/>
            <a:ext cx="3151699" cy="1125980"/>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3598768" y="3928969"/>
            <a:ext cx="4211826" cy="28214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400" y="10584"/>
            <a:ext cx="12192000" cy="4233333"/>
          </a:xfrm>
          <a:prstGeom prst="rect">
            <a:avLst/>
          </a:prstGeom>
          <a:solidFill>
            <a:srgbClr val="1F4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3" name="Rectangle 3"/>
          <p:cNvSpPr txBox="1"/>
          <p:nvPr/>
        </p:nvSpPr>
        <p:spPr>
          <a:xfrm>
            <a:off x="1674284" y="2607733"/>
            <a:ext cx="6855883" cy="670984"/>
          </a:xfrm>
          <a:prstGeom prst="rect">
            <a:avLst/>
          </a:prstGeom>
          <a:noFill/>
          <a:ln w="9525">
            <a:noFill/>
          </a:ln>
        </p:spPr>
        <p:txBody>
          <a:bodyPr anchor="ctr"/>
          <a:lstStyle/>
          <a:p>
            <a:pPr lvl="0" algn="r"/>
            <a:r>
              <a:rPr lang="zh-CN" altLang="en-US" sz="4000" b="1" dirty="0">
                <a:solidFill>
                  <a:schemeClr val="bg1"/>
                </a:solidFill>
                <a:latin typeface="微软雅黑" panose="020B0503020204020204" pitchFamily="34" charset="-122"/>
                <a:ea typeface="微软雅黑" panose="020B0503020204020204" pitchFamily="34" charset="-122"/>
              </a:rPr>
              <a:t>谢谢大家</a:t>
            </a:r>
          </a:p>
        </p:txBody>
      </p:sp>
      <p:cxnSp>
        <p:nvCxnSpPr>
          <p:cNvPr id="46" name="直接连接符 5"/>
          <p:cNvCxnSpPr/>
          <p:nvPr/>
        </p:nvCxnSpPr>
        <p:spPr>
          <a:xfrm flipH="1">
            <a:off x="5232400" y="3314700"/>
            <a:ext cx="6157384" cy="0"/>
          </a:xfrm>
          <a:prstGeom prst="line">
            <a:avLst/>
          </a:prstGeom>
          <a:ln w="12700" cap="flat" cmpd="sng">
            <a:solidFill>
              <a:schemeClr val="accent1"/>
            </a:solidFill>
            <a:prstDash val="solid"/>
            <a:headEnd type="none" w="med" len="med"/>
            <a:tailEnd type="none" w="med" len="med"/>
          </a:ln>
        </p:spPr>
      </p:cxnSp>
      <p:sp>
        <p:nvSpPr>
          <p:cNvPr id="48" name="矩形 47"/>
          <p:cNvSpPr/>
          <p:nvPr/>
        </p:nvSpPr>
        <p:spPr>
          <a:xfrm>
            <a:off x="4670848" y="496994"/>
            <a:ext cx="3859530" cy="2004695"/>
          </a:xfrm>
          <a:prstGeom prst="rect">
            <a:avLst/>
          </a:prstGeom>
          <a:solidFill>
            <a:srgbClr val="FF9900"/>
          </a:solidFill>
          <a:ln w="9525">
            <a:noFill/>
          </a:ln>
        </p:spPr>
        <p:txBody>
          <a:bodyPr wrap="none" lIns="91428" tIns="45713" rIns="91428" bIns="45713">
            <a:spAutoFit/>
          </a:bodyPr>
          <a:lstStyle/>
          <a:p>
            <a:pPr lvl="0" algn="r"/>
            <a:r>
              <a:rPr lang="en-US" altLang="zh-CN" sz="11735" b="1" dirty="0">
                <a:solidFill>
                  <a:schemeClr val="bg1"/>
                </a:solidFill>
                <a:latin typeface="微软雅黑" panose="020B0503020204020204" pitchFamily="34" charset="-122"/>
                <a:ea typeface="微软雅黑" panose="020B0503020204020204" pitchFamily="34" charset="-122"/>
              </a:rPr>
              <a:t>2017</a:t>
            </a:r>
          </a:p>
        </p:txBody>
      </p:sp>
      <p:grpSp>
        <p:nvGrpSpPr>
          <p:cNvPr id="2" name="组合 48"/>
          <p:cNvGrpSpPr/>
          <p:nvPr/>
        </p:nvGrpSpPr>
        <p:grpSpPr>
          <a:xfrm>
            <a:off x="11510433" y="6161617"/>
            <a:ext cx="575733" cy="575733"/>
            <a:chOff x="6084168" y="1274820"/>
            <a:chExt cx="432048" cy="432834"/>
          </a:xfrm>
        </p:grpSpPr>
        <p:sp>
          <p:nvSpPr>
            <p:cNvPr id="38931" name="椭圆 22"/>
            <p:cNvSpPr/>
            <p:nvPr/>
          </p:nvSpPr>
          <p:spPr>
            <a:xfrm>
              <a:off x="6084168" y="1274820"/>
              <a:ext cx="432048" cy="432834"/>
            </a:xfrm>
            <a:prstGeom prst="ellipse">
              <a:avLst/>
            </a:prstGeom>
            <a:solidFill>
              <a:srgbClr val="92D050"/>
            </a:solidFill>
            <a:ln w="9525">
              <a:noFill/>
            </a:ln>
          </p:spPr>
          <p:txBody>
            <a:bodyPr anchor="ctr"/>
            <a:lstStyle/>
            <a:p>
              <a:pPr lvl="0" algn="ctr"/>
              <a:endParaRPr lang="zh-CN" altLang="en-US" sz="2400" dirty="0">
                <a:solidFill>
                  <a:srgbClr val="FFFFFF"/>
                </a:solidFill>
                <a:latin typeface="Calibri" panose="020F0502020204030204" pitchFamily="34" charset="0"/>
                <a:ea typeface="宋体" panose="02010600030101010101" pitchFamily="2" charset="-122"/>
              </a:endParaRPr>
            </a:p>
          </p:txBody>
        </p:sp>
        <p:sp>
          <p:nvSpPr>
            <p:cNvPr id="38932" name="Freeform 59"/>
            <p:cNvSpPr/>
            <p:nvPr/>
          </p:nvSpPr>
          <p:spPr>
            <a:xfrm>
              <a:off x="6180302" y="1365898"/>
              <a:ext cx="239780" cy="250679"/>
            </a:xfrm>
            <a:custGeom>
              <a:avLst/>
              <a:gdLst>
                <a:gd name="txL" fmla="*/ 0 w 581"/>
                <a:gd name="txT" fmla="*/ 0 h 609"/>
                <a:gd name="txR" fmla="*/ 581 w 581"/>
                <a:gd name="txB" fmla="*/ 609 h 609"/>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556819901"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0"/>
                </a:cxn>
                <a:cxn ang="0">
                  <a:pos x="2147483647" y="2147483647"/>
                </a:cxn>
              </a:cxnLst>
              <a:rect l="txL" t="txT" r="txR" b="tx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alpha val="100000"/>
              </a:schemeClr>
            </a:solidFill>
            <a:ln w="9525">
              <a:noFill/>
            </a:ln>
          </p:spPr>
          <p:txBody>
            <a:bodyPr/>
            <a:lstStyle/>
            <a:p>
              <a:endParaRPr lang="zh-CN" altLang="en-US" sz="2400"/>
            </a:p>
          </p:txBody>
        </p:sp>
      </p:grpSp>
      <p:grpSp>
        <p:nvGrpSpPr>
          <p:cNvPr id="4" name="组合 51"/>
          <p:cNvGrpSpPr/>
          <p:nvPr/>
        </p:nvGrpSpPr>
        <p:grpSpPr>
          <a:xfrm>
            <a:off x="9783233" y="6161617"/>
            <a:ext cx="575733" cy="575733"/>
            <a:chOff x="4788024" y="1275213"/>
            <a:chExt cx="432048" cy="432048"/>
          </a:xfrm>
        </p:grpSpPr>
        <p:sp>
          <p:nvSpPr>
            <p:cNvPr id="38929" name="椭圆 65"/>
            <p:cNvSpPr/>
            <p:nvPr/>
          </p:nvSpPr>
          <p:spPr>
            <a:xfrm>
              <a:off x="4788024" y="1275213"/>
              <a:ext cx="432048" cy="432048"/>
            </a:xfrm>
            <a:prstGeom prst="ellipse">
              <a:avLst/>
            </a:prstGeom>
            <a:solidFill>
              <a:srgbClr val="F79600"/>
            </a:solidFill>
            <a:ln w="9525">
              <a:noFill/>
            </a:ln>
          </p:spPr>
          <p:txBody>
            <a:bodyPr anchor="ctr"/>
            <a:lstStyle/>
            <a:p>
              <a:pPr lvl="0" algn="ctr"/>
              <a:endParaRPr lang="zh-CN" altLang="en-US" sz="2400" dirty="0">
                <a:solidFill>
                  <a:srgbClr val="FFFFFF"/>
                </a:solidFill>
                <a:latin typeface="Calibri" panose="020F0502020204030204" pitchFamily="34" charset="0"/>
                <a:ea typeface="宋体" panose="02010600030101010101" pitchFamily="2" charset="-122"/>
              </a:endParaRPr>
            </a:p>
          </p:txBody>
        </p:sp>
        <p:sp>
          <p:nvSpPr>
            <p:cNvPr id="38930" name="Freeform 110"/>
            <p:cNvSpPr/>
            <p:nvPr/>
          </p:nvSpPr>
          <p:spPr>
            <a:xfrm>
              <a:off x="4891102" y="1366806"/>
              <a:ext cx="250679" cy="248862"/>
            </a:xfrm>
            <a:custGeom>
              <a:avLst/>
              <a:gdLst>
                <a:gd name="txL" fmla="*/ 0 w 609"/>
                <a:gd name="txT" fmla="*/ 0 h 602"/>
                <a:gd name="txR" fmla="*/ 609 w 609"/>
                <a:gd name="txB" fmla="*/ 602 h 60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alpha val="100000"/>
              </a:schemeClr>
            </a:solidFill>
            <a:ln w="9525">
              <a:noFill/>
            </a:ln>
          </p:spPr>
          <p:txBody>
            <a:bodyPr/>
            <a:lstStyle/>
            <a:p>
              <a:endParaRPr lang="zh-CN" altLang="en-US" sz="2400"/>
            </a:p>
          </p:txBody>
        </p:sp>
      </p:grpSp>
      <p:grpSp>
        <p:nvGrpSpPr>
          <p:cNvPr id="5" name="组合 54"/>
          <p:cNvGrpSpPr/>
          <p:nvPr/>
        </p:nvGrpSpPr>
        <p:grpSpPr>
          <a:xfrm>
            <a:off x="10646833" y="6161617"/>
            <a:ext cx="577851" cy="575733"/>
            <a:chOff x="5436096" y="1274820"/>
            <a:chExt cx="432833" cy="432834"/>
          </a:xfrm>
        </p:grpSpPr>
        <p:sp>
          <p:nvSpPr>
            <p:cNvPr id="56" name="椭圆 16"/>
            <p:cNvSpPr>
              <a:spLocks noChangeArrowheads="1"/>
            </p:cNvSpPr>
            <p:nvPr/>
          </p:nvSpPr>
          <p:spPr bwMode="auto">
            <a:xfrm>
              <a:off x="5436096" y="1274820"/>
              <a:ext cx="432833" cy="432834"/>
            </a:xfrm>
            <a:prstGeom prst="ellipse">
              <a:avLst/>
            </a:prstGeom>
            <a:solidFill>
              <a:schemeClr val="accent3"/>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8928" name="Freeform 16"/>
            <p:cNvSpPr/>
            <p:nvPr/>
          </p:nvSpPr>
          <p:spPr>
            <a:xfrm>
              <a:off x="5554420" y="1377705"/>
              <a:ext cx="196183" cy="227065"/>
            </a:xfrm>
            <a:custGeom>
              <a:avLst/>
              <a:gdLst>
                <a:gd name="txL" fmla="*/ 0 w 475"/>
                <a:gd name="txT" fmla="*/ 0 h 552"/>
                <a:gd name="txR" fmla="*/ 475 w 475"/>
                <a:gd name="txB" fmla="*/ 552 h 552"/>
              </a:gdLst>
              <a:ahLst/>
              <a:cxnLst>
                <a:cxn ang="0">
                  <a:pos x="2147483647" y="2147483647"/>
                </a:cxn>
                <a:cxn ang="0">
                  <a:pos x="2147483647" y="2147483647"/>
                </a:cxn>
                <a:cxn ang="0">
                  <a:pos x="2147483647" y="2147483647"/>
                </a:cxn>
                <a:cxn ang="0">
                  <a:pos x="2147483647" y="0"/>
                </a:cxn>
                <a:cxn ang="0">
                  <a:pos x="2147483647" y="0"/>
                </a:cxn>
                <a:cxn ang="0">
                  <a:pos x="2147483647" y="1488516956"/>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488516956"/>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560392510" y="2147483647"/>
                </a:cxn>
                <a:cxn ang="0">
                  <a:pos x="0" y="2147483647"/>
                </a:cxn>
                <a:cxn ang="0">
                  <a:pos x="1560392510" y="2147483647"/>
                </a:cxn>
                <a:cxn ang="0">
                  <a:pos x="2147483647" y="2147483647"/>
                </a:cxn>
                <a:cxn ang="0">
                  <a:pos x="2147483647" y="2147483647"/>
                </a:cxn>
                <a:cxn ang="0">
                  <a:pos x="1560392510" y="2147483647"/>
                </a:cxn>
                <a:cxn ang="0">
                  <a:pos x="1560392510" y="2147483647"/>
                </a:cxn>
                <a:cxn ang="0">
                  <a:pos x="2147483647" y="2147483647"/>
                </a:cxn>
                <a:cxn ang="0">
                  <a:pos x="2147483647" y="2147483647"/>
                </a:cxn>
                <a:cxn ang="0">
                  <a:pos x="2147483647" y="2147483647"/>
                </a:cxn>
                <a:cxn ang="0">
                  <a:pos x="1560392510" y="2147483647"/>
                </a:cxn>
                <a:cxn ang="0">
                  <a:pos x="0" y="2147483647"/>
                </a:cxn>
                <a:cxn ang="0">
                  <a:pos x="1560392510" y="2147483647"/>
                </a:cxn>
                <a:cxn ang="0">
                  <a:pos x="1560392510" y="2147483647"/>
                </a:cxn>
                <a:cxn ang="0">
                  <a:pos x="1560392510" y="2147483647"/>
                </a:cxn>
                <a:cxn ang="0">
                  <a:pos x="2147483647" y="2147483647"/>
                </a:cxn>
                <a:cxn ang="0">
                  <a:pos x="2147483647" y="2147483647"/>
                </a:cxn>
                <a:cxn ang="0">
                  <a:pos x="2147483647" y="2147483647"/>
                </a:cxn>
                <a:cxn ang="0">
                  <a:pos x="1560392510" y="2147483647"/>
                </a:cxn>
                <a:cxn ang="0">
                  <a:pos x="0" y="2147483647"/>
                </a:cxn>
                <a:cxn ang="0">
                  <a:pos x="1560392510" y="2147483647"/>
                </a:cxn>
              </a:cxnLst>
              <a:rect l="txL" t="txT" r="txR" b="tx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alpha val="100000"/>
              </a:schemeClr>
            </a:solidFill>
            <a:ln w="9525">
              <a:noFill/>
            </a:ln>
          </p:spPr>
          <p:txBody>
            <a:bodyPr/>
            <a:lstStyle/>
            <a:p>
              <a:endParaRPr lang="zh-CN" altLang="en-US" sz="2400"/>
            </a:p>
          </p:txBody>
        </p:sp>
      </p:grpSp>
      <p:grpSp>
        <p:nvGrpSpPr>
          <p:cNvPr id="6" name="组合 57"/>
          <p:cNvGrpSpPr/>
          <p:nvPr/>
        </p:nvGrpSpPr>
        <p:grpSpPr>
          <a:xfrm>
            <a:off x="8053917" y="6161617"/>
            <a:ext cx="577849" cy="575733"/>
            <a:chOff x="3491880" y="1274820"/>
            <a:chExt cx="432833" cy="432834"/>
          </a:xfrm>
        </p:grpSpPr>
        <p:sp>
          <p:nvSpPr>
            <p:cNvPr id="38925" name="椭圆 16"/>
            <p:cNvSpPr/>
            <p:nvPr/>
          </p:nvSpPr>
          <p:spPr>
            <a:xfrm>
              <a:off x="3491880" y="1274820"/>
              <a:ext cx="432833" cy="432834"/>
            </a:xfrm>
            <a:prstGeom prst="ellipse">
              <a:avLst/>
            </a:prstGeom>
            <a:solidFill>
              <a:srgbClr val="FF0000"/>
            </a:solidFill>
            <a:ln w="9525">
              <a:noFill/>
            </a:ln>
          </p:spPr>
          <p:txBody>
            <a:bodyPr anchor="ctr"/>
            <a:lstStyle/>
            <a:p>
              <a:pPr lvl="0" algn="ctr"/>
              <a:endParaRPr lang="zh-CN" altLang="en-US" sz="2400" dirty="0">
                <a:solidFill>
                  <a:srgbClr val="FFFFFF"/>
                </a:solidFill>
                <a:latin typeface="Calibri" panose="020F0502020204030204" pitchFamily="34" charset="0"/>
                <a:ea typeface="宋体" panose="02010600030101010101" pitchFamily="2" charset="-122"/>
              </a:endParaRPr>
            </a:p>
          </p:txBody>
        </p:sp>
        <p:sp>
          <p:nvSpPr>
            <p:cNvPr id="38926" name="Freeform 75"/>
            <p:cNvSpPr/>
            <p:nvPr/>
          </p:nvSpPr>
          <p:spPr>
            <a:xfrm>
              <a:off x="3583864" y="1385879"/>
              <a:ext cx="248863" cy="210716"/>
            </a:xfrm>
            <a:custGeom>
              <a:avLst/>
              <a:gdLst>
                <a:gd name="txL" fmla="*/ 0 w 602"/>
                <a:gd name="txT" fmla="*/ 0 h 510"/>
                <a:gd name="txR" fmla="*/ 602 w 602"/>
                <a:gd name="txB" fmla="*/ 510 h 510"/>
              </a:gdLst>
              <a:ahLst/>
              <a:cxnLst>
                <a:cxn ang="0">
                  <a:pos x="2147483647" y="2147483647"/>
                </a:cxn>
                <a:cxn ang="0">
                  <a:pos x="2147483647" y="2147483647"/>
                </a:cxn>
                <a:cxn ang="0">
                  <a:pos x="1510814829" y="2147483647"/>
                </a:cxn>
                <a:cxn ang="0">
                  <a:pos x="0" y="2147483647"/>
                </a:cxn>
                <a:cxn ang="0">
                  <a:pos x="0" y="1508272953"/>
                </a:cxn>
                <a:cxn ang="0">
                  <a:pos x="1510814829" y="0"/>
                </a:cxn>
                <a:cxn ang="0">
                  <a:pos x="2147483647" y="1508272953"/>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alpha val="100000"/>
              </a:schemeClr>
            </a:solidFill>
            <a:ln w="9525">
              <a:noFill/>
            </a:ln>
          </p:spPr>
          <p:txBody>
            <a:bodyPr/>
            <a:lstStyle/>
            <a:p>
              <a:endParaRPr lang="zh-CN" altLang="en-US" sz="2400"/>
            </a:p>
          </p:txBody>
        </p:sp>
      </p:grpSp>
      <p:grpSp>
        <p:nvGrpSpPr>
          <p:cNvPr id="7" name="组合 60"/>
          <p:cNvGrpSpPr/>
          <p:nvPr/>
        </p:nvGrpSpPr>
        <p:grpSpPr>
          <a:xfrm>
            <a:off x="8919633" y="6161617"/>
            <a:ext cx="575733" cy="575733"/>
            <a:chOff x="4139952" y="1274820"/>
            <a:chExt cx="432833" cy="432834"/>
          </a:xfrm>
        </p:grpSpPr>
        <p:sp>
          <p:nvSpPr>
            <p:cNvPr id="38923" name="椭圆 16"/>
            <p:cNvSpPr/>
            <p:nvPr/>
          </p:nvSpPr>
          <p:spPr>
            <a:xfrm>
              <a:off x="4139952" y="1274820"/>
              <a:ext cx="432833" cy="432834"/>
            </a:xfrm>
            <a:prstGeom prst="ellipse">
              <a:avLst/>
            </a:prstGeom>
            <a:solidFill>
              <a:srgbClr val="3992DB"/>
            </a:solidFill>
            <a:ln w="9525">
              <a:noFill/>
            </a:ln>
          </p:spPr>
          <p:txBody>
            <a:bodyPr anchor="ctr"/>
            <a:lstStyle/>
            <a:p>
              <a:pPr lvl="0" algn="ctr"/>
              <a:endParaRPr lang="zh-CN" altLang="en-US" sz="2400" dirty="0">
                <a:solidFill>
                  <a:srgbClr val="FFFFFF"/>
                </a:solidFill>
                <a:latin typeface="Calibri" panose="020F0502020204030204" pitchFamily="34" charset="0"/>
                <a:ea typeface="宋体" panose="02010600030101010101" pitchFamily="2" charset="-122"/>
              </a:endParaRPr>
            </a:p>
          </p:txBody>
        </p:sp>
        <p:sp>
          <p:nvSpPr>
            <p:cNvPr id="38924" name="Freeform 84"/>
            <p:cNvSpPr/>
            <p:nvPr/>
          </p:nvSpPr>
          <p:spPr>
            <a:xfrm>
              <a:off x="4241546" y="1366806"/>
              <a:ext cx="248863" cy="248863"/>
            </a:xfrm>
            <a:custGeom>
              <a:avLst/>
              <a:gdLst>
                <a:gd name="txL" fmla="*/ 0 w 602"/>
                <a:gd name="txT" fmla="*/ 0 h 602"/>
                <a:gd name="txR" fmla="*/ 602 w 602"/>
                <a:gd name="txB" fmla="*/ 602 h 602"/>
              </a:gdLst>
              <a:ahLst/>
              <a:cxnLst>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Lst>
              <a:rect l="txL" t="txT" r="txR" b="tx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alpha val="100000"/>
              </a:schemeClr>
            </a:solidFill>
            <a:ln w="9525">
              <a:noFill/>
            </a:ln>
          </p:spPr>
          <p:txBody>
            <a:bodyPr/>
            <a:lstStyle/>
            <a:p>
              <a:endParaRPr lang="zh-CN" altLang="en-US" sz="2400"/>
            </a:p>
          </p:txBody>
        </p:sp>
      </p:grpSp>
      <p:grpSp>
        <p:nvGrpSpPr>
          <p:cNvPr id="8" name="组合 8"/>
          <p:cNvGrpSpPr>
            <a:grpSpLocks noChangeAspect="1"/>
          </p:cNvGrpSpPr>
          <p:nvPr/>
        </p:nvGrpSpPr>
        <p:grpSpPr>
          <a:xfrm rot="21300000">
            <a:off x="235039" y="1863229"/>
            <a:ext cx="1619999" cy="2160000"/>
            <a:chOff x="5816601" y="-11436350"/>
            <a:chExt cx="404813" cy="539751"/>
          </a:xfrm>
          <a:solidFill>
            <a:schemeClr val="bg1"/>
          </a:solidFill>
        </p:grpSpPr>
        <p:sp>
          <p:nvSpPr>
            <p:cNvPr id="9" name="Freeform 178"/>
            <p:cNvSpPr/>
            <p:nvPr/>
          </p:nvSpPr>
          <p:spPr bwMode="auto">
            <a:xfrm>
              <a:off x="5816601" y="-11345862"/>
              <a:ext cx="404813" cy="449263"/>
            </a:xfrm>
            <a:custGeom>
              <a:avLst/>
              <a:gdLst>
                <a:gd name="T0" fmla="*/ 43 w 255"/>
                <a:gd name="T1" fmla="*/ 92 h 283"/>
                <a:gd name="T2" fmla="*/ 99 w 255"/>
                <a:gd name="T3" fmla="*/ 35 h 283"/>
                <a:gd name="T4" fmla="*/ 128 w 255"/>
                <a:gd name="T5" fmla="*/ 35 h 283"/>
                <a:gd name="T6" fmla="*/ 85 w 255"/>
                <a:gd name="T7" fmla="*/ 113 h 283"/>
                <a:gd name="T8" fmla="*/ 85 w 255"/>
                <a:gd name="T9" fmla="*/ 198 h 283"/>
                <a:gd name="T10" fmla="*/ 0 w 255"/>
                <a:gd name="T11" fmla="*/ 198 h 283"/>
                <a:gd name="T12" fmla="*/ 0 w 255"/>
                <a:gd name="T13" fmla="*/ 227 h 283"/>
                <a:gd name="T14" fmla="*/ 113 w 255"/>
                <a:gd name="T15" fmla="*/ 227 h 283"/>
                <a:gd name="T16" fmla="*/ 113 w 255"/>
                <a:gd name="T17" fmla="*/ 141 h 283"/>
                <a:gd name="T18" fmla="*/ 170 w 255"/>
                <a:gd name="T19" fmla="*/ 191 h 283"/>
                <a:gd name="T20" fmla="*/ 170 w 255"/>
                <a:gd name="T21" fmla="*/ 283 h 283"/>
                <a:gd name="T22" fmla="*/ 199 w 255"/>
                <a:gd name="T23" fmla="*/ 283 h 283"/>
                <a:gd name="T24" fmla="*/ 199 w 255"/>
                <a:gd name="T25" fmla="*/ 170 h 283"/>
                <a:gd name="T26" fmla="*/ 142 w 255"/>
                <a:gd name="T27" fmla="*/ 120 h 283"/>
                <a:gd name="T28" fmla="*/ 156 w 255"/>
                <a:gd name="T29" fmla="*/ 85 h 283"/>
                <a:gd name="T30" fmla="*/ 170 w 255"/>
                <a:gd name="T31" fmla="*/ 99 h 283"/>
                <a:gd name="T32" fmla="*/ 255 w 255"/>
                <a:gd name="T33" fmla="*/ 99 h 283"/>
                <a:gd name="T34" fmla="*/ 255 w 255"/>
                <a:gd name="T35" fmla="*/ 71 h 283"/>
                <a:gd name="T36" fmla="*/ 184 w 255"/>
                <a:gd name="T37" fmla="*/ 71 h 283"/>
                <a:gd name="T38" fmla="*/ 184 w 255"/>
                <a:gd name="T39" fmla="*/ 0 h 283"/>
                <a:gd name="T40" fmla="*/ 85 w 255"/>
                <a:gd name="T41" fmla="*/ 0 h 283"/>
                <a:gd name="T42" fmla="*/ 28 w 255"/>
                <a:gd name="T43" fmla="*/ 78 h 283"/>
                <a:gd name="T44" fmla="*/ 43 w 255"/>
                <a:gd name="T45" fmla="*/ 9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5" h="283">
                  <a:moveTo>
                    <a:pt x="43" y="92"/>
                  </a:moveTo>
                  <a:lnTo>
                    <a:pt x="99" y="35"/>
                  </a:lnTo>
                  <a:lnTo>
                    <a:pt x="128" y="35"/>
                  </a:lnTo>
                  <a:lnTo>
                    <a:pt x="85" y="113"/>
                  </a:lnTo>
                  <a:lnTo>
                    <a:pt x="85" y="198"/>
                  </a:lnTo>
                  <a:lnTo>
                    <a:pt x="0" y="198"/>
                  </a:lnTo>
                  <a:lnTo>
                    <a:pt x="0" y="227"/>
                  </a:lnTo>
                  <a:lnTo>
                    <a:pt x="113" y="227"/>
                  </a:lnTo>
                  <a:lnTo>
                    <a:pt x="113" y="141"/>
                  </a:lnTo>
                  <a:lnTo>
                    <a:pt x="170" y="191"/>
                  </a:lnTo>
                  <a:lnTo>
                    <a:pt x="170" y="283"/>
                  </a:lnTo>
                  <a:lnTo>
                    <a:pt x="199" y="283"/>
                  </a:lnTo>
                  <a:lnTo>
                    <a:pt x="199" y="170"/>
                  </a:lnTo>
                  <a:lnTo>
                    <a:pt x="142" y="120"/>
                  </a:lnTo>
                  <a:lnTo>
                    <a:pt x="156" y="85"/>
                  </a:lnTo>
                  <a:lnTo>
                    <a:pt x="170" y="99"/>
                  </a:lnTo>
                  <a:lnTo>
                    <a:pt x="255" y="99"/>
                  </a:lnTo>
                  <a:lnTo>
                    <a:pt x="255" y="71"/>
                  </a:lnTo>
                  <a:lnTo>
                    <a:pt x="184" y="71"/>
                  </a:lnTo>
                  <a:lnTo>
                    <a:pt x="184" y="0"/>
                  </a:lnTo>
                  <a:lnTo>
                    <a:pt x="85" y="0"/>
                  </a:lnTo>
                  <a:lnTo>
                    <a:pt x="28" y="78"/>
                  </a:lnTo>
                  <a:lnTo>
                    <a:pt x="43" y="92"/>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0" name="Oval 179"/>
            <p:cNvSpPr>
              <a:spLocks noChangeArrowheads="1"/>
            </p:cNvSpPr>
            <p:nvPr/>
          </p:nvSpPr>
          <p:spPr bwMode="auto">
            <a:xfrm>
              <a:off x="6086475" y="-11436350"/>
              <a:ext cx="90488" cy="90488"/>
            </a:xfrm>
            <a:prstGeom prst="ellipse">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bg1"/>
                </a:solidFill>
                <a:effectLst/>
                <a:uLnTx/>
                <a:uFillTx/>
                <a:latin typeface="+mn-lt"/>
                <a:ea typeface="+mn-ea"/>
                <a:cs typeface="+mn-cs"/>
              </a:endParaRPr>
            </a:p>
          </p:txBody>
        </p:sp>
      </p:gr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3"/>
                                        </p:tgtEl>
                                        <p:attrNameLst>
                                          <p:attrName>ppt_y</p:attrName>
                                        </p:attrNameLst>
                                      </p:cBhvr>
                                      <p:tavLst>
                                        <p:tav tm="0">
                                          <p:val>
                                            <p:strVal val="#ppt_y"/>
                                          </p:val>
                                        </p:tav>
                                        <p:tav tm="100000">
                                          <p:val>
                                            <p:strVal val="#ppt_y"/>
                                          </p:val>
                                        </p:tav>
                                      </p:tavLst>
                                    </p:anim>
                                    <p:anim calcmode="lin" valueType="num">
                                      <p:cBhvr>
                                        <p:cTn id="9"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3"/>
                                        </p:tgtEl>
                                      </p:cBhvr>
                                    </p:animEffect>
                                  </p:childTnLst>
                                </p:cTn>
                              </p:par>
                              <p:par>
                                <p:cTn id="12" presetID="22" presetClass="entr" presetSubtype="2"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right)">
                                      <p:cBhvr>
                                        <p:cTn id="14" dur="1000"/>
                                        <p:tgtEl>
                                          <p:spTgt spid="46"/>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40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60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80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par>
                                <p:cTn id="40" presetID="56" presetClass="path" presetSubtype="0" accel="50000" decel="50000" fill="hold" nodeType="withEffect">
                                  <p:stCondLst>
                                    <p:cond delay="0"/>
                                  </p:stCondLst>
                                  <p:childTnLst>
                                    <p:animMotion origin="layout" path="M -0.038542 0.041759 L 0.211458 -0.208241 " pathEditMode="relative" rAng="0" ptsTypes="">
                                      <p:cBhvr>
                                        <p:cTn id="41" dur="2000" fill="hold"/>
                                        <p:tgtEl>
                                          <p:spTgt spid="8"/>
                                        </p:tgtEl>
                                        <p:attrNameLst>
                                          <p:attrName>ppt_x</p:attrName>
                                          <p:attrName>ppt_y</p:attrName>
                                        </p:attrNameLst>
                                      </p:cBhvr>
                                      <p:rCtr x="125" y="-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569913" y="1458913"/>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1801813"/>
            <a:ext cx="12192000" cy="15240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739775" y="1458913"/>
            <a:ext cx="3184525" cy="947738"/>
          </a:xfrm>
          <a:prstGeom prst="trapezoid">
            <a:avLst>
              <a:gd name="adj" fmla="val 1987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845" name="矩形 4"/>
          <p:cNvSpPr/>
          <p:nvPr/>
        </p:nvSpPr>
        <p:spPr>
          <a:xfrm>
            <a:off x="2282825" y="3978275"/>
            <a:ext cx="9098280" cy="972820"/>
          </a:xfrm>
          <a:prstGeom prst="rect">
            <a:avLst/>
          </a:prstGeom>
          <a:noFill/>
          <a:ln w="9525">
            <a:noFill/>
          </a:ln>
        </p:spPr>
        <p:txBody>
          <a:bodyPr wrap="none">
            <a:spAutoFit/>
          </a:bodyPr>
          <a:lstStyle/>
          <a:p>
            <a:pPr lvl="0" algn="l"/>
            <a:r>
              <a:rPr lang="zh-CN" altLang="en-US" sz="5400" b="1" dirty="0">
                <a:solidFill>
                  <a:srgbClr val="1F487C"/>
                </a:solidFill>
                <a:latin typeface="Arial" panose="020B0604020202020204" pitchFamily="34" charset="0"/>
                <a:ea typeface="微软雅黑" panose="020B0503020204020204" pitchFamily="34" charset="-122"/>
              </a:rPr>
              <a:t>研讨制定队伍建设工作组计划</a:t>
            </a:r>
          </a:p>
        </p:txBody>
      </p:sp>
      <p:sp>
        <p:nvSpPr>
          <p:cNvPr id="6" name="矩形 5"/>
          <p:cNvSpPr/>
          <p:nvPr/>
        </p:nvSpPr>
        <p:spPr>
          <a:xfrm>
            <a:off x="1316355" y="3977640"/>
            <a:ext cx="967105" cy="834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chemeClr val="bg1"/>
                </a:solidFill>
                <a:effectLst/>
                <a:uLnTx/>
                <a:uFillTx/>
                <a:latin typeface="+mn-lt"/>
                <a:ea typeface="+mn-ea"/>
                <a:cs typeface="+mn-cs"/>
              </a:rPr>
              <a:t>二</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55295"/>
            <a:ext cx="687705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260350" y="26638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9706" name="TextBox 17"/>
          <p:cNvSpPr txBox="1"/>
          <p:nvPr/>
        </p:nvSpPr>
        <p:spPr>
          <a:xfrm>
            <a:off x="2087880" y="601345"/>
            <a:ext cx="1645920" cy="577850"/>
          </a:xfrm>
          <a:prstGeom prst="rect">
            <a:avLst/>
          </a:prstGeom>
          <a:noFill/>
          <a:ln w="9525">
            <a:noFill/>
          </a:ln>
        </p:spPr>
        <p:txBody>
          <a:bodyPr wrap="none" lIns="121917" tIns="60958" rIns="121917" bIns="60958">
            <a:spAutoFit/>
          </a:bodyPr>
          <a:lstStyle/>
          <a:p>
            <a:pPr lvl="0"/>
            <a:r>
              <a:rPr lang="en-US" sz="2800" b="1" dirty="0">
                <a:solidFill>
                  <a:schemeClr val="bg1"/>
                </a:solidFill>
                <a:latin typeface="Arial" panose="020B0604020202020204" pitchFamily="34" charset="0"/>
                <a:ea typeface="微软雅黑" panose="020B0503020204020204" pitchFamily="34" charset="-122"/>
              </a:rPr>
              <a:t>2.1 </a:t>
            </a:r>
            <a:r>
              <a:rPr lang="zh-CN" altLang="en-US" sz="2800" b="1" dirty="0">
                <a:solidFill>
                  <a:schemeClr val="bg1"/>
                </a:solidFill>
                <a:latin typeface="Arial" panose="020B0604020202020204" pitchFamily="34" charset="0"/>
                <a:ea typeface="微软雅黑" panose="020B0503020204020204" pitchFamily="34" charset="-122"/>
              </a:rPr>
              <a:t>思 路</a:t>
            </a:r>
          </a:p>
        </p:txBody>
      </p:sp>
      <p:sp>
        <p:nvSpPr>
          <p:cNvPr id="2" name="文本框 1"/>
          <p:cNvSpPr txBox="1"/>
          <p:nvPr/>
        </p:nvSpPr>
        <p:spPr>
          <a:xfrm>
            <a:off x="1223010" y="1864360"/>
            <a:ext cx="9897745" cy="3840480"/>
          </a:xfrm>
          <a:prstGeom prst="rect">
            <a:avLst/>
          </a:prstGeom>
          <a:solidFill>
            <a:schemeClr val="accent4">
              <a:lumMod val="20000"/>
              <a:lumOff val="80000"/>
            </a:schemeClr>
          </a:solidFill>
        </p:spPr>
        <p:txBody>
          <a:bodyPr wrap="square" rtlCol="0" anchor="t">
            <a:spAutoFit/>
          </a:bodyPr>
          <a:lstStyle/>
          <a:p>
            <a:pPr>
              <a:lnSpc>
                <a:spcPct val="150000"/>
              </a:lnSpc>
              <a:buNone/>
            </a:pPr>
            <a:r>
              <a:rPr lang="en-US" altLang="zh-CN" sz="2400" b="1" dirty="0" smtClean="0">
                <a:latin typeface="华文楷体" panose="02010600040101010101" charset="-122"/>
                <a:ea typeface="华文楷体" panose="02010600040101010101" charset="-122"/>
                <a:sym typeface="+mn-ea"/>
              </a:rPr>
              <a:t>     </a:t>
            </a:r>
            <a:r>
              <a:rPr lang="en-US" altLang="zh-CN" sz="2800" b="1" dirty="0" smtClean="0">
                <a:latin typeface="华文楷体" panose="02010600040101010101" charset="-122"/>
                <a:ea typeface="华文楷体" panose="02010600040101010101" charset="-122"/>
                <a:sym typeface="+mn-ea"/>
              </a:rPr>
              <a:t> </a:t>
            </a:r>
            <a:r>
              <a:rPr lang="zh-CN" altLang="en-US" sz="2800" b="1" dirty="0" smtClean="0">
                <a:latin typeface="华文楷体" panose="02010600040101010101" charset="-122"/>
                <a:ea typeface="华文楷体" panose="02010600040101010101" charset="-122"/>
                <a:sym typeface="+mn-ea"/>
              </a:rPr>
              <a:t>根据</a:t>
            </a:r>
            <a:r>
              <a:rPr lang="en-US" altLang="zh-CN" sz="2800" b="1" dirty="0" smtClean="0">
                <a:latin typeface="华文楷体" panose="02010600040101010101" charset="-122"/>
                <a:ea typeface="华文楷体" panose="02010600040101010101" charset="-122"/>
                <a:sym typeface="+mn-ea"/>
              </a:rPr>
              <a:t>《</a:t>
            </a:r>
            <a:r>
              <a:rPr lang="zh-CN" altLang="en-US" sz="2800" b="1" dirty="0" smtClean="0">
                <a:latin typeface="华文楷体" panose="02010600040101010101" charset="-122"/>
                <a:ea typeface="华文楷体" panose="02010600040101010101" charset="-122"/>
                <a:sym typeface="+mn-ea"/>
              </a:rPr>
              <a:t>教育部高等学校图书情报指导委员会章程</a:t>
            </a:r>
            <a:r>
              <a:rPr lang="zh-CN" altLang="en-US" sz="2800" b="1" dirty="0" smtClean="0">
                <a:latin typeface="华文楷体" panose="02010600040101010101" charset="-122"/>
                <a:ea typeface="华文楷体" panose="02010600040101010101" charset="-122"/>
                <a:cs typeface="+mn-ea"/>
                <a:sym typeface="+mn-ea"/>
              </a:rPr>
              <a:t>》和四届届一次工作会议精神，按照针对性、实用性、可操作性和</a:t>
            </a:r>
            <a:r>
              <a:rPr lang="zh-CN" altLang="en-US" sz="2800" b="1" dirty="0" smtClean="0">
                <a:latin typeface="华文楷体" panose="02010600040101010101" charset="-122"/>
                <a:ea typeface="华文楷体" panose="02010600040101010101" charset="-122"/>
                <a:sym typeface="+mn-ea"/>
              </a:rPr>
              <a:t>前瞻性原则，制定本届图工委人力资源建设工作组工作计划，同时，把高校图书馆专业队伍建设、馆员培训工作与</a:t>
            </a:r>
            <a:r>
              <a:rPr lang="en-US" altLang="zh-CN" sz="2800" b="1" dirty="0" smtClean="0">
                <a:latin typeface="华文楷体" panose="02010600040101010101" charset="-122"/>
                <a:ea typeface="华文楷体" panose="02010600040101010101" charset="-122"/>
                <a:sym typeface="+mn-ea"/>
              </a:rPr>
              <a:t>CALIS</a:t>
            </a:r>
            <a:r>
              <a:rPr lang="zh-CN" altLang="en-US" sz="2800" b="1" dirty="0" smtClean="0">
                <a:latin typeface="华文楷体" panose="02010600040101010101" charset="-122"/>
                <a:ea typeface="华文楷体" panose="02010600040101010101" charset="-122"/>
                <a:sym typeface="+mn-ea"/>
              </a:rPr>
              <a:t>三期工作有机结合，相互衔接，协调一致。</a:t>
            </a:r>
            <a:endParaRPr lang="en-US" altLang="zh-CN" sz="2800" b="1" dirty="0" smtClean="0">
              <a:latin typeface="华文楷体" panose="02010600040101010101" charset="-122"/>
              <a:ea typeface="华文楷体" panose="02010600040101010101" charset="-122"/>
            </a:endParaRPr>
          </a:p>
          <a:p>
            <a:pPr>
              <a:lnSpc>
                <a:spcPct val="150000"/>
              </a:lnSpc>
              <a:buNone/>
            </a:pPr>
            <a:r>
              <a:rPr lang="en-US" altLang="zh-CN" sz="2400" b="1" dirty="0" smtClean="0">
                <a:latin typeface="华文楷体" panose="02010600040101010101" charset="-122"/>
                <a:ea typeface="华文楷体" panose="02010600040101010101" charset="-122"/>
                <a:sym typeface="+mn-ea"/>
              </a:rPr>
              <a:t>    </a:t>
            </a:r>
            <a:endParaRPr lang="zh-CN" altLang="en-US" sz="2400" b="1" dirty="0">
              <a:latin typeface="华文楷体" panose="02010600040101010101" charset="-122"/>
              <a:ea typeface="华文楷体" panose="02010600040101010101"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圆角矩形 8"/>
          <p:cNvSpPr/>
          <p:nvPr/>
        </p:nvSpPr>
        <p:spPr>
          <a:xfrm>
            <a:off x="2087880" y="1779905"/>
            <a:ext cx="9310370" cy="1190625"/>
          </a:xfrm>
          <a:prstGeom prst="roundRect">
            <a:avLst>
              <a:gd name="adj" fmla="val 7319"/>
            </a:avLst>
          </a:prstGeom>
          <a:solidFill>
            <a:schemeClr val="bg1"/>
          </a:solidFill>
          <a:ln w="3175" cap="flat" cmpd="sng">
            <a:solidFill>
              <a:srgbClr val="D9D9D9"/>
            </a:solidFill>
            <a:prstDash val="solid"/>
            <a:headEnd type="none" w="med" len="med"/>
            <a:tailEnd type="none" w="med" len="med"/>
          </a:ln>
          <a:effectLst>
            <a:outerShdw dist="38100" dir="5400000" algn="ctr" rotWithShape="0">
              <a:srgbClr val="000000">
                <a:alpha val="39000"/>
              </a:srgbClr>
            </a:outerShdw>
          </a:effectLst>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pic>
        <p:nvPicPr>
          <p:cNvPr id="9224" name="对角圆角矩形 7"/>
          <p:cNvPicPr/>
          <p:nvPr/>
        </p:nvPicPr>
        <p:blipFill>
          <a:blip r:embed="rId2"/>
          <a:stretch>
            <a:fillRect/>
          </a:stretch>
        </p:blipFill>
        <p:spPr>
          <a:xfrm>
            <a:off x="10076815" y="2312035"/>
            <a:ext cx="1321435" cy="669925"/>
          </a:xfrm>
          <a:prstGeom prst="rect">
            <a:avLst/>
          </a:prstGeom>
          <a:noFill/>
          <a:ln w="9525">
            <a:noFill/>
          </a:ln>
        </p:spPr>
      </p:pic>
      <p:sp>
        <p:nvSpPr>
          <p:cNvPr id="9226" name="TextBox 9"/>
          <p:cNvSpPr txBox="1"/>
          <p:nvPr/>
        </p:nvSpPr>
        <p:spPr>
          <a:xfrm>
            <a:off x="2372360" y="1962150"/>
            <a:ext cx="9025890" cy="640080"/>
          </a:xfrm>
          <a:prstGeom prst="rect">
            <a:avLst/>
          </a:prstGeom>
          <a:noFill/>
          <a:ln w="9525">
            <a:noFill/>
          </a:ln>
        </p:spPr>
        <p:txBody>
          <a:bodyPr wrap="square">
            <a:spAutoFit/>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32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stStyle>
          <a:p>
            <a:pPr marL="0" lvl="0" indent="0" eaLnBrk="1" hangingPunct="1">
              <a:lnSpc>
                <a:spcPct val="150000"/>
              </a:lnSpc>
              <a:spcBef>
                <a:spcPct val="0"/>
              </a:spcBef>
              <a:buNone/>
            </a:pPr>
            <a:r>
              <a:rPr lang="zh-CN" altLang="en-US" sz="2400" b="1" dirty="0">
                <a:solidFill>
                  <a:srgbClr val="0070C0"/>
                </a:solidFill>
                <a:effectLst>
                  <a:outerShdw blurRad="38100" dist="38100" dir="2700000">
                    <a:srgbClr val="C0C0C0"/>
                  </a:outerShdw>
                </a:effectLst>
                <a:latin typeface="Mistral" panose="03090702030407020403" pitchFamily="2" charset="0"/>
                <a:ea typeface="Microsoft Sans Serif" panose="020B0604020202020204" pitchFamily="34" charset="0"/>
              </a:rPr>
              <a:t>分层次、分类型对高校图书馆开展调研。（问卷调研</a:t>
            </a:r>
            <a:r>
              <a:rPr lang="en-US" altLang="zh-CN" sz="2400" b="1" dirty="0">
                <a:solidFill>
                  <a:srgbClr val="0070C0"/>
                </a:solidFill>
                <a:effectLst>
                  <a:outerShdw blurRad="38100" dist="38100" dir="2700000">
                    <a:srgbClr val="C0C0C0"/>
                  </a:outerShdw>
                </a:effectLst>
                <a:latin typeface="Mistral" panose="03090702030407020403" pitchFamily="2" charset="0"/>
                <a:ea typeface="Microsoft Sans Serif" panose="020B0604020202020204" pitchFamily="34" charset="0"/>
              </a:rPr>
              <a:t>+</a:t>
            </a:r>
            <a:r>
              <a:rPr lang="zh-CN" altLang="en-US" sz="2400" b="1" dirty="0">
                <a:solidFill>
                  <a:srgbClr val="0070C0"/>
                </a:solidFill>
                <a:effectLst>
                  <a:outerShdw blurRad="38100" dist="38100" dir="2700000">
                    <a:srgbClr val="C0C0C0"/>
                  </a:outerShdw>
                </a:effectLst>
                <a:latin typeface="Mistral" panose="03090702030407020403" pitchFamily="2" charset="0"/>
                <a:ea typeface="宋体" panose="02010600030101010101" pitchFamily="2" charset="-122"/>
              </a:rPr>
              <a:t>文献调研</a:t>
            </a:r>
            <a:r>
              <a:rPr lang="zh-CN" altLang="en-US" sz="2400" b="1" dirty="0">
                <a:solidFill>
                  <a:srgbClr val="0070C0"/>
                </a:solidFill>
                <a:effectLst>
                  <a:outerShdw blurRad="38100" dist="38100" dir="2700000">
                    <a:srgbClr val="C0C0C0"/>
                  </a:outerShdw>
                </a:effectLst>
                <a:latin typeface="Mistral" panose="03090702030407020403" pitchFamily="2" charset="0"/>
                <a:ea typeface="Microsoft Sans Serif" panose="020B0604020202020204" pitchFamily="34" charset="0"/>
              </a:rPr>
              <a:t>）</a:t>
            </a:r>
          </a:p>
        </p:txBody>
      </p:sp>
      <p:grpSp>
        <p:nvGrpSpPr>
          <p:cNvPr id="9227" name="组合 27"/>
          <p:cNvGrpSpPr/>
          <p:nvPr/>
        </p:nvGrpSpPr>
        <p:grpSpPr>
          <a:xfrm>
            <a:off x="2248535" y="4047490"/>
            <a:ext cx="9150350" cy="1470025"/>
            <a:chOff x="0" y="0"/>
            <a:chExt cx="8064896" cy="1224136"/>
          </a:xfrm>
        </p:grpSpPr>
        <p:grpSp>
          <p:nvGrpSpPr>
            <p:cNvPr id="9228" name="组合 16"/>
            <p:cNvGrpSpPr/>
            <p:nvPr/>
          </p:nvGrpSpPr>
          <p:grpSpPr>
            <a:xfrm>
              <a:off x="0" y="0"/>
              <a:ext cx="8064896" cy="1224136"/>
              <a:chOff x="0" y="0"/>
              <a:chExt cx="8352928" cy="1440160"/>
            </a:xfrm>
          </p:grpSpPr>
          <p:sp>
            <p:nvSpPr>
              <p:cNvPr id="9229" name="圆角矩形 16"/>
              <p:cNvSpPr/>
              <p:nvPr/>
            </p:nvSpPr>
            <p:spPr>
              <a:xfrm>
                <a:off x="0" y="0"/>
                <a:ext cx="8352928" cy="1440160"/>
              </a:xfrm>
              <a:prstGeom prst="roundRect">
                <a:avLst>
                  <a:gd name="adj" fmla="val 7319"/>
                </a:avLst>
              </a:prstGeom>
              <a:solidFill>
                <a:schemeClr val="bg1"/>
              </a:solidFill>
              <a:ln w="3175" cap="flat" cmpd="sng">
                <a:solidFill>
                  <a:srgbClr val="D9D9D9"/>
                </a:solidFill>
                <a:prstDash val="solid"/>
                <a:headEnd type="none" w="med" len="med"/>
                <a:tailEnd type="none" w="med" len="med"/>
              </a:ln>
              <a:effectLst>
                <a:outerShdw dist="38100" dir="5400000" algn="ctr" rotWithShape="0">
                  <a:srgbClr val="000000">
                    <a:alpha val="39000"/>
                  </a:srgbClr>
                </a:outerShdw>
              </a:effectLst>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nvGrpSpPr>
              <p:cNvPr id="9230" name="对角圆角矩形 17"/>
              <p:cNvGrpSpPr/>
              <p:nvPr/>
            </p:nvGrpSpPr>
            <p:grpSpPr>
              <a:xfrm>
                <a:off x="7546377" y="629411"/>
                <a:ext cx="795567" cy="789006"/>
                <a:chOff x="0" y="0"/>
                <a:chExt cx="768096" cy="670560"/>
              </a:xfrm>
            </p:grpSpPr>
            <p:pic>
              <p:nvPicPr>
                <p:cNvPr id="9231" name="对角圆角矩形 17"/>
                <p:cNvPicPr/>
                <p:nvPr/>
              </p:nvPicPr>
              <p:blipFill>
                <a:blip r:embed="rId3"/>
                <a:stretch>
                  <a:fillRect/>
                </a:stretch>
              </p:blipFill>
              <p:spPr>
                <a:xfrm>
                  <a:off x="0" y="0"/>
                  <a:ext cx="768096" cy="670560"/>
                </a:xfrm>
                <a:prstGeom prst="rect">
                  <a:avLst/>
                </a:prstGeom>
                <a:noFill/>
                <a:ln w="9525">
                  <a:noFill/>
                </a:ln>
              </p:spPr>
            </p:pic>
            <p:sp>
              <p:nvSpPr>
                <p:cNvPr id="9232" name="文本框 9231"/>
                <p:cNvSpPr txBox="1"/>
                <p:nvPr/>
              </p:nvSpPr>
              <p:spPr>
                <a:xfrm>
                  <a:off x="23499" y="19307"/>
                  <a:ext cx="721143" cy="629586"/>
                </a:xfrm>
                <a:prstGeom prst="rect">
                  <a:avLst/>
                </a:prstGeom>
                <a:noFill/>
                <a:ln w="9525">
                  <a:noFill/>
                </a:ln>
              </p:spPr>
              <p:txBody>
                <a:bodyPr anchor="ctr"/>
                <a:lstStyle/>
                <a:p>
                  <a:pPr lvl="0" algn="ctr" eaLnBrk="1" hangingPunct="1"/>
                  <a:endParaRPr lang="zh-CN" altLang="en-US" dirty="0">
                    <a:solidFill>
                      <a:srgbClr val="FFFFFF"/>
                    </a:solidFill>
                    <a:latin typeface="Constantia" panose="02030602050306030303" pitchFamily="2" charset="0"/>
                    <a:ea typeface="微软雅黑" panose="020B0503020204020204" pitchFamily="34" charset="-122"/>
                  </a:endParaRPr>
                </a:p>
              </p:txBody>
            </p:sp>
          </p:grpSp>
        </p:grpSp>
        <p:sp>
          <p:nvSpPr>
            <p:cNvPr id="9233" name="TextBox 19"/>
            <p:cNvSpPr txBox="1"/>
            <p:nvPr/>
          </p:nvSpPr>
          <p:spPr>
            <a:xfrm>
              <a:off x="113671" y="101152"/>
              <a:ext cx="7941065" cy="989884"/>
            </a:xfrm>
            <a:prstGeom prst="rect">
              <a:avLst/>
            </a:prstGeom>
            <a:noFill/>
            <a:ln w="9525">
              <a:noFill/>
            </a:ln>
          </p:spPr>
          <p:txBody>
            <a:bodyPr wrap="square">
              <a:spAutoFit/>
            </a:bodyPr>
            <a:lst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3200" b="0" i="0" u="none" kern="1200" baseline="0">
                  <a:solidFill>
                    <a:schemeClr val="tx1"/>
                  </a:solidFill>
                  <a:latin typeface="微软雅黑" panose="020B0503020204020204" pitchFamily="34" charset="-122"/>
                  <a:ea typeface="微软雅黑" panose="020B0503020204020204" pitchFamily="34" charset="-122"/>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stStyle>
            <a:p>
              <a:pPr marL="0" lvl="0" indent="0" eaLnBrk="1" hangingPunct="1">
                <a:lnSpc>
                  <a:spcPct val="100000"/>
                </a:lnSpc>
                <a:spcBef>
                  <a:spcPct val="0"/>
                </a:spcBef>
                <a:buNone/>
              </a:pPr>
              <a:r>
                <a:rPr lang="zh-CN" altLang="en-US" sz="2400" b="1" dirty="0">
                  <a:solidFill>
                    <a:srgbClr val="0070C0"/>
                  </a:solidFill>
                  <a:effectLst>
                    <a:outerShdw blurRad="38100" dist="38100" dir="2700000">
                      <a:srgbClr val="C0C0C0"/>
                    </a:outerShdw>
                  </a:effectLst>
                  <a:latin typeface="Mistral" panose="03090702030407020403" pitchFamily="2" charset="0"/>
                  <a:ea typeface="Microsoft Sans Serif" panose="020B0604020202020204" pitchFamily="34" charset="0"/>
                </a:rPr>
                <a:t>根据高校图书馆队伍现状，主要采用职业培训、业务交流、继续教育等方式，对不同地区、不同层次的高校图书馆馆员进行培训，提高人员素质。</a:t>
              </a:r>
            </a:p>
          </p:txBody>
        </p:sp>
      </p:grpSp>
      <p:sp>
        <p:nvSpPr>
          <p:cNvPr id="8" name="矩形 2"/>
          <p:cNvSpPr/>
          <p:nvPr/>
        </p:nvSpPr>
        <p:spPr>
          <a:xfrm>
            <a:off x="0" y="455295"/>
            <a:ext cx="6877050" cy="78422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梯形 19"/>
          <p:cNvSpPr/>
          <p:nvPr/>
        </p:nvSpPr>
        <p:spPr>
          <a:xfrm flipV="1">
            <a:off x="260350" y="266383"/>
            <a:ext cx="1827213" cy="490538"/>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 name="TextBox 17"/>
          <p:cNvSpPr txBox="1"/>
          <p:nvPr/>
        </p:nvSpPr>
        <p:spPr>
          <a:xfrm>
            <a:off x="2087880" y="601345"/>
            <a:ext cx="2555240" cy="577850"/>
          </a:xfrm>
          <a:prstGeom prst="rect">
            <a:avLst/>
          </a:prstGeom>
          <a:noFill/>
          <a:ln w="9525">
            <a:noFill/>
          </a:ln>
        </p:spPr>
        <p:txBody>
          <a:bodyPr wrap="none" lIns="121917" tIns="60958" rIns="121917" bIns="60958">
            <a:spAutoFit/>
          </a:bodyPr>
          <a:lstStyle/>
          <a:p>
            <a:pPr lvl="0"/>
            <a:r>
              <a:rPr lang="en-US" sz="2800" b="1" dirty="0">
                <a:solidFill>
                  <a:schemeClr val="bg1"/>
                </a:solidFill>
                <a:latin typeface="Arial" panose="020B0604020202020204" pitchFamily="34" charset="0"/>
                <a:ea typeface="微软雅黑" panose="020B0503020204020204" pitchFamily="34" charset="-122"/>
              </a:rPr>
              <a:t>2.2 </a:t>
            </a:r>
            <a:r>
              <a:rPr lang="zh-CN" altLang="en-US" sz="2800" b="1" dirty="0">
                <a:solidFill>
                  <a:schemeClr val="bg1"/>
                </a:solidFill>
                <a:latin typeface="Arial" panose="020B0604020202020204" pitchFamily="34" charset="0"/>
                <a:ea typeface="微软雅黑" panose="020B0503020204020204" pitchFamily="34" charset="-122"/>
              </a:rPr>
              <a:t>工 作 计 划</a:t>
            </a:r>
          </a:p>
        </p:txBody>
      </p:sp>
      <p:grpSp>
        <p:nvGrpSpPr>
          <p:cNvPr id="12" name="组合 11"/>
          <p:cNvGrpSpPr/>
          <p:nvPr/>
        </p:nvGrpSpPr>
        <p:grpSpPr>
          <a:xfrm>
            <a:off x="1006475" y="1886585"/>
            <a:ext cx="791210" cy="791210"/>
            <a:chOff x="1423" y="2971"/>
            <a:chExt cx="1246" cy="1246"/>
          </a:xfrm>
        </p:grpSpPr>
        <p:sp>
          <p:nvSpPr>
            <p:cNvPr id="7" name="矩形 6"/>
            <p:cNvSpPr/>
            <p:nvPr/>
          </p:nvSpPr>
          <p:spPr>
            <a:xfrm>
              <a:off x="1423" y="2971"/>
              <a:ext cx="1247" cy="1246"/>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椭圆 8"/>
            <p:cNvSpPr/>
            <p:nvPr/>
          </p:nvSpPr>
          <p:spPr>
            <a:xfrm>
              <a:off x="1650" y="3198"/>
              <a:ext cx="794" cy="793"/>
            </a:xfrm>
            <a:prstGeom prst="ellipse">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0" name="直接连接符 9"/>
            <p:cNvCxnSpPr/>
            <p:nvPr/>
          </p:nvCxnSpPr>
          <p:spPr>
            <a:xfrm>
              <a:off x="1815" y="3641"/>
              <a:ext cx="333"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11" name="燕尾形 10"/>
            <p:cNvSpPr/>
            <p:nvPr/>
          </p:nvSpPr>
          <p:spPr>
            <a:xfrm>
              <a:off x="2014" y="3424"/>
              <a:ext cx="332" cy="434"/>
            </a:xfrm>
            <a:prstGeom prst="chevron">
              <a:avLst>
                <a:gd name="adj" fmla="val 60690"/>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3" name="组合 12"/>
          <p:cNvGrpSpPr/>
          <p:nvPr/>
        </p:nvGrpSpPr>
        <p:grpSpPr>
          <a:xfrm>
            <a:off x="1007110" y="4366895"/>
            <a:ext cx="791845" cy="791210"/>
            <a:chOff x="1358" y="4277"/>
            <a:chExt cx="1247" cy="1246"/>
          </a:xfrm>
        </p:grpSpPr>
        <p:sp>
          <p:nvSpPr>
            <p:cNvPr id="14" name="矩形 13"/>
            <p:cNvSpPr/>
            <p:nvPr/>
          </p:nvSpPr>
          <p:spPr>
            <a:xfrm>
              <a:off x="1358" y="4277"/>
              <a:ext cx="1247" cy="1246"/>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椭圆 14"/>
            <p:cNvSpPr/>
            <p:nvPr/>
          </p:nvSpPr>
          <p:spPr>
            <a:xfrm>
              <a:off x="1583" y="4504"/>
              <a:ext cx="794" cy="793"/>
            </a:xfrm>
            <a:prstGeom prst="ellipse">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6" name="直接连接符 15"/>
            <p:cNvCxnSpPr/>
            <p:nvPr/>
          </p:nvCxnSpPr>
          <p:spPr>
            <a:xfrm>
              <a:off x="1748" y="4947"/>
              <a:ext cx="333"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17" name="燕尾形 16"/>
            <p:cNvSpPr/>
            <p:nvPr/>
          </p:nvSpPr>
          <p:spPr>
            <a:xfrm>
              <a:off x="1947" y="4730"/>
              <a:ext cx="332" cy="434"/>
            </a:xfrm>
            <a:prstGeom prst="chevron">
              <a:avLst>
                <a:gd name="adj" fmla="val 60690"/>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59"/>
          <p:cNvSpPr txBox="1"/>
          <p:nvPr/>
        </p:nvSpPr>
        <p:spPr>
          <a:xfrm>
            <a:off x="2575560" y="4926330"/>
            <a:ext cx="2824480" cy="1246505"/>
          </a:xfrm>
          <a:prstGeom prst="rect">
            <a:avLst/>
          </a:prstGeom>
        </p:spPr>
        <p:txBody>
          <a:bodyPr anchor="t">
            <a:noAutofit/>
          </a:bodyPr>
          <a:lstStyle/>
          <a:p>
            <a:pPr lvl="0">
              <a:spcBef>
                <a:spcPct val="20000"/>
              </a:spcBef>
            </a:pPr>
            <a:r>
              <a:rPr lang="zh-CN" altLang="en-US" sz="1600" b="1" dirty="0" smtClean="0">
                <a:solidFill>
                  <a:schemeClr val="accent1"/>
                </a:solidFill>
                <a:latin typeface="微软雅黑" panose="020B0503020204020204" pitchFamily="34" charset="-122"/>
                <a:cs typeface="+mn-ea"/>
                <a:sym typeface="+mn-ea"/>
              </a:rPr>
              <a:t>人力资源建设工作组</a:t>
            </a:r>
          </a:p>
          <a:p>
            <a:pPr lvl="0">
              <a:spcBef>
                <a:spcPct val="20000"/>
              </a:spcBef>
            </a:pPr>
            <a:r>
              <a:rPr lang="zh-CN" altLang="en-US" sz="1600" b="1" dirty="0" smtClean="0">
                <a:solidFill>
                  <a:schemeClr val="accent1"/>
                </a:solidFill>
                <a:latin typeface="微软雅黑" panose="020B0503020204020204" pitchFamily="34" charset="-122"/>
                <a:cs typeface="+mn-ea"/>
                <a:sym typeface="+mn-ea"/>
              </a:rPr>
              <a:t>第一次工作会议</a:t>
            </a:r>
          </a:p>
          <a:p>
            <a:pPr lvl="0">
              <a:spcBef>
                <a:spcPct val="20000"/>
              </a:spcBef>
              <a:buFont typeface="Arial" panose="020B0604020202020204" pitchFamily="34" charset="0"/>
              <a:buNone/>
            </a:pPr>
            <a:r>
              <a:rPr lang="zh-CN" altLang="en-US" sz="1335" dirty="0" smtClean="0">
                <a:solidFill>
                  <a:srgbClr val="404040"/>
                </a:solidFill>
                <a:latin typeface="微软雅黑" panose="020B0503020204020204" pitchFamily="34" charset="-122"/>
                <a:ea typeface="微软雅黑" panose="020B0503020204020204" pitchFamily="34" charset="-122"/>
                <a:cs typeface="+mn-ea"/>
              </a:rPr>
              <a:t>2013年8月1</a:t>
            </a:r>
            <a:r>
              <a:rPr lang="en-US" altLang="zh-CN" sz="1335" dirty="0" smtClean="0">
                <a:solidFill>
                  <a:srgbClr val="404040"/>
                </a:solidFill>
                <a:latin typeface="微软雅黑" panose="020B0503020204020204" pitchFamily="34" charset="-122"/>
                <a:ea typeface="微软雅黑" panose="020B0503020204020204" pitchFamily="34" charset="-122"/>
                <a:cs typeface="+mn-ea"/>
              </a:rPr>
              <a:t>-</a:t>
            </a:r>
            <a:r>
              <a:rPr lang="zh-CN" altLang="en-US" sz="1335" dirty="0" smtClean="0">
                <a:solidFill>
                  <a:srgbClr val="404040"/>
                </a:solidFill>
                <a:latin typeface="微软雅黑" panose="020B0503020204020204" pitchFamily="34" charset="-122"/>
                <a:ea typeface="微软雅黑" panose="020B0503020204020204" pitchFamily="34" charset="-122"/>
                <a:cs typeface="+mn-ea"/>
              </a:rPr>
              <a:t>2日</a:t>
            </a:r>
            <a:endParaRPr lang="zh-CN" altLang="en-US" sz="1335" dirty="0">
              <a:solidFill>
                <a:srgbClr val="404040"/>
              </a:solidFill>
              <a:latin typeface="微软雅黑" panose="020B0503020204020204" pitchFamily="34" charset="-122"/>
              <a:ea typeface="微软雅黑" panose="020B0503020204020204" pitchFamily="34" charset="-122"/>
              <a:cs typeface="+mn-ea"/>
            </a:endParaRPr>
          </a:p>
          <a:p>
            <a:pPr lvl="0">
              <a:spcBef>
                <a:spcPct val="20000"/>
              </a:spcBef>
              <a:buFont typeface="Arial" panose="020B0604020202020204" pitchFamily="34" charset="0"/>
              <a:buNone/>
            </a:pPr>
            <a:r>
              <a:rPr lang="zh-CN" altLang="en-US" sz="1335" dirty="0">
                <a:solidFill>
                  <a:srgbClr val="404040"/>
                </a:solidFill>
                <a:latin typeface="微软雅黑" panose="020B0503020204020204" pitchFamily="34" charset="-122"/>
                <a:ea typeface="微软雅黑" panose="020B0503020204020204" pitchFamily="34" charset="-122"/>
                <a:cs typeface="+mn-ea"/>
              </a:rPr>
              <a:t>郑州  </a:t>
            </a:r>
          </a:p>
        </p:txBody>
      </p:sp>
      <p:sp>
        <p:nvSpPr>
          <p:cNvPr id="26" name="Text Placeholder 59"/>
          <p:cNvSpPr txBox="1"/>
          <p:nvPr/>
        </p:nvSpPr>
        <p:spPr>
          <a:xfrm>
            <a:off x="5814060" y="4744720"/>
            <a:ext cx="2728595" cy="1246505"/>
          </a:xfrm>
          <a:prstGeom prst="rect">
            <a:avLst/>
          </a:prstGeom>
        </p:spPr>
        <p:txBody>
          <a:bodyPr anchor="t">
            <a:noAutofit/>
          </a:bodyPr>
          <a:lstStyle/>
          <a:p>
            <a:pPr lvl="0">
              <a:spcBef>
                <a:spcPct val="20000"/>
              </a:spcBef>
              <a:buFont typeface="Arial" panose="020B0604020202020204" pitchFamily="34" charset="0"/>
              <a:buNone/>
            </a:pPr>
            <a:r>
              <a:rPr lang="zh-CN" altLang="en-US" sz="1600" b="1" dirty="0">
                <a:solidFill>
                  <a:schemeClr val="accent1"/>
                </a:solidFill>
                <a:latin typeface="微软雅黑" panose="020B0503020204020204" pitchFamily="34" charset="-122"/>
                <a:cs typeface="+mn-ea"/>
                <a:sym typeface="+mn-ea"/>
              </a:rPr>
              <a:t>人力资源建设工作组</a:t>
            </a:r>
          </a:p>
          <a:p>
            <a:pPr lvl="0">
              <a:spcBef>
                <a:spcPct val="20000"/>
              </a:spcBef>
              <a:buFont typeface="Arial" panose="020B0604020202020204" pitchFamily="34" charset="0"/>
              <a:buNone/>
            </a:pPr>
            <a:r>
              <a:rPr lang="zh-CN" altLang="en-US" sz="1600" b="1" dirty="0" smtClean="0">
                <a:solidFill>
                  <a:schemeClr val="accent1"/>
                </a:solidFill>
                <a:latin typeface="微软雅黑" panose="020B0503020204020204" pitchFamily="34" charset="-122"/>
                <a:cs typeface="+mn-ea"/>
                <a:sym typeface="+mn-ea"/>
              </a:rPr>
              <a:t>第四次</a:t>
            </a:r>
            <a:r>
              <a:rPr lang="zh-CN" altLang="en-US" sz="1600" b="1" dirty="0">
                <a:solidFill>
                  <a:schemeClr val="accent1"/>
                </a:solidFill>
                <a:latin typeface="微软雅黑" panose="020B0503020204020204" pitchFamily="34" charset="-122"/>
                <a:cs typeface="+mn-ea"/>
                <a:sym typeface="+mn-ea"/>
              </a:rPr>
              <a:t>工作组工作会议</a:t>
            </a:r>
            <a:endParaRPr lang="zh-CN" altLang="en-US" sz="1600" dirty="0">
              <a:solidFill>
                <a:srgbClr val="0066FF"/>
              </a:solidFill>
              <a:latin typeface="Times New Roman" panose="02020603050405020304" pitchFamily="18" charset="0"/>
              <a:ea typeface="楷体_GB2312" pitchFamily="49" charset="-122"/>
              <a:sym typeface="+mn-ea"/>
            </a:endParaRPr>
          </a:p>
          <a:p>
            <a:pPr lvl="0">
              <a:spcBef>
                <a:spcPct val="20000"/>
              </a:spcBef>
              <a:buFont typeface="Arial" panose="020B0604020202020204" pitchFamily="34" charset="0"/>
              <a:buNone/>
            </a:pPr>
            <a:r>
              <a:rPr sz="1335" dirty="0" smtClean="0">
                <a:solidFill>
                  <a:srgbClr val="404040"/>
                </a:solidFill>
                <a:latin typeface="微软雅黑" panose="020B0503020204020204" pitchFamily="34" charset="-122"/>
                <a:ea typeface="微软雅黑" panose="020B0503020204020204" pitchFamily="34" charset="-122"/>
                <a:cs typeface="+mn-ea"/>
              </a:rPr>
              <a:t>2015</a:t>
            </a:r>
            <a:r>
              <a:rPr sz="1335" dirty="0">
                <a:solidFill>
                  <a:srgbClr val="404040"/>
                </a:solidFill>
                <a:latin typeface="微软雅黑" panose="020B0503020204020204" pitchFamily="34" charset="-122"/>
                <a:ea typeface="微软雅黑" panose="020B0503020204020204" pitchFamily="34" charset="-122"/>
                <a:cs typeface="+mn-ea"/>
              </a:rPr>
              <a:t>年7月</a:t>
            </a:r>
            <a:r>
              <a:rPr sz="1335" dirty="0" smtClean="0">
                <a:solidFill>
                  <a:srgbClr val="404040"/>
                </a:solidFill>
                <a:latin typeface="微软雅黑" panose="020B0503020204020204" pitchFamily="34" charset="-122"/>
                <a:ea typeface="微软雅黑" panose="020B0503020204020204" pitchFamily="34" charset="-122"/>
                <a:cs typeface="+mn-ea"/>
              </a:rPr>
              <a:t>22</a:t>
            </a:r>
            <a:r>
              <a:rPr lang="en-US" sz="1335" dirty="0" smtClean="0">
                <a:solidFill>
                  <a:srgbClr val="404040"/>
                </a:solidFill>
                <a:latin typeface="微软雅黑" panose="020B0503020204020204" pitchFamily="34" charset="-122"/>
                <a:ea typeface="微软雅黑" panose="020B0503020204020204" pitchFamily="34" charset="-122"/>
                <a:cs typeface="+mn-ea"/>
              </a:rPr>
              <a:t>-</a:t>
            </a:r>
            <a:r>
              <a:rPr sz="1335" dirty="0" smtClean="0">
                <a:solidFill>
                  <a:srgbClr val="404040"/>
                </a:solidFill>
                <a:latin typeface="微软雅黑" panose="020B0503020204020204" pitchFamily="34" charset="-122"/>
                <a:ea typeface="微软雅黑" panose="020B0503020204020204" pitchFamily="34" charset="-122"/>
                <a:cs typeface="+mn-ea"/>
              </a:rPr>
              <a:t>23</a:t>
            </a:r>
            <a:r>
              <a:rPr sz="1335" dirty="0">
                <a:solidFill>
                  <a:srgbClr val="404040"/>
                </a:solidFill>
                <a:latin typeface="微软雅黑" panose="020B0503020204020204" pitchFamily="34" charset="-122"/>
                <a:ea typeface="微软雅黑" panose="020B0503020204020204" pitchFamily="34" charset="-122"/>
                <a:cs typeface="+mn-ea"/>
              </a:rPr>
              <a:t>日</a:t>
            </a:r>
          </a:p>
          <a:p>
            <a:pPr lvl="0">
              <a:spcBef>
                <a:spcPct val="20000"/>
              </a:spcBef>
              <a:buFont typeface="Arial" panose="020B0604020202020204" pitchFamily="34" charset="0"/>
              <a:buNone/>
            </a:pPr>
            <a:r>
              <a:rPr sz="1335" dirty="0">
                <a:solidFill>
                  <a:srgbClr val="404040"/>
                </a:solidFill>
                <a:latin typeface="微软雅黑" panose="020B0503020204020204" pitchFamily="34" charset="-122"/>
                <a:ea typeface="微软雅黑" panose="020B0503020204020204" pitchFamily="34" charset="-122"/>
                <a:cs typeface="+mn-ea"/>
              </a:rPr>
              <a:t>沈阳</a:t>
            </a:r>
          </a:p>
        </p:txBody>
      </p:sp>
      <p:sp>
        <p:nvSpPr>
          <p:cNvPr id="29" name="Text Placeholder 59"/>
          <p:cNvSpPr txBox="1"/>
          <p:nvPr/>
        </p:nvSpPr>
        <p:spPr>
          <a:xfrm>
            <a:off x="1000125" y="1711325"/>
            <a:ext cx="3119120" cy="1246505"/>
          </a:xfrm>
          <a:prstGeom prst="rect">
            <a:avLst/>
          </a:prstGeom>
        </p:spPr>
        <p:txBody>
          <a:bodyPr anchor="t">
            <a:noAutofit/>
          </a:bodyPr>
          <a:lstStyle/>
          <a:p>
            <a:pPr lvl="0">
              <a:spcBef>
                <a:spcPct val="20000"/>
              </a:spcBef>
              <a:buFont typeface="Arial" panose="020B0604020202020204" pitchFamily="34" charset="0"/>
              <a:buNone/>
            </a:pPr>
            <a:r>
              <a:rPr lang="zh-CN" altLang="en-US" sz="1600" b="1" dirty="0">
                <a:solidFill>
                  <a:schemeClr val="accent1"/>
                </a:solidFill>
                <a:latin typeface="微软雅黑" panose="020B0503020204020204" pitchFamily="34" charset="-122"/>
                <a:cs typeface="+mn-ea"/>
                <a:sym typeface="+mn-ea"/>
              </a:rPr>
              <a:t>队伍建设工作组工作会议</a:t>
            </a:r>
          </a:p>
          <a:p>
            <a:pPr lvl="0" algn="l">
              <a:spcBef>
                <a:spcPct val="20000"/>
              </a:spcBef>
              <a:buFont typeface="Arial" panose="020B0604020202020204" pitchFamily="34" charset="0"/>
              <a:buNone/>
            </a:pPr>
            <a:r>
              <a:rPr lang="zh-CN" altLang="en-US" sz="1335" dirty="0" smtClean="0">
                <a:solidFill>
                  <a:srgbClr val="404040"/>
                </a:solidFill>
                <a:latin typeface="微软雅黑" panose="020B0503020204020204" pitchFamily="34" charset="-122"/>
                <a:cs typeface="+mn-ea"/>
                <a:sym typeface="+mn-ea"/>
              </a:rPr>
              <a:t>2012年4月16</a:t>
            </a:r>
            <a:r>
              <a:rPr lang="zh-CN" altLang="en-US" sz="1335" dirty="0">
                <a:solidFill>
                  <a:srgbClr val="404040"/>
                </a:solidFill>
                <a:latin typeface="微软雅黑" panose="020B0503020204020204" pitchFamily="34" charset="-122"/>
                <a:cs typeface="+mn-ea"/>
                <a:sym typeface="+mn-ea"/>
              </a:rPr>
              <a:t>—18日</a:t>
            </a:r>
          </a:p>
          <a:p>
            <a:pPr lvl="0" algn="l">
              <a:spcBef>
                <a:spcPct val="20000"/>
              </a:spcBef>
              <a:buFont typeface="Arial" panose="020B0604020202020204" pitchFamily="34" charset="0"/>
              <a:buNone/>
            </a:pPr>
            <a:r>
              <a:rPr lang="zh-CN" altLang="en-US" sz="1335" dirty="0">
                <a:solidFill>
                  <a:srgbClr val="404040"/>
                </a:solidFill>
                <a:latin typeface="微软雅黑" panose="020B0503020204020204" pitchFamily="34" charset="-122"/>
                <a:cs typeface="+mn-ea"/>
                <a:sym typeface="+mn-ea"/>
              </a:rPr>
              <a:t>成都 四川大学</a:t>
            </a:r>
          </a:p>
        </p:txBody>
      </p:sp>
      <p:sp>
        <p:nvSpPr>
          <p:cNvPr id="30" name="Text Placeholder 59"/>
          <p:cNvSpPr txBox="1"/>
          <p:nvPr/>
        </p:nvSpPr>
        <p:spPr>
          <a:xfrm>
            <a:off x="4162424" y="1558925"/>
            <a:ext cx="2935062" cy="1246505"/>
          </a:xfrm>
          <a:prstGeom prst="rect">
            <a:avLst/>
          </a:prstGeom>
        </p:spPr>
        <p:txBody>
          <a:bodyPr anchor="t">
            <a:noAutofit/>
          </a:bodyPr>
          <a:lstStyle/>
          <a:p>
            <a:pPr lvl="0">
              <a:spcBef>
                <a:spcPct val="20000"/>
              </a:spcBef>
              <a:buFont typeface="Arial" panose="020B0604020202020204" pitchFamily="34" charset="0"/>
              <a:buNone/>
            </a:pPr>
            <a:r>
              <a:rPr lang="zh-CN" altLang="en-US" sz="1600" b="1" dirty="0">
                <a:solidFill>
                  <a:schemeClr val="accent1"/>
                </a:solidFill>
                <a:latin typeface="微软雅黑" panose="020B0503020204020204" pitchFamily="34" charset="-122"/>
                <a:cs typeface="+mn-ea"/>
                <a:sym typeface="+mn-ea"/>
              </a:rPr>
              <a:t>人力资源建设</a:t>
            </a:r>
            <a:r>
              <a:rPr lang="zh-CN" altLang="en-US" sz="1600" b="1" dirty="0" smtClean="0">
                <a:solidFill>
                  <a:schemeClr val="accent1"/>
                </a:solidFill>
                <a:latin typeface="微软雅黑" panose="020B0503020204020204" pitchFamily="34" charset="-122"/>
                <a:cs typeface="+mn-ea"/>
                <a:sym typeface="+mn-ea"/>
              </a:rPr>
              <a:t>工作组第二次</a:t>
            </a:r>
            <a:r>
              <a:rPr lang="zh-CN" altLang="en-US" sz="1600" b="1" dirty="0">
                <a:solidFill>
                  <a:schemeClr val="accent1"/>
                </a:solidFill>
                <a:latin typeface="微软雅黑" panose="020B0503020204020204" pitchFamily="34" charset="-122"/>
                <a:cs typeface="+mn-ea"/>
                <a:sym typeface="+mn-ea"/>
              </a:rPr>
              <a:t>工作会议</a:t>
            </a:r>
          </a:p>
          <a:p>
            <a:pPr lvl="0">
              <a:spcBef>
                <a:spcPct val="20000"/>
              </a:spcBef>
              <a:buFont typeface="Arial" panose="020B0604020202020204" pitchFamily="34" charset="0"/>
              <a:buNone/>
            </a:pPr>
            <a:r>
              <a:rPr lang="zh-CN" altLang="en-US" sz="1335" dirty="0">
                <a:solidFill>
                  <a:srgbClr val="404040"/>
                </a:solidFill>
                <a:latin typeface="微软雅黑" panose="020B0503020204020204" pitchFamily="34" charset="-122"/>
                <a:cs typeface="+mn-ea"/>
                <a:sym typeface="+mn-ea"/>
              </a:rPr>
              <a:t>2014年7月3日—</a:t>
            </a:r>
            <a:r>
              <a:rPr lang="zh-CN" altLang="en-US" sz="1335" dirty="0" smtClean="0">
                <a:solidFill>
                  <a:srgbClr val="404040"/>
                </a:solidFill>
                <a:latin typeface="微软雅黑" panose="020B0503020204020204" pitchFamily="34" charset="-122"/>
                <a:cs typeface="+mn-ea"/>
                <a:sym typeface="+mn-ea"/>
              </a:rPr>
              <a:t>5日  </a:t>
            </a:r>
            <a:r>
              <a:rPr lang="zh-CN" altLang="en-US" sz="1335" dirty="0" smtClean="0">
                <a:solidFill>
                  <a:srgbClr val="404040"/>
                </a:solidFill>
                <a:latin typeface="微软雅黑" panose="020B0503020204020204" pitchFamily="34" charset="-122"/>
                <a:cs typeface="+mn-ea"/>
              </a:rPr>
              <a:t>成都</a:t>
            </a:r>
            <a:endParaRPr lang="en-US" altLang="zh-CN" sz="1335" dirty="0" smtClean="0">
              <a:solidFill>
                <a:srgbClr val="404040"/>
              </a:solidFill>
              <a:latin typeface="微软雅黑" panose="020B0503020204020204" pitchFamily="34" charset="-122"/>
              <a:cs typeface="+mn-ea"/>
            </a:endParaRPr>
          </a:p>
          <a:p>
            <a:pPr lvl="0">
              <a:spcBef>
                <a:spcPct val="20000"/>
              </a:spcBef>
              <a:buFont typeface="Arial" panose="020B0604020202020204" pitchFamily="34" charset="0"/>
              <a:buNone/>
            </a:pPr>
            <a:endParaRPr lang="en-US" altLang="zh-CN" sz="1335" dirty="0" smtClean="0">
              <a:solidFill>
                <a:srgbClr val="404040"/>
              </a:solidFill>
              <a:latin typeface="微软雅黑" panose="020B0503020204020204" pitchFamily="34" charset="-122"/>
              <a:cs typeface="+mn-ea"/>
            </a:endParaRPr>
          </a:p>
          <a:p>
            <a:pPr lvl="0">
              <a:spcBef>
                <a:spcPct val="20000"/>
              </a:spcBef>
              <a:buFont typeface="Arial" panose="020B0604020202020204" pitchFamily="34" charset="0"/>
              <a:buNone/>
            </a:pPr>
            <a:endParaRPr lang="en-US" altLang="zh-CN" sz="1335" dirty="0" smtClean="0">
              <a:solidFill>
                <a:srgbClr val="404040"/>
              </a:solidFill>
              <a:latin typeface="微软雅黑" panose="020B0503020204020204" pitchFamily="34" charset="-122"/>
              <a:cs typeface="+mn-ea"/>
            </a:endParaRPr>
          </a:p>
          <a:p>
            <a:pPr lvl="0">
              <a:spcBef>
                <a:spcPct val="20000"/>
              </a:spcBef>
              <a:buFont typeface="Arial" panose="020B0604020202020204" pitchFamily="34" charset="0"/>
              <a:buNone/>
            </a:pPr>
            <a:endParaRPr lang="en-US" altLang="zh-CN" sz="1335" dirty="0" smtClean="0">
              <a:solidFill>
                <a:srgbClr val="404040"/>
              </a:solidFill>
              <a:latin typeface="微软雅黑" panose="020B0503020204020204" pitchFamily="34" charset="-122"/>
              <a:cs typeface="+mn-ea"/>
            </a:endParaRPr>
          </a:p>
          <a:p>
            <a:pPr lvl="0">
              <a:spcBef>
                <a:spcPct val="20000"/>
              </a:spcBef>
              <a:buFont typeface="Arial" panose="020B0604020202020204" pitchFamily="34" charset="0"/>
              <a:buNone/>
            </a:pPr>
            <a:endParaRPr lang="zh-CN" altLang="en-US" sz="1335" dirty="0">
              <a:solidFill>
                <a:srgbClr val="404040"/>
              </a:solidFill>
              <a:latin typeface="微软雅黑" panose="020B0503020204020204" pitchFamily="34" charset="-122"/>
              <a:cs typeface="+mn-ea"/>
            </a:endParaRPr>
          </a:p>
        </p:txBody>
      </p:sp>
      <p:cxnSp>
        <p:nvCxnSpPr>
          <p:cNvPr id="44" name="Straight Connector 58"/>
          <p:cNvCxnSpPr/>
          <p:nvPr/>
        </p:nvCxnSpPr>
        <p:spPr>
          <a:xfrm>
            <a:off x="10838180" y="4524375"/>
            <a:ext cx="0" cy="14668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7404372" y="1458777"/>
            <a:ext cx="3045914" cy="523220"/>
          </a:xfrm>
          <a:prstGeom prst="rect">
            <a:avLst/>
          </a:prstGeom>
          <a:noFill/>
        </p:spPr>
        <p:txBody>
          <a:bodyPr wrap="square" rtlCol="0" anchor="t">
            <a:spAutoFit/>
          </a:bodyPr>
          <a:lstStyle/>
          <a:p>
            <a:pPr lvl="0" algn="l" eaLnBrk="1" hangingPunct="1">
              <a:buFont typeface="Arial" panose="020B0604020202020204" pitchFamily="34" charset="0"/>
              <a:buNone/>
            </a:pPr>
            <a:r>
              <a:rPr lang="zh-CN" altLang="en-US" sz="1400" b="1" dirty="0">
                <a:solidFill>
                  <a:schemeClr val="accent1"/>
                </a:solidFill>
                <a:latin typeface="微软雅黑" panose="020B0503020204020204" pitchFamily="34" charset="-122"/>
                <a:cs typeface="+mn-ea"/>
                <a:sym typeface="Calibri" panose="020F0502020204030204" pitchFamily="34" charset="0"/>
              </a:rPr>
              <a:t>首届全国高校图书馆</a:t>
            </a:r>
            <a:r>
              <a:rPr lang="zh-CN" altLang="en-US" sz="1400" b="1" dirty="0" smtClean="0">
                <a:solidFill>
                  <a:schemeClr val="accent1"/>
                </a:solidFill>
                <a:latin typeface="微软雅黑" panose="020B0503020204020204" pitchFamily="34" charset="-122"/>
                <a:cs typeface="+mn-ea"/>
                <a:sym typeface="Calibri" panose="020F0502020204030204" pitchFamily="34" charset="0"/>
              </a:rPr>
              <a:t>人力资源</a:t>
            </a:r>
            <a:r>
              <a:rPr lang="zh-CN" altLang="en-US" sz="1400" b="1" dirty="0">
                <a:solidFill>
                  <a:schemeClr val="accent1"/>
                </a:solidFill>
                <a:latin typeface="微软雅黑" panose="020B0503020204020204" pitchFamily="34" charset="-122"/>
                <a:cs typeface="+mn-ea"/>
                <a:sym typeface="Calibri" panose="020F0502020204030204" pitchFamily="34" charset="0"/>
              </a:rPr>
              <a:t>建设学术研讨会</a:t>
            </a:r>
            <a:endParaRPr lang="zh-CN" altLang="en-US" sz="1400" dirty="0"/>
          </a:p>
        </p:txBody>
      </p:sp>
      <p:sp>
        <p:nvSpPr>
          <p:cNvPr id="46" name="文本框 45"/>
          <p:cNvSpPr txBox="1"/>
          <p:nvPr/>
        </p:nvSpPr>
        <p:spPr>
          <a:xfrm>
            <a:off x="7420337" y="1946183"/>
            <a:ext cx="3693976" cy="1824987"/>
          </a:xfrm>
          <a:prstGeom prst="rect">
            <a:avLst/>
          </a:prstGeom>
          <a:noFill/>
        </p:spPr>
        <p:txBody>
          <a:bodyPr wrap="square" rtlCol="0" anchor="t">
            <a:spAutoFit/>
          </a:bodyPr>
          <a:lstStyle/>
          <a:p>
            <a:pPr lvl="0" algn="l">
              <a:spcBef>
                <a:spcPct val="20000"/>
              </a:spcBef>
              <a:buFont typeface="Arial" panose="020B0604020202020204" pitchFamily="34" charset="0"/>
              <a:buNone/>
            </a:pPr>
            <a:r>
              <a:rPr sz="1335" dirty="0">
                <a:solidFill>
                  <a:srgbClr val="404040"/>
                </a:solidFill>
                <a:latin typeface="微软雅黑" panose="020B0503020204020204" pitchFamily="34" charset="-122"/>
                <a:cs typeface="+mn-ea"/>
                <a:sym typeface="+mn-ea"/>
              </a:rPr>
              <a:t>2016年6月21-23</a:t>
            </a:r>
            <a:r>
              <a:rPr sz="1335" dirty="0" smtClean="0">
                <a:solidFill>
                  <a:srgbClr val="404040"/>
                </a:solidFill>
                <a:latin typeface="微软雅黑" panose="020B0503020204020204" pitchFamily="34" charset="-122"/>
                <a:cs typeface="+mn-ea"/>
                <a:sym typeface="+mn-ea"/>
              </a:rPr>
              <a:t>日</a:t>
            </a:r>
            <a:r>
              <a:rPr lang="en-US" sz="1335" dirty="0" smtClean="0">
                <a:solidFill>
                  <a:srgbClr val="404040"/>
                </a:solidFill>
                <a:latin typeface="微软雅黑" panose="020B0503020204020204" pitchFamily="34" charset="-122"/>
                <a:cs typeface="+mn-ea"/>
                <a:sym typeface="+mn-ea"/>
              </a:rPr>
              <a:t> </a:t>
            </a:r>
            <a:r>
              <a:rPr lang="en-US" altLang="zh-CN" sz="1335" dirty="0" err="1" smtClean="0">
                <a:solidFill>
                  <a:srgbClr val="404040"/>
                </a:solidFill>
                <a:latin typeface="微软雅黑" panose="020B0503020204020204" pitchFamily="34" charset="-122"/>
                <a:cs typeface="+mn-ea"/>
              </a:rPr>
              <a:t>大连</a:t>
            </a:r>
            <a:endParaRPr lang="en-US" altLang="zh-CN" sz="1335" dirty="0" smtClean="0">
              <a:solidFill>
                <a:srgbClr val="404040"/>
              </a:solidFill>
              <a:latin typeface="微软雅黑" panose="020B0503020204020204" pitchFamily="34" charset="-122"/>
              <a:cs typeface="+mn-ea"/>
            </a:endParaRPr>
          </a:p>
          <a:p>
            <a:pPr>
              <a:spcBef>
                <a:spcPct val="20000"/>
              </a:spcBef>
            </a:pPr>
            <a:r>
              <a:rPr lang="zh-CN" altLang="en-US" sz="1400" b="1" dirty="0" smtClean="0">
                <a:solidFill>
                  <a:schemeClr val="accent1"/>
                </a:solidFill>
                <a:latin typeface="微软雅黑" panose="020B0503020204020204" pitchFamily="34" charset="-122"/>
                <a:cs typeface="+mn-ea"/>
                <a:sym typeface="+mn-ea"/>
              </a:rPr>
              <a:t>人力资源建设工作组第五次工作组会议</a:t>
            </a:r>
            <a:endParaRPr lang="en-US" altLang="zh-CN" sz="1400" b="1" dirty="0" smtClean="0">
              <a:solidFill>
                <a:schemeClr val="accent1"/>
              </a:solidFill>
              <a:latin typeface="微软雅黑" panose="020B0503020204020204" pitchFamily="34" charset="-122"/>
              <a:cs typeface="+mn-ea"/>
              <a:sym typeface="+mn-ea"/>
            </a:endParaRPr>
          </a:p>
          <a:p>
            <a:pPr>
              <a:spcBef>
                <a:spcPct val="20000"/>
              </a:spcBef>
            </a:pPr>
            <a:r>
              <a:rPr lang="en-US" altLang="zh-CN" sz="1400" dirty="0" smtClean="0">
                <a:solidFill>
                  <a:srgbClr val="404040"/>
                </a:solidFill>
                <a:latin typeface="微软雅黑" panose="020B0503020204020204" pitchFamily="34" charset="-122"/>
                <a:cs typeface="+mn-ea"/>
                <a:sym typeface="+mn-ea"/>
              </a:rPr>
              <a:t>2016</a:t>
            </a:r>
            <a:r>
              <a:rPr lang="zh-CN" altLang="en-US" sz="1400" dirty="0" smtClean="0">
                <a:solidFill>
                  <a:srgbClr val="404040"/>
                </a:solidFill>
                <a:latin typeface="微软雅黑" panose="020B0503020204020204" pitchFamily="34" charset="-122"/>
                <a:cs typeface="+mn-ea"/>
                <a:sym typeface="+mn-ea"/>
              </a:rPr>
              <a:t>年</a:t>
            </a:r>
            <a:r>
              <a:rPr lang="en-US" altLang="zh-CN" sz="1400" dirty="0" smtClean="0">
                <a:solidFill>
                  <a:srgbClr val="404040"/>
                </a:solidFill>
                <a:latin typeface="微软雅黑" panose="020B0503020204020204" pitchFamily="34" charset="-122"/>
                <a:cs typeface="+mn-ea"/>
                <a:sym typeface="+mn-ea"/>
              </a:rPr>
              <a:t>6</a:t>
            </a:r>
            <a:r>
              <a:rPr lang="zh-CN" altLang="en-US" sz="1400" dirty="0" smtClean="0">
                <a:solidFill>
                  <a:srgbClr val="404040"/>
                </a:solidFill>
                <a:latin typeface="微软雅黑" panose="020B0503020204020204" pitchFamily="34" charset="-122"/>
                <a:cs typeface="+mn-ea"/>
                <a:sym typeface="+mn-ea"/>
              </a:rPr>
              <a:t>月</a:t>
            </a:r>
            <a:r>
              <a:rPr lang="en-US" altLang="zh-CN" sz="1400" dirty="0" smtClean="0">
                <a:solidFill>
                  <a:srgbClr val="404040"/>
                </a:solidFill>
                <a:latin typeface="微软雅黑" panose="020B0503020204020204" pitchFamily="34" charset="-122"/>
                <a:cs typeface="+mn-ea"/>
                <a:sym typeface="+mn-ea"/>
              </a:rPr>
              <a:t>21</a:t>
            </a:r>
            <a:r>
              <a:rPr lang="zh-CN" altLang="en-US" sz="1400" dirty="0" smtClean="0">
                <a:solidFill>
                  <a:srgbClr val="404040"/>
                </a:solidFill>
                <a:latin typeface="微软雅黑" panose="020B0503020204020204" pitchFamily="34" charset="-122"/>
                <a:cs typeface="+mn-ea"/>
                <a:sym typeface="+mn-ea"/>
              </a:rPr>
              <a:t>日 </a:t>
            </a:r>
            <a:r>
              <a:rPr lang="zh-CN" altLang="en-US" sz="1400" dirty="0" smtClean="0">
                <a:solidFill>
                  <a:srgbClr val="404040"/>
                </a:solidFill>
                <a:latin typeface="微软雅黑" panose="020B0503020204020204" pitchFamily="34" charset="-122"/>
                <a:cs typeface="+mn-ea"/>
              </a:rPr>
              <a:t>大连</a:t>
            </a:r>
            <a:endParaRPr lang="en-US" altLang="zh-CN" sz="1400" dirty="0" smtClean="0">
              <a:solidFill>
                <a:srgbClr val="404040"/>
              </a:solidFill>
              <a:latin typeface="微软雅黑" panose="020B0503020204020204" pitchFamily="34" charset="-122"/>
              <a:cs typeface="+mn-ea"/>
            </a:endParaRPr>
          </a:p>
          <a:p>
            <a:pPr>
              <a:spcBef>
                <a:spcPct val="20000"/>
              </a:spcBef>
            </a:pPr>
            <a:endParaRPr lang="zh-CN" altLang="en-US" sz="1400" dirty="0" smtClean="0">
              <a:solidFill>
                <a:srgbClr val="404040"/>
              </a:solidFill>
              <a:latin typeface="微软雅黑" panose="020B0503020204020204" pitchFamily="34" charset="-122"/>
              <a:cs typeface="+mn-ea"/>
            </a:endParaRPr>
          </a:p>
          <a:p>
            <a:pPr lvl="0">
              <a:spcBef>
                <a:spcPct val="20000"/>
              </a:spcBef>
            </a:pPr>
            <a:endParaRPr lang="zh-CN" altLang="en-US" sz="1400" dirty="0" smtClean="0">
              <a:solidFill>
                <a:srgbClr val="0066FF"/>
              </a:solidFill>
              <a:latin typeface="Times New Roman" panose="02020603050405020304" pitchFamily="18" charset="0"/>
              <a:ea typeface="楷体_GB2312" pitchFamily="49" charset="-122"/>
              <a:sym typeface="+mn-ea"/>
            </a:endParaRPr>
          </a:p>
          <a:p>
            <a:pPr lvl="0" algn="l">
              <a:spcBef>
                <a:spcPct val="20000"/>
              </a:spcBef>
              <a:buFont typeface="Arial" panose="020B0604020202020204" pitchFamily="34" charset="0"/>
              <a:buNone/>
            </a:pPr>
            <a:endParaRPr lang="en-US" altLang="zh-CN" sz="1335" dirty="0" smtClean="0">
              <a:solidFill>
                <a:srgbClr val="404040"/>
              </a:solidFill>
              <a:latin typeface="微软雅黑" panose="020B0503020204020204" pitchFamily="34" charset="-122"/>
              <a:cs typeface="+mn-ea"/>
            </a:endParaRPr>
          </a:p>
          <a:p>
            <a:pPr lvl="0" algn="l">
              <a:spcBef>
                <a:spcPct val="20000"/>
              </a:spcBef>
              <a:buFont typeface="Arial" panose="020B0604020202020204" pitchFamily="34" charset="0"/>
              <a:buNone/>
            </a:pPr>
            <a:endParaRPr lang="en-US" altLang="zh-CN" sz="1335" dirty="0" smtClean="0">
              <a:solidFill>
                <a:srgbClr val="404040"/>
              </a:solidFill>
              <a:latin typeface="微软雅黑" panose="020B0503020204020204" pitchFamily="34" charset="-122"/>
              <a:cs typeface="+mn-ea"/>
            </a:endParaRPr>
          </a:p>
        </p:txBody>
      </p:sp>
      <p:grpSp>
        <p:nvGrpSpPr>
          <p:cNvPr id="43" name="组合 42"/>
          <p:cNvGrpSpPr/>
          <p:nvPr/>
        </p:nvGrpSpPr>
        <p:grpSpPr>
          <a:xfrm>
            <a:off x="781050" y="189230"/>
            <a:ext cx="12734925" cy="5793740"/>
            <a:chOff x="0" y="420"/>
            <a:chExt cx="19332" cy="9124"/>
          </a:xfrm>
        </p:grpSpPr>
        <p:sp>
          <p:nvSpPr>
            <p:cNvPr id="4" name="矩形 2"/>
            <p:cNvSpPr/>
            <p:nvPr/>
          </p:nvSpPr>
          <p:spPr>
            <a:xfrm>
              <a:off x="0" y="717"/>
              <a:ext cx="10830" cy="123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zh-CN" altLang="en-US"/>
            </a:p>
          </p:txBody>
        </p:sp>
        <p:sp>
          <p:nvSpPr>
            <p:cNvPr id="20" name="梯形 19"/>
            <p:cNvSpPr/>
            <p:nvPr/>
          </p:nvSpPr>
          <p:spPr>
            <a:xfrm flipV="1">
              <a:off x="410" y="420"/>
              <a:ext cx="2878" cy="773"/>
            </a:xfrm>
            <a:prstGeom prst="trapezoid">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TextBox 17"/>
            <p:cNvSpPr txBox="1"/>
            <p:nvPr/>
          </p:nvSpPr>
          <p:spPr>
            <a:xfrm>
              <a:off x="2962" y="1042"/>
              <a:ext cx="3556" cy="910"/>
            </a:xfrm>
            <a:prstGeom prst="rect">
              <a:avLst/>
            </a:prstGeom>
            <a:noFill/>
            <a:ln w="9525">
              <a:noFill/>
            </a:ln>
          </p:spPr>
          <p:txBody>
            <a:bodyPr wrap="square" lIns="121917" tIns="60958" rIns="121917" bIns="60958">
              <a:spAutoFit/>
            </a:bodyPr>
            <a:lstStyle/>
            <a:p>
              <a:pPr lvl="0"/>
              <a:r>
                <a:rPr lang="en-US" sz="2800" b="1" dirty="0">
                  <a:solidFill>
                    <a:schemeClr val="bg1"/>
                  </a:solidFill>
                  <a:latin typeface="Arial" panose="020B0604020202020204" pitchFamily="34" charset="0"/>
                  <a:ea typeface="微软雅黑" panose="020B0503020204020204" pitchFamily="34" charset="-122"/>
                </a:rPr>
                <a:t>2.3 </a:t>
              </a:r>
              <a:r>
                <a:rPr lang="zh-CN" altLang="en-US" sz="2800" b="1" dirty="0">
                  <a:solidFill>
                    <a:schemeClr val="bg1"/>
                  </a:solidFill>
                  <a:latin typeface="Arial" panose="020B0604020202020204" pitchFamily="34" charset="0"/>
                  <a:ea typeface="微软雅黑" panose="020B0503020204020204" pitchFamily="34" charset="-122"/>
                </a:rPr>
                <a:t>历程回顾</a:t>
              </a:r>
            </a:p>
          </p:txBody>
        </p:sp>
        <p:sp>
          <p:nvSpPr>
            <p:cNvPr id="3" name="Freeform 5"/>
            <p:cNvSpPr/>
            <p:nvPr/>
          </p:nvSpPr>
          <p:spPr bwMode="auto">
            <a:xfrm>
              <a:off x="13983" y="5114"/>
              <a:ext cx="787" cy="1637"/>
            </a:xfrm>
            <a:custGeom>
              <a:avLst/>
              <a:gdLst>
                <a:gd name="T0" fmla="*/ 280 w 280"/>
                <a:gd name="T1" fmla="*/ 278 h 862"/>
                <a:gd name="T2" fmla="*/ 280 w 280"/>
                <a:gd name="T3" fmla="*/ 862 h 862"/>
                <a:gd name="T4" fmla="*/ 0 w 280"/>
                <a:gd name="T5" fmla="*/ 582 h 862"/>
                <a:gd name="T6" fmla="*/ 0 w 280"/>
                <a:gd name="T7" fmla="*/ 0 h 862"/>
                <a:gd name="T8" fmla="*/ 3 w 280"/>
                <a:gd name="T9" fmla="*/ 0 h 862"/>
                <a:gd name="T10" fmla="*/ 280 w 280"/>
                <a:gd name="T11" fmla="*/ 278 h 862"/>
              </a:gdLst>
              <a:ahLst/>
              <a:cxnLst>
                <a:cxn ang="0">
                  <a:pos x="T0" y="T1"/>
                </a:cxn>
                <a:cxn ang="0">
                  <a:pos x="T2" y="T3"/>
                </a:cxn>
                <a:cxn ang="0">
                  <a:pos x="T4" y="T5"/>
                </a:cxn>
                <a:cxn ang="0">
                  <a:pos x="T6" y="T7"/>
                </a:cxn>
                <a:cxn ang="0">
                  <a:pos x="T8" y="T9"/>
                </a:cxn>
                <a:cxn ang="0">
                  <a:pos x="T10" y="T11"/>
                </a:cxn>
              </a:cxnLst>
              <a:rect l="0" t="0" r="r" b="b"/>
              <a:pathLst>
                <a:path w="280" h="862">
                  <a:moveTo>
                    <a:pt x="280" y="278"/>
                  </a:moveTo>
                  <a:lnTo>
                    <a:pt x="280" y="862"/>
                  </a:lnTo>
                  <a:lnTo>
                    <a:pt x="0" y="582"/>
                  </a:lnTo>
                  <a:lnTo>
                    <a:pt x="0" y="0"/>
                  </a:lnTo>
                  <a:lnTo>
                    <a:pt x="3" y="0"/>
                  </a:lnTo>
                  <a:lnTo>
                    <a:pt x="280" y="278"/>
                  </a:lnTo>
                  <a:close/>
                </a:path>
              </a:pathLst>
            </a:custGeom>
            <a:solidFill>
              <a:schemeClr val="bg1">
                <a:lumMod val="85000"/>
              </a:schemeClr>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Roboto Light" panose="02000000000000000000" pitchFamily="2" charset="0"/>
                <a:ea typeface="Roboto Light" panose="02000000000000000000" pitchFamily="2" charset="0"/>
                <a:cs typeface="+mn-cs"/>
              </a:endParaRPr>
            </a:p>
          </p:txBody>
        </p:sp>
        <p:sp>
          <p:nvSpPr>
            <p:cNvPr id="6" name="Freeform 8"/>
            <p:cNvSpPr/>
            <p:nvPr/>
          </p:nvSpPr>
          <p:spPr bwMode="auto">
            <a:xfrm>
              <a:off x="11573" y="5114"/>
              <a:ext cx="787" cy="2133"/>
            </a:xfrm>
            <a:custGeom>
              <a:avLst/>
              <a:gdLst>
                <a:gd name="T0" fmla="*/ 281 w 281"/>
                <a:gd name="T1" fmla="*/ 278 h 1123"/>
                <a:gd name="T2" fmla="*/ 281 w 281"/>
                <a:gd name="T3" fmla="*/ 1123 h 1123"/>
                <a:gd name="T4" fmla="*/ 0 w 281"/>
                <a:gd name="T5" fmla="*/ 842 h 1123"/>
                <a:gd name="T6" fmla="*/ 0 w 281"/>
                <a:gd name="T7" fmla="*/ 0 h 1123"/>
                <a:gd name="T8" fmla="*/ 279 w 281"/>
                <a:gd name="T9" fmla="*/ 278 h 1123"/>
                <a:gd name="T10" fmla="*/ 281 w 281"/>
                <a:gd name="T11" fmla="*/ 278 h 1123"/>
              </a:gdLst>
              <a:ahLst/>
              <a:cxnLst>
                <a:cxn ang="0">
                  <a:pos x="T0" y="T1"/>
                </a:cxn>
                <a:cxn ang="0">
                  <a:pos x="T2" y="T3"/>
                </a:cxn>
                <a:cxn ang="0">
                  <a:pos x="T4" y="T5"/>
                </a:cxn>
                <a:cxn ang="0">
                  <a:pos x="T6" y="T7"/>
                </a:cxn>
                <a:cxn ang="0">
                  <a:pos x="T8" y="T9"/>
                </a:cxn>
                <a:cxn ang="0">
                  <a:pos x="T10" y="T11"/>
                </a:cxn>
              </a:cxnLst>
              <a:rect l="0" t="0" r="r" b="b"/>
              <a:pathLst>
                <a:path w="281" h="1123">
                  <a:moveTo>
                    <a:pt x="281" y="278"/>
                  </a:moveTo>
                  <a:lnTo>
                    <a:pt x="281" y="1123"/>
                  </a:lnTo>
                  <a:lnTo>
                    <a:pt x="0" y="842"/>
                  </a:lnTo>
                  <a:lnTo>
                    <a:pt x="0" y="0"/>
                  </a:lnTo>
                  <a:lnTo>
                    <a:pt x="279" y="278"/>
                  </a:lnTo>
                  <a:lnTo>
                    <a:pt x="281" y="278"/>
                  </a:lnTo>
                  <a:close/>
                </a:path>
              </a:pathLst>
            </a:custGeom>
            <a:solidFill>
              <a:schemeClr val="bg1">
                <a:lumMod val="85000"/>
              </a:schemeClr>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Roboto Light" panose="02000000000000000000" pitchFamily="2" charset="0"/>
                <a:ea typeface="Roboto Light" panose="02000000000000000000" pitchFamily="2" charset="0"/>
                <a:cs typeface="+mn-cs"/>
              </a:endParaRPr>
            </a:p>
          </p:txBody>
        </p:sp>
        <p:sp>
          <p:nvSpPr>
            <p:cNvPr id="8" name="Freeform 10"/>
            <p:cNvSpPr/>
            <p:nvPr/>
          </p:nvSpPr>
          <p:spPr bwMode="auto">
            <a:xfrm>
              <a:off x="9163" y="5114"/>
              <a:ext cx="790" cy="2133"/>
            </a:xfrm>
            <a:custGeom>
              <a:avLst/>
              <a:gdLst>
                <a:gd name="T0" fmla="*/ 281 w 281"/>
                <a:gd name="T1" fmla="*/ 278 h 1123"/>
                <a:gd name="T2" fmla="*/ 281 w 281"/>
                <a:gd name="T3" fmla="*/ 1123 h 1123"/>
                <a:gd name="T4" fmla="*/ 0 w 281"/>
                <a:gd name="T5" fmla="*/ 842 h 1123"/>
                <a:gd name="T6" fmla="*/ 0 w 281"/>
                <a:gd name="T7" fmla="*/ 0 h 1123"/>
                <a:gd name="T8" fmla="*/ 278 w 281"/>
                <a:gd name="T9" fmla="*/ 278 h 1123"/>
                <a:gd name="T10" fmla="*/ 281 w 281"/>
                <a:gd name="T11" fmla="*/ 278 h 1123"/>
              </a:gdLst>
              <a:ahLst/>
              <a:cxnLst>
                <a:cxn ang="0">
                  <a:pos x="T0" y="T1"/>
                </a:cxn>
                <a:cxn ang="0">
                  <a:pos x="T2" y="T3"/>
                </a:cxn>
                <a:cxn ang="0">
                  <a:pos x="T4" y="T5"/>
                </a:cxn>
                <a:cxn ang="0">
                  <a:pos x="T6" y="T7"/>
                </a:cxn>
                <a:cxn ang="0">
                  <a:pos x="T8" y="T9"/>
                </a:cxn>
                <a:cxn ang="0">
                  <a:pos x="T10" y="T11"/>
                </a:cxn>
              </a:cxnLst>
              <a:rect l="0" t="0" r="r" b="b"/>
              <a:pathLst>
                <a:path w="281" h="1123">
                  <a:moveTo>
                    <a:pt x="281" y="278"/>
                  </a:moveTo>
                  <a:lnTo>
                    <a:pt x="281" y="1123"/>
                  </a:lnTo>
                  <a:lnTo>
                    <a:pt x="0" y="842"/>
                  </a:lnTo>
                  <a:lnTo>
                    <a:pt x="0" y="0"/>
                  </a:lnTo>
                  <a:lnTo>
                    <a:pt x="278" y="278"/>
                  </a:lnTo>
                  <a:lnTo>
                    <a:pt x="281" y="278"/>
                  </a:lnTo>
                  <a:close/>
                </a:path>
              </a:pathLst>
            </a:custGeom>
            <a:solidFill>
              <a:schemeClr val="bg1">
                <a:lumMod val="85000"/>
              </a:schemeClr>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Roboto Light" panose="02000000000000000000" pitchFamily="2" charset="0"/>
                <a:ea typeface="Roboto Light" panose="02000000000000000000" pitchFamily="2" charset="0"/>
                <a:cs typeface="+mn-cs"/>
              </a:endParaRPr>
            </a:p>
          </p:txBody>
        </p:sp>
        <p:sp>
          <p:nvSpPr>
            <p:cNvPr id="10" name="Freeform 12"/>
            <p:cNvSpPr/>
            <p:nvPr/>
          </p:nvSpPr>
          <p:spPr bwMode="auto">
            <a:xfrm>
              <a:off x="6753" y="5114"/>
              <a:ext cx="787" cy="2133"/>
            </a:xfrm>
            <a:custGeom>
              <a:avLst/>
              <a:gdLst>
                <a:gd name="T0" fmla="*/ 280 w 280"/>
                <a:gd name="T1" fmla="*/ 278 h 1123"/>
                <a:gd name="T2" fmla="*/ 280 w 280"/>
                <a:gd name="T3" fmla="*/ 1123 h 1123"/>
                <a:gd name="T4" fmla="*/ 0 w 280"/>
                <a:gd name="T5" fmla="*/ 842 h 1123"/>
                <a:gd name="T6" fmla="*/ 0 w 280"/>
                <a:gd name="T7" fmla="*/ 0 h 1123"/>
                <a:gd name="T8" fmla="*/ 278 w 280"/>
                <a:gd name="T9" fmla="*/ 278 h 1123"/>
                <a:gd name="T10" fmla="*/ 280 w 280"/>
                <a:gd name="T11" fmla="*/ 278 h 1123"/>
              </a:gdLst>
              <a:ahLst/>
              <a:cxnLst>
                <a:cxn ang="0">
                  <a:pos x="T0" y="T1"/>
                </a:cxn>
                <a:cxn ang="0">
                  <a:pos x="T2" y="T3"/>
                </a:cxn>
                <a:cxn ang="0">
                  <a:pos x="T4" y="T5"/>
                </a:cxn>
                <a:cxn ang="0">
                  <a:pos x="T6" y="T7"/>
                </a:cxn>
                <a:cxn ang="0">
                  <a:pos x="T8" y="T9"/>
                </a:cxn>
                <a:cxn ang="0">
                  <a:pos x="T10" y="T11"/>
                </a:cxn>
              </a:cxnLst>
              <a:rect l="0" t="0" r="r" b="b"/>
              <a:pathLst>
                <a:path w="280" h="1123">
                  <a:moveTo>
                    <a:pt x="280" y="278"/>
                  </a:moveTo>
                  <a:lnTo>
                    <a:pt x="280" y="1123"/>
                  </a:lnTo>
                  <a:lnTo>
                    <a:pt x="0" y="842"/>
                  </a:lnTo>
                  <a:lnTo>
                    <a:pt x="0" y="0"/>
                  </a:lnTo>
                  <a:lnTo>
                    <a:pt x="278" y="278"/>
                  </a:lnTo>
                  <a:lnTo>
                    <a:pt x="280" y="278"/>
                  </a:lnTo>
                  <a:close/>
                </a:path>
              </a:pathLst>
            </a:custGeom>
            <a:solidFill>
              <a:schemeClr val="bg1">
                <a:lumMod val="85000"/>
              </a:schemeClr>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Roboto Light" panose="02000000000000000000" pitchFamily="2" charset="0"/>
                <a:ea typeface="Roboto Light" panose="02000000000000000000" pitchFamily="2" charset="0"/>
                <a:cs typeface="+mn-cs"/>
              </a:endParaRPr>
            </a:p>
          </p:txBody>
        </p:sp>
        <p:sp>
          <p:nvSpPr>
            <p:cNvPr id="12" name="Freeform 14"/>
            <p:cNvSpPr/>
            <p:nvPr/>
          </p:nvSpPr>
          <p:spPr bwMode="auto">
            <a:xfrm>
              <a:off x="4346" y="5114"/>
              <a:ext cx="787" cy="2133"/>
            </a:xfrm>
            <a:custGeom>
              <a:avLst/>
              <a:gdLst>
                <a:gd name="T0" fmla="*/ 280 w 280"/>
                <a:gd name="T1" fmla="*/ 278 h 1123"/>
                <a:gd name="T2" fmla="*/ 280 w 280"/>
                <a:gd name="T3" fmla="*/ 1123 h 1123"/>
                <a:gd name="T4" fmla="*/ 0 w 280"/>
                <a:gd name="T5" fmla="*/ 842 h 1123"/>
                <a:gd name="T6" fmla="*/ 0 w 280"/>
                <a:gd name="T7" fmla="*/ 0 h 1123"/>
                <a:gd name="T8" fmla="*/ 278 w 280"/>
                <a:gd name="T9" fmla="*/ 278 h 1123"/>
                <a:gd name="T10" fmla="*/ 280 w 280"/>
                <a:gd name="T11" fmla="*/ 278 h 1123"/>
              </a:gdLst>
              <a:ahLst/>
              <a:cxnLst>
                <a:cxn ang="0">
                  <a:pos x="T0" y="T1"/>
                </a:cxn>
                <a:cxn ang="0">
                  <a:pos x="T2" y="T3"/>
                </a:cxn>
                <a:cxn ang="0">
                  <a:pos x="T4" y="T5"/>
                </a:cxn>
                <a:cxn ang="0">
                  <a:pos x="T6" y="T7"/>
                </a:cxn>
                <a:cxn ang="0">
                  <a:pos x="T8" y="T9"/>
                </a:cxn>
                <a:cxn ang="0">
                  <a:pos x="T10" y="T11"/>
                </a:cxn>
              </a:cxnLst>
              <a:rect l="0" t="0" r="r" b="b"/>
              <a:pathLst>
                <a:path w="280" h="1123">
                  <a:moveTo>
                    <a:pt x="280" y="278"/>
                  </a:moveTo>
                  <a:lnTo>
                    <a:pt x="280" y="1123"/>
                  </a:lnTo>
                  <a:lnTo>
                    <a:pt x="0" y="842"/>
                  </a:lnTo>
                  <a:lnTo>
                    <a:pt x="0" y="0"/>
                  </a:lnTo>
                  <a:lnTo>
                    <a:pt x="278" y="278"/>
                  </a:lnTo>
                  <a:lnTo>
                    <a:pt x="280" y="278"/>
                  </a:lnTo>
                  <a:close/>
                </a:path>
              </a:pathLst>
            </a:custGeom>
            <a:solidFill>
              <a:schemeClr val="bg1">
                <a:lumMod val="85000"/>
              </a:schemeClr>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Roboto Light" panose="02000000000000000000" pitchFamily="2" charset="0"/>
                <a:ea typeface="Roboto Light" panose="02000000000000000000" pitchFamily="2" charset="0"/>
                <a:cs typeface="+mn-cs"/>
              </a:endParaRPr>
            </a:p>
          </p:txBody>
        </p:sp>
        <p:sp>
          <p:nvSpPr>
            <p:cNvPr id="14" name="Freeform 16"/>
            <p:cNvSpPr/>
            <p:nvPr/>
          </p:nvSpPr>
          <p:spPr bwMode="auto">
            <a:xfrm>
              <a:off x="1936" y="5114"/>
              <a:ext cx="787" cy="2133"/>
            </a:xfrm>
            <a:custGeom>
              <a:avLst/>
              <a:gdLst>
                <a:gd name="T0" fmla="*/ 280 w 280"/>
                <a:gd name="T1" fmla="*/ 278 h 1123"/>
                <a:gd name="T2" fmla="*/ 280 w 280"/>
                <a:gd name="T3" fmla="*/ 1123 h 1123"/>
                <a:gd name="T4" fmla="*/ 0 w 280"/>
                <a:gd name="T5" fmla="*/ 842 h 1123"/>
                <a:gd name="T6" fmla="*/ 0 w 280"/>
                <a:gd name="T7" fmla="*/ 0 h 1123"/>
                <a:gd name="T8" fmla="*/ 278 w 280"/>
                <a:gd name="T9" fmla="*/ 278 h 1123"/>
                <a:gd name="T10" fmla="*/ 280 w 280"/>
                <a:gd name="T11" fmla="*/ 278 h 1123"/>
              </a:gdLst>
              <a:ahLst/>
              <a:cxnLst>
                <a:cxn ang="0">
                  <a:pos x="T0" y="T1"/>
                </a:cxn>
                <a:cxn ang="0">
                  <a:pos x="T2" y="T3"/>
                </a:cxn>
                <a:cxn ang="0">
                  <a:pos x="T4" y="T5"/>
                </a:cxn>
                <a:cxn ang="0">
                  <a:pos x="T6" y="T7"/>
                </a:cxn>
                <a:cxn ang="0">
                  <a:pos x="T8" y="T9"/>
                </a:cxn>
                <a:cxn ang="0">
                  <a:pos x="T10" y="T11"/>
                </a:cxn>
              </a:cxnLst>
              <a:rect l="0" t="0" r="r" b="b"/>
              <a:pathLst>
                <a:path w="280" h="1123">
                  <a:moveTo>
                    <a:pt x="280" y="278"/>
                  </a:moveTo>
                  <a:lnTo>
                    <a:pt x="280" y="1123"/>
                  </a:lnTo>
                  <a:lnTo>
                    <a:pt x="0" y="842"/>
                  </a:lnTo>
                  <a:lnTo>
                    <a:pt x="0" y="0"/>
                  </a:lnTo>
                  <a:lnTo>
                    <a:pt x="278" y="278"/>
                  </a:lnTo>
                  <a:lnTo>
                    <a:pt x="280" y="278"/>
                  </a:lnTo>
                  <a:close/>
                </a:path>
              </a:pathLst>
            </a:custGeom>
            <a:solidFill>
              <a:schemeClr val="bg1">
                <a:lumMod val="85000"/>
              </a:schemeClr>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Roboto Light" panose="02000000000000000000" pitchFamily="2" charset="0"/>
                <a:ea typeface="Roboto Light" panose="02000000000000000000" pitchFamily="2" charset="0"/>
                <a:cs typeface="+mn-cs"/>
              </a:endParaRPr>
            </a:p>
          </p:txBody>
        </p:sp>
        <p:sp>
          <p:nvSpPr>
            <p:cNvPr id="15" name="Freeform 17"/>
            <p:cNvSpPr/>
            <p:nvPr/>
          </p:nvSpPr>
          <p:spPr>
            <a:xfrm>
              <a:off x="18691" y="5684"/>
              <a:ext cx="641" cy="983"/>
            </a:xfrm>
            <a:custGeom>
              <a:avLst/>
              <a:gdLst>
                <a:gd name="txL" fmla="*/ 0 w 617"/>
                <a:gd name="txT" fmla="*/ 0 h 849"/>
                <a:gd name="txR" fmla="*/ 617 w 617"/>
                <a:gd name="txB" fmla="*/ 849 h 849"/>
              </a:gdLst>
              <a:ahLst/>
              <a:cxnLst>
                <a:cxn ang="0">
                  <a:pos x="281073" y="768216"/>
                </a:cxn>
                <a:cxn ang="0">
                  <a:pos x="281073" y="648776"/>
                </a:cxn>
                <a:cxn ang="0">
                  <a:pos x="0" y="648776"/>
                </a:cxn>
                <a:cxn ang="0">
                  <a:pos x="0" y="120345"/>
                </a:cxn>
                <a:cxn ang="0">
                  <a:pos x="281073" y="120345"/>
                </a:cxn>
                <a:cxn ang="0">
                  <a:pos x="281073" y="0"/>
                </a:cxn>
                <a:cxn ang="0">
                  <a:pos x="825820" y="383656"/>
                </a:cxn>
                <a:cxn ang="0">
                  <a:pos x="281073" y="768216"/>
                </a:cxn>
              </a:cxnLst>
              <a:rect l="txL" t="txT" r="txR" b="txB"/>
              <a:pathLst>
                <a:path w="617" h="849">
                  <a:moveTo>
                    <a:pt x="210" y="849"/>
                  </a:moveTo>
                  <a:lnTo>
                    <a:pt x="210" y="717"/>
                  </a:lnTo>
                  <a:lnTo>
                    <a:pt x="0" y="717"/>
                  </a:lnTo>
                  <a:lnTo>
                    <a:pt x="0" y="133"/>
                  </a:lnTo>
                  <a:lnTo>
                    <a:pt x="210" y="133"/>
                  </a:lnTo>
                  <a:lnTo>
                    <a:pt x="210" y="0"/>
                  </a:lnTo>
                  <a:lnTo>
                    <a:pt x="617" y="424"/>
                  </a:lnTo>
                  <a:lnTo>
                    <a:pt x="210" y="849"/>
                  </a:lnTo>
                  <a:close/>
                </a:path>
              </a:pathLst>
            </a:custGeom>
            <a:solidFill>
              <a:schemeClr val="accent1">
                <a:alpha val="100000"/>
              </a:schemeClr>
            </a:solidFill>
            <a:ln w="9525">
              <a:noFill/>
            </a:ln>
          </p:spPr>
          <p:txBody>
            <a:bodyPr/>
            <a:lstStyle/>
            <a:p>
              <a:endParaRPr lang="zh-CN" altLang="en-US" sz="2400"/>
            </a:p>
          </p:txBody>
        </p:sp>
        <p:grpSp>
          <p:nvGrpSpPr>
            <p:cNvPr id="2" name="组合 35"/>
            <p:cNvGrpSpPr/>
            <p:nvPr/>
          </p:nvGrpSpPr>
          <p:grpSpPr>
            <a:xfrm>
              <a:off x="140" y="5114"/>
              <a:ext cx="2013" cy="2123"/>
              <a:chOff x="882491" y="2261909"/>
              <a:chExt cx="959665" cy="1012525"/>
            </a:xfrm>
          </p:grpSpPr>
          <p:sp>
            <p:nvSpPr>
              <p:cNvPr id="10278" name="Freeform 15"/>
              <p:cNvSpPr/>
              <p:nvPr/>
            </p:nvSpPr>
            <p:spPr>
              <a:xfrm>
                <a:off x="967016" y="2261909"/>
                <a:ext cx="772282" cy="1012525"/>
              </a:xfrm>
              <a:custGeom>
                <a:avLst/>
                <a:gdLst>
                  <a:gd name="txL" fmla="*/ 0 w 577"/>
                  <a:gd name="txT" fmla="*/ 0 h 1119"/>
                  <a:gd name="txR" fmla="*/ 577 w 577"/>
                  <a:gd name="txB" fmla="*/ 1119 h 1119"/>
                </a:gdLst>
                <a:ahLst/>
                <a:cxnLst>
                  <a:cxn ang="0">
                    <a:pos x="772282" y="0"/>
                  </a:cxn>
                  <a:cxn ang="0">
                    <a:pos x="772282" y="1012525"/>
                  </a:cxn>
                  <a:cxn ang="0">
                    <a:pos x="385472" y="760072"/>
                  </a:cxn>
                  <a:cxn ang="0">
                    <a:pos x="0" y="1011620"/>
                  </a:cxn>
                  <a:cxn ang="0">
                    <a:pos x="0" y="0"/>
                  </a:cxn>
                  <a:cxn ang="0">
                    <a:pos x="772282" y="0"/>
                  </a:cxn>
                </a:cxnLst>
                <a:rect l="txL" t="txT" r="txR" b="txB"/>
                <a:pathLst>
                  <a:path w="577" h="1119">
                    <a:moveTo>
                      <a:pt x="577" y="0"/>
                    </a:moveTo>
                    <a:lnTo>
                      <a:pt x="577" y="1119"/>
                    </a:lnTo>
                    <a:lnTo>
                      <a:pt x="288" y="840"/>
                    </a:lnTo>
                    <a:lnTo>
                      <a:pt x="0" y="1118"/>
                    </a:lnTo>
                    <a:lnTo>
                      <a:pt x="0" y="0"/>
                    </a:lnTo>
                    <a:lnTo>
                      <a:pt x="577" y="0"/>
                    </a:lnTo>
                    <a:close/>
                  </a:path>
                </a:pathLst>
              </a:custGeom>
              <a:solidFill>
                <a:schemeClr val="accent1">
                  <a:alpha val="100000"/>
                </a:schemeClr>
              </a:solidFill>
              <a:ln w="9525">
                <a:noFill/>
              </a:ln>
            </p:spPr>
            <p:txBody>
              <a:bodyPr/>
              <a:lstStyle/>
              <a:p>
                <a:endParaRPr lang="zh-CN" altLang="en-US" sz="2400"/>
              </a:p>
            </p:txBody>
          </p:sp>
          <p:sp>
            <p:nvSpPr>
              <p:cNvPr id="10279" name="Text Placeholder 59"/>
              <p:cNvSpPr txBox="1"/>
              <p:nvPr/>
            </p:nvSpPr>
            <p:spPr>
              <a:xfrm>
                <a:off x="882491" y="2383410"/>
                <a:ext cx="959665" cy="677314"/>
              </a:xfrm>
              <a:prstGeom prst="rect">
                <a:avLst/>
              </a:prstGeom>
              <a:noFill/>
              <a:ln w="9525">
                <a:noFill/>
              </a:ln>
            </p:spPr>
            <p:txBody>
              <a:bodyPr anchor="ctr"/>
              <a:lstStyle/>
              <a:p>
                <a:pPr lvl="0" algn="ctr">
                  <a:spcBef>
                    <a:spcPct val="20000"/>
                  </a:spcBef>
                  <a:buFont typeface="Arial" panose="020B0604020202020204" pitchFamily="34" charset="0"/>
                  <a:buNone/>
                </a:pPr>
                <a:r>
                  <a:rPr lang="en-US" altLang="zh-CN" sz="2665" dirty="0">
                    <a:solidFill>
                      <a:schemeClr val="bg1"/>
                    </a:solidFill>
                    <a:latin typeface="微软雅黑" panose="020B0503020204020204" pitchFamily="34" charset="-122"/>
                    <a:ea typeface="微软雅黑" panose="020B0503020204020204" pitchFamily="34" charset="-122"/>
                  </a:rPr>
                  <a:t>2012</a:t>
                </a:r>
              </a:p>
            </p:txBody>
          </p:sp>
        </p:grpSp>
        <p:grpSp>
          <p:nvGrpSpPr>
            <p:cNvPr id="34" name="组合 36"/>
            <p:cNvGrpSpPr/>
            <p:nvPr/>
          </p:nvGrpSpPr>
          <p:grpSpPr>
            <a:xfrm>
              <a:off x="2546" y="5114"/>
              <a:ext cx="2017" cy="2133"/>
              <a:chOff x="2029538" y="2261909"/>
              <a:chExt cx="959665" cy="1016144"/>
            </a:xfrm>
          </p:grpSpPr>
          <p:sp>
            <p:nvSpPr>
              <p:cNvPr id="10276" name="Rectangle 13"/>
              <p:cNvSpPr/>
              <p:nvPr/>
            </p:nvSpPr>
            <p:spPr>
              <a:xfrm>
                <a:off x="2114063" y="2261909"/>
                <a:ext cx="772282" cy="1016144"/>
              </a:xfrm>
              <a:prstGeom prst="rect">
                <a:avLst/>
              </a:prstGeom>
              <a:solidFill>
                <a:schemeClr val="accent1"/>
              </a:solidFill>
              <a:ln w="9525">
                <a:noFill/>
              </a:ln>
            </p:spPr>
            <p:txBody>
              <a:bodyPr/>
              <a:lstStyle/>
              <a:p>
                <a:pPr lvl="0"/>
                <a:endParaRPr lang="en-US" altLang="zh-CN" sz="2400" dirty="0">
                  <a:latin typeface="Roboto Light"/>
                  <a:ea typeface="Roboto Light"/>
                </a:endParaRPr>
              </a:p>
            </p:txBody>
          </p:sp>
          <p:sp>
            <p:nvSpPr>
              <p:cNvPr id="10277" name="Text Placeholder 59"/>
              <p:cNvSpPr txBox="1"/>
              <p:nvPr/>
            </p:nvSpPr>
            <p:spPr>
              <a:xfrm>
                <a:off x="2029538" y="2383410"/>
                <a:ext cx="959665" cy="677314"/>
              </a:xfrm>
              <a:prstGeom prst="rect">
                <a:avLst/>
              </a:prstGeom>
              <a:noFill/>
              <a:ln w="9525">
                <a:noFill/>
              </a:ln>
            </p:spPr>
            <p:txBody>
              <a:bodyPr anchor="ctr"/>
              <a:lstStyle/>
              <a:p>
                <a:pPr lvl="0" algn="ctr">
                  <a:spcBef>
                    <a:spcPct val="20000"/>
                  </a:spcBef>
                  <a:buFont typeface="Arial" panose="020B0604020202020204" pitchFamily="34" charset="0"/>
                  <a:buNone/>
                </a:pPr>
                <a:r>
                  <a:rPr lang="en-US" altLang="zh-CN" sz="2665" dirty="0">
                    <a:solidFill>
                      <a:schemeClr val="bg1"/>
                    </a:solidFill>
                    <a:latin typeface="微软雅黑" panose="020B0503020204020204" pitchFamily="34" charset="-122"/>
                    <a:ea typeface="微软雅黑" panose="020B0503020204020204" pitchFamily="34" charset="-122"/>
                  </a:rPr>
                  <a:t>2013</a:t>
                </a:r>
              </a:p>
            </p:txBody>
          </p:sp>
        </p:grpSp>
        <p:grpSp>
          <p:nvGrpSpPr>
            <p:cNvPr id="36" name="组合 37"/>
            <p:cNvGrpSpPr/>
            <p:nvPr/>
          </p:nvGrpSpPr>
          <p:grpSpPr>
            <a:xfrm>
              <a:off x="4956" y="5114"/>
              <a:ext cx="2013" cy="2133"/>
              <a:chOff x="3176585" y="2261909"/>
              <a:chExt cx="959665" cy="1016144"/>
            </a:xfrm>
          </p:grpSpPr>
          <p:sp>
            <p:nvSpPr>
              <p:cNvPr id="10274" name="Rectangle 11"/>
              <p:cNvSpPr/>
              <p:nvPr/>
            </p:nvSpPr>
            <p:spPr>
              <a:xfrm>
                <a:off x="3261110" y="2261909"/>
                <a:ext cx="772282" cy="1016144"/>
              </a:xfrm>
              <a:prstGeom prst="rect">
                <a:avLst/>
              </a:prstGeom>
              <a:solidFill>
                <a:srgbClr val="1F487C"/>
              </a:solidFill>
              <a:ln w="9525">
                <a:noFill/>
              </a:ln>
            </p:spPr>
            <p:txBody>
              <a:bodyPr/>
              <a:lstStyle/>
              <a:p>
                <a:pPr lvl="0"/>
                <a:endParaRPr lang="en-US" altLang="zh-CN" sz="2400" dirty="0">
                  <a:latin typeface="Roboto Light"/>
                  <a:ea typeface="Roboto Light"/>
                </a:endParaRPr>
              </a:p>
            </p:txBody>
          </p:sp>
          <p:sp>
            <p:nvSpPr>
              <p:cNvPr id="10275" name="Text Placeholder 59"/>
              <p:cNvSpPr txBox="1"/>
              <p:nvPr/>
            </p:nvSpPr>
            <p:spPr>
              <a:xfrm>
                <a:off x="3176585" y="2383410"/>
                <a:ext cx="959665" cy="677314"/>
              </a:xfrm>
              <a:prstGeom prst="rect">
                <a:avLst/>
              </a:prstGeom>
              <a:noFill/>
              <a:ln w="9525">
                <a:noFill/>
              </a:ln>
            </p:spPr>
            <p:txBody>
              <a:bodyPr anchor="ctr"/>
              <a:lstStyle/>
              <a:p>
                <a:pPr lvl="0" algn="ctr">
                  <a:spcBef>
                    <a:spcPct val="20000"/>
                  </a:spcBef>
                  <a:buFont typeface="Arial" panose="020B0604020202020204" pitchFamily="34" charset="0"/>
                  <a:buNone/>
                </a:pPr>
                <a:r>
                  <a:rPr lang="en-US" altLang="zh-CN" sz="2665" dirty="0">
                    <a:solidFill>
                      <a:schemeClr val="bg1"/>
                    </a:solidFill>
                    <a:latin typeface="微软雅黑" panose="020B0503020204020204" pitchFamily="34" charset="-122"/>
                    <a:ea typeface="微软雅黑" panose="020B0503020204020204" pitchFamily="34" charset="-122"/>
                  </a:rPr>
                  <a:t>2014</a:t>
                </a:r>
              </a:p>
            </p:txBody>
          </p:sp>
        </p:grpSp>
        <p:grpSp>
          <p:nvGrpSpPr>
            <p:cNvPr id="37" name="组合 38"/>
            <p:cNvGrpSpPr/>
            <p:nvPr/>
          </p:nvGrpSpPr>
          <p:grpSpPr>
            <a:xfrm>
              <a:off x="7363" y="5114"/>
              <a:ext cx="2017" cy="2133"/>
              <a:chOff x="4323632" y="2261909"/>
              <a:chExt cx="959665" cy="1016144"/>
            </a:xfrm>
          </p:grpSpPr>
          <p:sp>
            <p:nvSpPr>
              <p:cNvPr id="10272" name="Rectangle 9"/>
              <p:cNvSpPr/>
              <p:nvPr/>
            </p:nvSpPr>
            <p:spPr>
              <a:xfrm>
                <a:off x="4408157" y="2261909"/>
                <a:ext cx="772282" cy="1016144"/>
              </a:xfrm>
              <a:prstGeom prst="rect">
                <a:avLst/>
              </a:prstGeom>
              <a:solidFill>
                <a:srgbClr val="1F487C"/>
              </a:solidFill>
              <a:ln w="9525">
                <a:noFill/>
              </a:ln>
            </p:spPr>
            <p:txBody>
              <a:bodyPr/>
              <a:lstStyle/>
              <a:p>
                <a:pPr lvl="0"/>
                <a:endParaRPr lang="en-US" altLang="zh-CN" sz="2400" dirty="0">
                  <a:latin typeface="Roboto Light"/>
                  <a:ea typeface="Roboto Light"/>
                </a:endParaRPr>
              </a:p>
            </p:txBody>
          </p:sp>
          <p:sp>
            <p:nvSpPr>
              <p:cNvPr id="10273" name="Text Placeholder 59"/>
              <p:cNvSpPr txBox="1"/>
              <p:nvPr/>
            </p:nvSpPr>
            <p:spPr>
              <a:xfrm>
                <a:off x="4323632" y="2383410"/>
                <a:ext cx="959665" cy="677314"/>
              </a:xfrm>
              <a:prstGeom prst="rect">
                <a:avLst/>
              </a:prstGeom>
              <a:noFill/>
              <a:ln w="9525">
                <a:noFill/>
              </a:ln>
            </p:spPr>
            <p:txBody>
              <a:bodyPr anchor="ctr"/>
              <a:lstStyle/>
              <a:p>
                <a:pPr lvl="0" algn="ctr">
                  <a:spcBef>
                    <a:spcPct val="20000"/>
                  </a:spcBef>
                  <a:buFont typeface="Arial" panose="020B0604020202020204" pitchFamily="34" charset="0"/>
                  <a:buNone/>
                </a:pPr>
                <a:r>
                  <a:rPr lang="en-US" altLang="zh-CN" sz="2665" dirty="0">
                    <a:solidFill>
                      <a:schemeClr val="bg1"/>
                    </a:solidFill>
                    <a:latin typeface="微软雅黑" panose="020B0503020204020204" pitchFamily="34" charset="-122"/>
                    <a:ea typeface="微软雅黑" panose="020B0503020204020204" pitchFamily="34" charset="-122"/>
                  </a:rPr>
                  <a:t>2015</a:t>
                </a:r>
              </a:p>
            </p:txBody>
          </p:sp>
        </p:grpSp>
        <p:grpSp>
          <p:nvGrpSpPr>
            <p:cNvPr id="38" name="组合 39"/>
            <p:cNvGrpSpPr/>
            <p:nvPr/>
          </p:nvGrpSpPr>
          <p:grpSpPr>
            <a:xfrm>
              <a:off x="9766" y="5114"/>
              <a:ext cx="2017" cy="2133"/>
              <a:chOff x="5468157" y="2261909"/>
              <a:chExt cx="959665" cy="1016144"/>
            </a:xfrm>
          </p:grpSpPr>
          <p:sp>
            <p:nvSpPr>
              <p:cNvPr id="10270" name="Rectangle 7"/>
              <p:cNvSpPr/>
              <p:nvPr/>
            </p:nvSpPr>
            <p:spPr>
              <a:xfrm>
                <a:off x="5556542" y="2261909"/>
                <a:ext cx="770944" cy="1016144"/>
              </a:xfrm>
              <a:prstGeom prst="rect">
                <a:avLst/>
              </a:prstGeom>
              <a:solidFill>
                <a:srgbClr val="1F487C"/>
              </a:solidFill>
              <a:ln w="9525">
                <a:noFill/>
              </a:ln>
            </p:spPr>
            <p:txBody>
              <a:bodyPr/>
              <a:lstStyle/>
              <a:p>
                <a:pPr lvl="0"/>
                <a:endParaRPr lang="en-US" altLang="zh-CN" sz="2400" dirty="0">
                  <a:latin typeface="Roboto Light"/>
                  <a:ea typeface="Roboto Light"/>
                </a:endParaRPr>
              </a:p>
            </p:txBody>
          </p:sp>
          <p:sp>
            <p:nvSpPr>
              <p:cNvPr id="10271" name="Text Placeholder 59"/>
              <p:cNvSpPr txBox="1"/>
              <p:nvPr/>
            </p:nvSpPr>
            <p:spPr>
              <a:xfrm>
                <a:off x="5468157" y="2383410"/>
                <a:ext cx="959665" cy="677314"/>
              </a:xfrm>
              <a:prstGeom prst="rect">
                <a:avLst/>
              </a:prstGeom>
              <a:noFill/>
              <a:ln w="9525">
                <a:noFill/>
              </a:ln>
            </p:spPr>
            <p:txBody>
              <a:bodyPr anchor="ctr"/>
              <a:lstStyle/>
              <a:p>
                <a:pPr lvl="0" algn="ctr">
                  <a:spcBef>
                    <a:spcPct val="20000"/>
                  </a:spcBef>
                  <a:buFont typeface="Arial" panose="020B0604020202020204" pitchFamily="34" charset="0"/>
                  <a:buNone/>
                </a:pPr>
                <a:r>
                  <a:rPr lang="en-US" altLang="zh-CN" sz="2665" dirty="0">
                    <a:solidFill>
                      <a:schemeClr val="bg1"/>
                    </a:solidFill>
                    <a:latin typeface="微软雅黑" panose="020B0503020204020204" pitchFamily="34" charset="-122"/>
                    <a:ea typeface="微软雅黑" panose="020B0503020204020204" pitchFamily="34" charset="-122"/>
                  </a:rPr>
                  <a:t>2016</a:t>
                </a:r>
              </a:p>
            </p:txBody>
          </p:sp>
        </p:grpSp>
        <p:grpSp>
          <p:nvGrpSpPr>
            <p:cNvPr id="39" name="组合 40"/>
            <p:cNvGrpSpPr/>
            <p:nvPr/>
          </p:nvGrpSpPr>
          <p:grpSpPr>
            <a:xfrm>
              <a:off x="12183" y="5114"/>
              <a:ext cx="2017" cy="2133"/>
              <a:chOff x="6619064" y="2261909"/>
              <a:chExt cx="959665" cy="1016144"/>
            </a:xfrm>
          </p:grpSpPr>
          <p:sp>
            <p:nvSpPr>
              <p:cNvPr id="10268" name="Rectangle 6"/>
              <p:cNvSpPr/>
              <p:nvPr/>
            </p:nvSpPr>
            <p:spPr>
              <a:xfrm>
                <a:off x="6703589" y="2261909"/>
                <a:ext cx="772282" cy="1016144"/>
              </a:xfrm>
              <a:prstGeom prst="rect">
                <a:avLst/>
              </a:prstGeom>
              <a:solidFill>
                <a:srgbClr val="1F487C"/>
              </a:solidFill>
              <a:ln w="9525">
                <a:noFill/>
              </a:ln>
            </p:spPr>
            <p:txBody>
              <a:bodyPr/>
              <a:lstStyle/>
              <a:p>
                <a:pPr lvl="0"/>
                <a:endParaRPr lang="en-US" altLang="zh-CN" sz="2400" dirty="0">
                  <a:latin typeface="Roboto Light"/>
                  <a:ea typeface="Roboto Light"/>
                </a:endParaRPr>
              </a:p>
            </p:txBody>
          </p:sp>
          <p:sp>
            <p:nvSpPr>
              <p:cNvPr id="10269" name="Text Placeholder 59"/>
              <p:cNvSpPr txBox="1"/>
              <p:nvPr/>
            </p:nvSpPr>
            <p:spPr>
              <a:xfrm>
                <a:off x="6619064" y="2383410"/>
                <a:ext cx="959665" cy="677314"/>
              </a:xfrm>
              <a:prstGeom prst="rect">
                <a:avLst/>
              </a:prstGeom>
              <a:noFill/>
              <a:ln w="9525">
                <a:noFill/>
              </a:ln>
            </p:spPr>
            <p:txBody>
              <a:bodyPr anchor="ctr"/>
              <a:lstStyle/>
              <a:p>
                <a:pPr lvl="0" algn="ctr">
                  <a:spcBef>
                    <a:spcPct val="20000"/>
                  </a:spcBef>
                  <a:buFont typeface="Arial" panose="020B0604020202020204" pitchFamily="34" charset="0"/>
                  <a:buNone/>
                </a:pPr>
                <a:r>
                  <a:rPr lang="en-US" altLang="zh-CN" sz="2665" dirty="0">
                    <a:solidFill>
                      <a:schemeClr val="bg1"/>
                    </a:solidFill>
                    <a:latin typeface="微软雅黑" panose="020B0503020204020204" pitchFamily="34" charset="-122"/>
                    <a:ea typeface="微软雅黑" panose="020B0503020204020204" pitchFamily="34" charset="-122"/>
                  </a:rPr>
                  <a:t>2017</a:t>
                </a:r>
              </a:p>
            </p:txBody>
          </p:sp>
        </p:grpSp>
        <p:cxnSp>
          <p:nvCxnSpPr>
            <p:cNvPr id="23" name="Straight Connector 54"/>
            <p:cNvCxnSpPr/>
            <p:nvPr/>
          </p:nvCxnSpPr>
          <p:spPr>
            <a:xfrm>
              <a:off x="2723" y="7234"/>
              <a:ext cx="0" cy="23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56"/>
            <p:cNvCxnSpPr/>
            <p:nvPr/>
          </p:nvCxnSpPr>
          <p:spPr>
            <a:xfrm>
              <a:off x="7540" y="7234"/>
              <a:ext cx="0" cy="23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58"/>
            <p:cNvCxnSpPr/>
            <p:nvPr/>
          </p:nvCxnSpPr>
          <p:spPr>
            <a:xfrm>
              <a:off x="12360" y="7234"/>
              <a:ext cx="0" cy="23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62"/>
            <p:cNvCxnSpPr/>
            <p:nvPr/>
          </p:nvCxnSpPr>
          <p:spPr>
            <a:xfrm>
              <a:off x="333" y="2817"/>
              <a:ext cx="0" cy="23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63"/>
            <p:cNvCxnSpPr/>
            <p:nvPr/>
          </p:nvCxnSpPr>
          <p:spPr>
            <a:xfrm>
              <a:off x="5146" y="2817"/>
              <a:ext cx="0" cy="23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64"/>
            <p:cNvCxnSpPr/>
            <p:nvPr/>
          </p:nvCxnSpPr>
          <p:spPr>
            <a:xfrm>
              <a:off x="9960" y="2817"/>
              <a:ext cx="0" cy="23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64"/>
            <p:cNvCxnSpPr/>
            <p:nvPr/>
          </p:nvCxnSpPr>
          <p:spPr>
            <a:xfrm>
              <a:off x="14747" y="2967"/>
              <a:ext cx="0" cy="23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Freeform 16"/>
            <p:cNvSpPr/>
            <p:nvPr/>
          </p:nvSpPr>
          <p:spPr bwMode="auto">
            <a:xfrm>
              <a:off x="1920" y="5114"/>
              <a:ext cx="787" cy="2133"/>
            </a:xfrm>
            <a:custGeom>
              <a:avLst/>
              <a:gdLst>
                <a:gd name="T0" fmla="*/ 280 w 280"/>
                <a:gd name="T1" fmla="*/ 278 h 1123"/>
                <a:gd name="T2" fmla="*/ 280 w 280"/>
                <a:gd name="T3" fmla="*/ 1123 h 1123"/>
                <a:gd name="T4" fmla="*/ 0 w 280"/>
                <a:gd name="T5" fmla="*/ 842 h 1123"/>
                <a:gd name="T6" fmla="*/ 0 w 280"/>
                <a:gd name="T7" fmla="*/ 0 h 1123"/>
                <a:gd name="T8" fmla="*/ 278 w 280"/>
                <a:gd name="T9" fmla="*/ 278 h 1123"/>
                <a:gd name="T10" fmla="*/ 280 w 280"/>
                <a:gd name="T11" fmla="*/ 278 h 1123"/>
              </a:gdLst>
              <a:ahLst/>
              <a:cxnLst>
                <a:cxn ang="0">
                  <a:pos x="T0" y="T1"/>
                </a:cxn>
                <a:cxn ang="0">
                  <a:pos x="T2" y="T3"/>
                </a:cxn>
                <a:cxn ang="0">
                  <a:pos x="T4" y="T5"/>
                </a:cxn>
                <a:cxn ang="0">
                  <a:pos x="T6" y="T7"/>
                </a:cxn>
                <a:cxn ang="0">
                  <a:pos x="T8" y="T9"/>
                </a:cxn>
                <a:cxn ang="0">
                  <a:pos x="T10" y="T11"/>
                </a:cxn>
              </a:cxnLst>
              <a:rect l="0" t="0" r="r" b="b"/>
              <a:pathLst>
                <a:path w="280" h="1123">
                  <a:moveTo>
                    <a:pt x="280" y="278"/>
                  </a:moveTo>
                  <a:lnTo>
                    <a:pt x="280" y="1123"/>
                  </a:lnTo>
                  <a:lnTo>
                    <a:pt x="0" y="842"/>
                  </a:lnTo>
                  <a:lnTo>
                    <a:pt x="0" y="0"/>
                  </a:lnTo>
                  <a:lnTo>
                    <a:pt x="278" y="278"/>
                  </a:lnTo>
                  <a:lnTo>
                    <a:pt x="280" y="278"/>
                  </a:lnTo>
                  <a:close/>
                </a:path>
              </a:pathLst>
            </a:custGeom>
            <a:solidFill>
              <a:schemeClr val="bg1">
                <a:lumMod val="85000"/>
              </a:schemeClr>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Roboto Light" panose="02000000000000000000" pitchFamily="2" charset="0"/>
                <a:ea typeface="Roboto Light" panose="02000000000000000000" pitchFamily="2" charset="0"/>
                <a:cs typeface="+mn-cs"/>
              </a:endParaRPr>
            </a:p>
          </p:txBody>
        </p:sp>
        <p:grpSp>
          <p:nvGrpSpPr>
            <p:cNvPr id="9" name="组合 35"/>
            <p:cNvGrpSpPr/>
            <p:nvPr/>
          </p:nvGrpSpPr>
          <p:grpSpPr>
            <a:xfrm>
              <a:off x="124" y="5114"/>
              <a:ext cx="2013" cy="2123"/>
              <a:chOff x="882491" y="2261909"/>
              <a:chExt cx="959665" cy="1012525"/>
            </a:xfrm>
          </p:grpSpPr>
          <p:sp>
            <p:nvSpPr>
              <p:cNvPr id="11" name="Freeform 15"/>
              <p:cNvSpPr/>
              <p:nvPr/>
            </p:nvSpPr>
            <p:spPr>
              <a:xfrm>
                <a:off x="967016" y="2261909"/>
                <a:ext cx="772282" cy="1012525"/>
              </a:xfrm>
              <a:custGeom>
                <a:avLst/>
                <a:gdLst>
                  <a:gd name="txL" fmla="*/ 0 w 577"/>
                  <a:gd name="txT" fmla="*/ 0 h 1119"/>
                  <a:gd name="txR" fmla="*/ 577 w 577"/>
                  <a:gd name="txB" fmla="*/ 1119 h 1119"/>
                </a:gdLst>
                <a:ahLst/>
                <a:cxnLst>
                  <a:cxn ang="0">
                    <a:pos x="772282" y="0"/>
                  </a:cxn>
                  <a:cxn ang="0">
                    <a:pos x="772282" y="1012525"/>
                  </a:cxn>
                  <a:cxn ang="0">
                    <a:pos x="385472" y="760072"/>
                  </a:cxn>
                  <a:cxn ang="0">
                    <a:pos x="0" y="1011620"/>
                  </a:cxn>
                  <a:cxn ang="0">
                    <a:pos x="0" y="0"/>
                  </a:cxn>
                  <a:cxn ang="0">
                    <a:pos x="772282" y="0"/>
                  </a:cxn>
                </a:cxnLst>
                <a:rect l="txL" t="txT" r="txR" b="txB"/>
                <a:pathLst>
                  <a:path w="577" h="1119">
                    <a:moveTo>
                      <a:pt x="577" y="0"/>
                    </a:moveTo>
                    <a:lnTo>
                      <a:pt x="577" y="1119"/>
                    </a:lnTo>
                    <a:lnTo>
                      <a:pt x="288" y="840"/>
                    </a:lnTo>
                    <a:lnTo>
                      <a:pt x="0" y="1118"/>
                    </a:lnTo>
                    <a:lnTo>
                      <a:pt x="0" y="0"/>
                    </a:lnTo>
                    <a:lnTo>
                      <a:pt x="577" y="0"/>
                    </a:lnTo>
                    <a:close/>
                  </a:path>
                </a:pathLst>
              </a:cu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zh-CN" altLang="en-US">
                  <a:solidFill>
                    <a:schemeClr val="lt1"/>
                  </a:solidFill>
                  <a:latin typeface="+mn-lt"/>
                  <a:ea typeface="+mn-ea"/>
                  <a:cs typeface="+mn-cs"/>
                </a:endParaRPr>
              </a:p>
            </p:txBody>
          </p:sp>
          <p:sp>
            <p:nvSpPr>
              <p:cNvPr id="18" name="Text Placeholder 59"/>
              <p:cNvSpPr txBox="1"/>
              <p:nvPr/>
            </p:nvSpPr>
            <p:spPr>
              <a:xfrm>
                <a:off x="882491" y="2383410"/>
                <a:ext cx="959665" cy="677314"/>
              </a:xfrm>
              <a:prstGeom prst="rect">
                <a:avLst/>
              </a:prstGeom>
              <a:noFill/>
              <a:ln w="9525">
                <a:noFill/>
              </a:ln>
            </p:spPr>
            <p:txBody>
              <a:bodyPr anchor="ctr"/>
              <a:lstStyle/>
              <a:p>
                <a:pPr lvl="0" algn="ctr">
                  <a:spcBef>
                    <a:spcPct val="20000"/>
                  </a:spcBef>
                  <a:buFont typeface="Arial" panose="020B0604020202020204" pitchFamily="34" charset="0"/>
                  <a:buNone/>
                </a:pPr>
                <a:r>
                  <a:rPr lang="en-US" altLang="zh-CN" sz="2665" dirty="0">
                    <a:solidFill>
                      <a:schemeClr val="bg1"/>
                    </a:solidFill>
                    <a:latin typeface="微软雅黑" panose="020B0503020204020204" pitchFamily="34" charset="-122"/>
                    <a:ea typeface="微软雅黑" panose="020B0503020204020204" pitchFamily="34" charset="-122"/>
                  </a:rPr>
                  <a:t>2012</a:t>
                </a:r>
              </a:p>
            </p:txBody>
          </p:sp>
        </p:grpSp>
        <p:grpSp>
          <p:nvGrpSpPr>
            <p:cNvPr id="22" name="组合 36"/>
            <p:cNvGrpSpPr/>
            <p:nvPr/>
          </p:nvGrpSpPr>
          <p:grpSpPr>
            <a:xfrm>
              <a:off x="2530" y="5114"/>
              <a:ext cx="2017" cy="2133"/>
              <a:chOff x="2029538" y="2261909"/>
              <a:chExt cx="959665" cy="1016144"/>
            </a:xfrm>
          </p:grpSpPr>
          <p:sp>
            <p:nvSpPr>
              <p:cNvPr id="28" name="Rectangle 13"/>
              <p:cNvSpPr/>
              <p:nvPr/>
            </p:nvSpPr>
            <p:spPr>
              <a:xfrm>
                <a:off x="2114063" y="2261909"/>
                <a:ext cx="772282" cy="1016144"/>
              </a:xfrm>
              <a:prstGeom prst="rect">
                <a:avLst/>
              </a:prstGeom>
              <a:solidFill>
                <a:srgbClr val="1F487C"/>
              </a:solidFill>
              <a:ln w="9525">
                <a:noFill/>
              </a:ln>
            </p:spPr>
            <p:txBody>
              <a:bodyPr/>
              <a:lstStyle/>
              <a:p>
                <a:pPr lvl="0"/>
                <a:endParaRPr lang="en-US" altLang="zh-CN" sz="2400" dirty="0">
                  <a:latin typeface="Roboto Light"/>
                  <a:ea typeface="Roboto Light"/>
                </a:endParaRPr>
              </a:p>
            </p:txBody>
          </p:sp>
          <p:sp>
            <p:nvSpPr>
              <p:cNvPr id="41" name="Text Placeholder 59"/>
              <p:cNvSpPr txBox="1"/>
              <p:nvPr/>
            </p:nvSpPr>
            <p:spPr>
              <a:xfrm>
                <a:off x="2029538" y="2383410"/>
                <a:ext cx="959665" cy="677314"/>
              </a:xfrm>
              <a:prstGeom prst="rect">
                <a:avLst/>
              </a:prstGeom>
              <a:noFill/>
              <a:ln w="9525">
                <a:noFill/>
              </a:ln>
            </p:spPr>
            <p:txBody>
              <a:bodyPr anchor="ctr"/>
              <a:lstStyle/>
              <a:p>
                <a:pPr lvl="0" algn="ctr">
                  <a:spcBef>
                    <a:spcPct val="20000"/>
                  </a:spcBef>
                  <a:buFont typeface="Arial" panose="020B0604020202020204" pitchFamily="34" charset="0"/>
                  <a:buNone/>
                </a:pPr>
                <a:r>
                  <a:rPr lang="en-US" altLang="zh-CN" sz="2665" dirty="0">
                    <a:solidFill>
                      <a:schemeClr val="bg1"/>
                    </a:solidFill>
                    <a:latin typeface="微软雅黑" panose="020B0503020204020204" pitchFamily="34" charset="-122"/>
                    <a:ea typeface="微软雅黑" panose="020B0503020204020204" pitchFamily="34" charset="-122"/>
                  </a:rPr>
                  <a:t>2013</a:t>
                </a:r>
              </a:p>
            </p:txBody>
          </p:sp>
        </p:grpSp>
      </p:grpSp>
      <p:sp>
        <p:nvSpPr>
          <p:cNvPr id="49" name="Freeform 17"/>
          <p:cNvSpPr/>
          <p:nvPr/>
        </p:nvSpPr>
        <p:spPr>
          <a:xfrm>
            <a:off x="10442449" y="3585210"/>
            <a:ext cx="1002792" cy="624205"/>
          </a:xfrm>
          <a:custGeom>
            <a:avLst/>
            <a:gdLst>
              <a:gd name="txL" fmla="*/ 0 w 617"/>
              <a:gd name="txT" fmla="*/ 0 h 849"/>
              <a:gd name="txR" fmla="*/ 617 w 617"/>
              <a:gd name="txB" fmla="*/ 849 h 849"/>
            </a:gdLst>
            <a:ahLst/>
            <a:cxnLst>
              <a:cxn ang="0">
                <a:pos x="281073" y="768216"/>
              </a:cxn>
              <a:cxn ang="0">
                <a:pos x="281073" y="648776"/>
              </a:cxn>
              <a:cxn ang="0">
                <a:pos x="0" y="648776"/>
              </a:cxn>
              <a:cxn ang="0">
                <a:pos x="0" y="120345"/>
              </a:cxn>
              <a:cxn ang="0">
                <a:pos x="281073" y="120345"/>
              </a:cxn>
              <a:cxn ang="0">
                <a:pos x="281073" y="0"/>
              </a:cxn>
              <a:cxn ang="0">
                <a:pos x="825820" y="383656"/>
              </a:cxn>
              <a:cxn ang="0">
                <a:pos x="281073" y="768216"/>
              </a:cxn>
            </a:cxnLst>
            <a:rect l="txL" t="txT" r="txR" b="txB"/>
            <a:pathLst>
              <a:path w="617" h="849">
                <a:moveTo>
                  <a:pt x="210" y="849"/>
                </a:moveTo>
                <a:lnTo>
                  <a:pt x="210" y="717"/>
                </a:lnTo>
                <a:lnTo>
                  <a:pt x="0" y="717"/>
                </a:lnTo>
                <a:lnTo>
                  <a:pt x="0" y="133"/>
                </a:lnTo>
                <a:lnTo>
                  <a:pt x="210" y="133"/>
                </a:lnTo>
                <a:lnTo>
                  <a:pt x="210" y="0"/>
                </a:lnTo>
                <a:lnTo>
                  <a:pt x="617" y="424"/>
                </a:lnTo>
                <a:lnTo>
                  <a:pt x="210" y="849"/>
                </a:lnTo>
                <a:close/>
              </a:path>
            </a:pathLst>
          </a:custGeom>
          <a:solidFill>
            <a:srgbClr val="1F487C"/>
          </a:solidFill>
          <a:ln w="9525">
            <a:noFill/>
          </a:ln>
        </p:spPr>
        <p:txBody>
          <a:bodyPr/>
          <a:lstStyle/>
          <a:p>
            <a:endParaRPr lang="zh-CN" altLang="en-US" sz="2400"/>
          </a:p>
        </p:txBody>
      </p:sp>
      <p:sp>
        <p:nvSpPr>
          <p:cNvPr id="53" name="矩形 52"/>
          <p:cNvSpPr/>
          <p:nvPr/>
        </p:nvSpPr>
        <p:spPr>
          <a:xfrm>
            <a:off x="4102580" y="2329935"/>
            <a:ext cx="3114650" cy="880241"/>
          </a:xfrm>
          <a:prstGeom prst="rect">
            <a:avLst/>
          </a:prstGeom>
        </p:spPr>
        <p:txBody>
          <a:bodyPr wrap="square">
            <a:spAutoFit/>
          </a:bodyPr>
          <a:lstStyle/>
          <a:p>
            <a:pPr>
              <a:spcBef>
                <a:spcPct val="20000"/>
              </a:spcBef>
            </a:pPr>
            <a:r>
              <a:rPr lang="zh-CN" altLang="en-US" sz="1600" b="1" dirty="0" smtClean="0">
                <a:solidFill>
                  <a:schemeClr val="accent1"/>
                </a:solidFill>
                <a:latin typeface="微软雅黑" panose="020B0503020204020204" pitchFamily="34" charset="-122"/>
                <a:cs typeface="+mn-ea"/>
                <a:sym typeface="+mn-ea"/>
              </a:rPr>
              <a:t>人力资源建设工作组第三次工作会议</a:t>
            </a:r>
            <a:endParaRPr lang="en-US" altLang="zh-CN" sz="1600" b="1" dirty="0" smtClean="0">
              <a:solidFill>
                <a:schemeClr val="accent1"/>
              </a:solidFill>
              <a:latin typeface="微软雅黑" panose="020B0503020204020204" pitchFamily="34" charset="-122"/>
              <a:cs typeface="+mn-ea"/>
              <a:sym typeface="+mn-ea"/>
            </a:endParaRPr>
          </a:p>
          <a:p>
            <a:pPr>
              <a:spcBef>
                <a:spcPct val="20000"/>
              </a:spcBef>
            </a:pPr>
            <a:r>
              <a:rPr lang="en-US" altLang="zh-CN" sz="1600" b="1" dirty="0" smtClean="0">
                <a:solidFill>
                  <a:schemeClr val="accent1"/>
                </a:solidFill>
                <a:latin typeface="微软雅黑" panose="020B0503020204020204" pitchFamily="34" charset="-122"/>
                <a:cs typeface="+mn-ea"/>
                <a:sym typeface="+mn-ea"/>
              </a:rPr>
              <a:t> </a:t>
            </a:r>
            <a:r>
              <a:rPr lang="en-US" altLang="zh-CN" sz="1335" dirty="0" smtClean="0">
                <a:solidFill>
                  <a:srgbClr val="404040"/>
                </a:solidFill>
                <a:latin typeface="微软雅黑" panose="020B0503020204020204" pitchFamily="34" charset="-122"/>
                <a:cs typeface="+mn-ea"/>
                <a:sym typeface="+mn-ea"/>
              </a:rPr>
              <a:t>2014</a:t>
            </a:r>
            <a:r>
              <a:rPr lang="zh-CN" altLang="en-US" sz="1335" dirty="0" smtClean="0">
                <a:solidFill>
                  <a:srgbClr val="404040"/>
                </a:solidFill>
                <a:latin typeface="微软雅黑" panose="020B0503020204020204" pitchFamily="34" charset="-122"/>
                <a:cs typeface="+mn-ea"/>
                <a:sym typeface="+mn-ea"/>
              </a:rPr>
              <a:t>年</a:t>
            </a:r>
            <a:r>
              <a:rPr lang="en-US" altLang="zh-CN" sz="1335" dirty="0" smtClean="0">
                <a:solidFill>
                  <a:srgbClr val="404040"/>
                </a:solidFill>
                <a:latin typeface="微软雅黑" panose="020B0503020204020204" pitchFamily="34" charset="-122"/>
                <a:cs typeface="+mn-ea"/>
                <a:sym typeface="+mn-ea"/>
              </a:rPr>
              <a:t>10</a:t>
            </a:r>
            <a:r>
              <a:rPr lang="zh-CN" altLang="en-US" sz="1335" dirty="0" smtClean="0">
                <a:solidFill>
                  <a:srgbClr val="404040"/>
                </a:solidFill>
                <a:latin typeface="微软雅黑" panose="020B0503020204020204" pitchFamily="34" charset="-122"/>
                <a:cs typeface="+mn-ea"/>
                <a:sym typeface="+mn-ea"/>
              </a:rPr>
              <a:t>月</a:t>
            </a:r>
            <a:r>
              <a:rPr lang="en-US" altLang="zh-CN" sz="1335" dirty="0" smtClean="0">
                <a:solidFill>
                  <a:srgbClr val="404040"/>
                </a:solidFill>
                <a:latin typeface="微软雅黑" panose="020B0503020204020204" pitchFamily="34" charset="-122"/>
                <a:cs typeface="+mn-ea"/>
                <a:sym typeface="+mn-ea"/>
              </a:rPr>
              <a:t>28-31</a:t>
            </a:r>
            <a:r>
              <a:rPr lang="zh-CN" altLang="en-US" sz="1335" dirty="0" smtClean="0">
                <a:solidFill>
                  <a:srgbClr val="404040"/>
                </a:solidFill>
                <a:latin typeface="微软雅黑" panose="020B0503020204020204" pitchFamily="34" charset="-122"/>
                <a:cs typeface="+mn-ea"/>
                <a:sym typeface="+mn-ea"/>
              </a:rPr>
              <a:t>日</a:t>
            </a:r>
            <a:r>
              <a:rPr lang="en-US" altLang="zh-CN" sz="1335" dirty="0" smtClean="0">
                <a:solidFill>
                  <a:srgbClr val="404040"/>
                </a:solidFill>
                <a:latin typeface="微软雅黑" panose="020B0503020204020204" pitchFamily="34" charset="-122"/>
                <a:cs typeface="+mn-ea"/>
                <a:sym typeface="+mn-ea"/>
              </a:rPr>
              <a:t>  </a:t>
            </a:r>
            <a:r>
              <a:rPr lang="zh-CN" altLang="en-US" sz="1335" dirty="0" smtClean="0">
                <a:solidFill>
                  <a:srgbClr val="404040"/>
                </a:solidFill>
                <a:latin typeface="微软雅黑" panose="020B0503020204020204" pitchFamily="34" charset="-122"/>
                <a:cs typeface="+mn-ea"/>
                <a:sym typeface="+mn-ea"/>
              </a:rPr>
              <a:t>长沙</a:t>
            </a:r>
            <a:endParaRPr lang="zh-CN" altLang="en-US" sz="1335" dirty="0">
              <a:solidFill>
                <a:srgbClr val="404040"/>
              </a:solidFill>
              <a:latin typeface="微软雅黑" panose="020B0503020204020204" pitchFamily="34" charset="-122"/>
              <a:cs typeface="+mn-ea"/>
              <a:sym typeface="+mn-ea"/>
            </a:endParaRPr>
          </a:p>
        </p:txBody>
      </p:sp>
      <p:sp>
        <p:nvSpPr>
          <p:cNvPr id="54" name="矩形 53"/>
          <p:cNvSpPr/>
          <p:nvPr/>
        </p:nvSpPr>
        <p:spPr>
          <a:xfrm>
            <a:off x="7369627" y="2648635"/>
            <a:ext cx="5453743" cy="566309"/>
          </a:xfrm>
          <a:prstGeom prst="rect">
            <a:avLst/>
          </a:prstGeom>
        </p:spPr>
        <p:txBody>
          <a:bodyPr wrap="square">
            <a:spAutoFit/>
          </a:bodyPr>
          <a:lstStyle/>
          <a:p>
            <a:pPr>
              <a:spcBef>
                <a:spcPct val="20000"/>
              </a:spcBef>
            </a:pPr>
            <a:r>
              <a:rPr lang="zh-CN" altLang="en-US" sz="1400" b="1" dirty="0" smtClean="0">
                <a:solidFill>
                  <a:schemeClr val="accent1"/>
                </a:solidFill>
                <a:latin typeface="微软雅黑" panose="020B0503020204020204" pitchFamily="34" charset="-122"/>
                <a:cs typeface="+mn-ea"/>
                <a:sym typeface="+mn-ea"/>
              </a:rPr>
              <a:t>人力资源建设工作组第六次工作组会议</a:t>
            </a:r>
            <a:endParaRPr lang="en-US" altLang="zh-CN" sz="1400" b="1" dirty="0" smtClean="0">
              <a:solidFill>
                <a:schemeClr val="accent1"/>
              </a:solidFill>
              <a:latin typeface="微软雅黑" panose="020B0503020204020204" pitchFamily="34" charset="-122"/>
              <a:cs typeface="+mn-ea"/>
              <a:sym typeface="+mn-ea"/>
            </a:endParaRPr>
          </a:p>
          <a:p>
            <a:pPr>
              <a:spcBef>
                <a:spcPct val="20000"/>
              </a:spcBef>
            </a:pPr>
            <a:r>
              <a:rPr lang="en-US" altLang="zh-CN" sz="1400" dirty="0" smtClean="0">
                <a:solidFill>
                  <a:srgbClr val="404040"/>
                </a:solidFill>
                <a:latin typeface="微软雅黑" panose="020B0503020204020204" pitchFamily="34" charset="-122"/>
                <a:cs typeface="+mn-ea"/>
                <a:sym typeface="+mn-ea"/>
              </a:rPr>
              <a:t>2016</a:t>
            </a:r>
            <a:r>
              <a:rPr lang="zh-CN" altLang="en-US" sz="1400" dirty="0" smtClean="0">
                <a:solidFill>
                  <a:srgbClr val="404040"/>
                </a:solidFill>
                <a:latin typeface="微软雅黑" panose="020B0503020204020204" pitchFamily="34" charset="-122"/>
                <a:cs typeface="+mn-ea"/>
                <a:sym typeface="+mn-ea"/>
              </a:rPr>
              <a:t>年</a:t>
            </a:r>
            <a:r>
              <a:rPr lang="en-US" altLang="zh-CN" sz="1400" dirty="0" smtClean="0">
                <a:solidFill>
                  <a:srgbClr val="404040"/>
                </a:solidFill>
                <a:latin typeface="微软雅黑" panose="020B0503020204020204" pitchFamily="34" charset="-122"/>
                <a:cs typeface="+mn-ea"/>
                <a:sym typeface="+mn-ea"/>
              </a:rPr>
              <a:t>7</a:t>
            </a:r>
            <a:r>
              <a:rPr lang="zh-CN" altLang="en-US" sz="1400" dirty="0" smtClean="0">
                <a:solidFill>
                  <a:srgbClr val="404040"/>
                </a:solidFill>
                <a:latin typeface="微软雅黑" panose="020B0503020204020204" pitchFamily="34" charset="-122"/>
                <a:cs typeface="+mn-ea"/>
                <a:sym typeface="+mn-ea"/>
              </a:rPr>
              <a:t>月</a:t>
            </a:r>
            <a:r>
              <a:rPr lang="en-US" altLang="zh-CN" sz="1400" dirty="0" smtClean="0">
                <a:solidFill>
                  <a:srgbClr val="404040"/>
                </a:solidFill>
                <a:latin typeface="微软雅黑" panose="020B0503020204020204" pitchFamily="34" charset="-122"/>
                <a:cs typeface="+mn-ea"/>
                <a:sym typeface="+mn-ea"/>
              </a:rPr>
              <a:t>21-22</a:t>
            </a:r>
            <a:r>
              <a:rPr lang="zh-CN" altLang="en-US" sz="1400" dirty="0" smtClean="0">
                <a:solidFill>
                  <a:srgbClr val="404040"/>
                </a:solidFill>
                <a:latin typeface="微软雅黑" panose="020B0503020204020204" pitchFamily="34" charset="-122"/>
                <a:cs typeface="+mn-ea"/>
                <a:sym typeface="+mn-ea"/>
              </a:rPr>
              <a:t>日 成都</a:t>
            </a:r>
            <a:endParaRPr lang="zh-CN" altLang="en-US" sz="1400" dirty="0" smtClean="0">
              <a:solidFill>
                <a:srgbClr val="404040"/>
              </a:solidFill>
              <a:latin typeface="微软雅黑" panose="020B0503020204020204" pitchFamily="34" charset="-122"/>
              <a:cs typeface="+mn-ea"/>
            </a:endParaRPr>
          </a:p>
        </p:txBody>
      </p:sp>
      <p:sp>
        <p:nvSpPr>
          <p:cNvPr id="55" name="矩形 54"/>
          <p:cNvSpPr/>
          <p:nvPr/>
        </p:nvSpPr>
        <p:spPr>
          <a:xfrm>
            <a:off x="8948491" y="4785283"/>
            <a:ext cx="5453743" cy="1083374"/>
          </a:xfrm>
          <a:prstGeom prst="rect">
            <a:avLst/>
          </a:prstGeom>
        </p:spPr>
        <p:txBody>
          <a:bodyPr wrap="square">
            <a:spAutoFit/>
          </a:bodyPr>
          <a:lstStyle/>
          <a:p>
            <a:pPr>
              <a:spcBef>
                <a:spcPct val="20000"/>
              </a:spcBef>
            </a:pPr>
            <a:r>
              <a:rPr lang="zh-CN" altLang="en-US" sz="1400" b="1" dirty="0" smtClean="0">
                <a:solidFill>
                  <a:schemeClr val="accent1"/>
                </a:solidFill>
                <a:latin typeface="微软雅黑" panose="020B0503020204020204" pitchFamily="34" charset="-122"/>
                <a:cs typeface="+mn-ea"/>
                <a:sym typeface="+mn-ea"/>
              </a:rPr>
              <a:t>人力资源建设工作组</a:t>
            </a:r>
            <a:endParaRPr lang="en-US" altLang="zh-CN" sz="1400" b="1" dirty="0" smtClean="0">
              <a:solidFill>
                <a:schemeClr val="accent1"/>
              </a:solidFill>
              <a:latin typeface="微软雅黑" panose="020B0503020204020204" pitchFamily="34" charset="-122"/>
              <a:cs typeface="+mn-ea"/>
              <a:sym typeface="+mn-ea"/>
            </a:endParaRPr>
          </a:p>
          <a:p>
            <a:pPr>
              <a:spcBef>
                <a:spcPct val="20000"/>
              </a:spcBef>
            </a:pPr>
            <a:r>
              <a:rPr lang="zh-CN" altLang="en-US" sz="1400" b="1" dirty="0" smtClean="0">
                <a:solidFill>
                  <a:schemeClr val="accent1"/>
                </a:solidFill>
                <a:latin typeface="微软雅黑" panose="020B0503020204020204" pitchFamily="34" charset="-122"/>
                <a:cs typeface="+mn-ea"/>
                <a:sym typeface="+mn-ea"/>
              </a:rPr>
              <a:t>第七次工作组会议</a:t>
            </a:r>
            <a:endParaRPr lang="en-US" altLang="zh-CN" sz="1400" b="1" dirty="0" smtClean="0">
              <a:solidFill>
                <a:schemeClr val="accent1"/>
              </a:solidFill>
              <a:latin typeface="微软雅黑" panose="020B0503020204020204" pitchFamily="34" charset="-122"/>
              <a:cs typeface="+mn-ea"/>
              <a:sym typeface="+mn-ea"/>
            </a:endParaRPr>
          </a:p>
          <a:p>
            <a:pPr>
              <a:spcBef>
                <a:spcPct val="20000"/>
              </a:spcBef>
            </a:pPr>
            <a:r>
              <a:rPr lang="en-US" altLang="zh-CN" sz="1400" dirty="0" smtClean="0">
                <a:solidFill>
                  <a:srgbClr val="404040"/>
                </a:solidFill>
                <a:latin typeface="微软雅黑" panose="020B0503020204020204" pitchFamily="34" charset="-122"/>
                <a:cs typeface="+mn-ea"/>
                <a:sym typeface="+mn-ea"/>
              </a:rPr>
              <a:t>2017</a:t>
            </a:r>
            <a:r>
              <a:rPr lang="zh-CN" altLang="en-US" sz="1400" dirty="0" smtClean="0">
                <a:solidFill>
                  <a:srgbClr val="404040"/>
                </a:solidFill>
                <a:latin typeface="微软雅黑" panose="020B0503020204020204" pitchFamily="34" charset="-122"/>
                <a:cs typeface="+mn-ea"/>
                <a:sym typeface="+mn-ea"/>
              </a:rPr>
              <a:t>年</a:t>
            </a:r>
            <a:r>
              <a:rPr lang="en-US" altLang="zh-CN" sz="1400" dirty="0" smtClean="0">
                <a:solidFill>
                  <a:srgbClr val="404040"/>
                </a:solidFill>
                <a:latin typeface="微软雅黑" panose="020B0503020204020204" pitchFamily="34" charset="-122"/>
                <a:cs typeface="+mn-ea"/>
                <a:sym typeface="+mn-ea"/>
              </a:rPr>
              <a:t>6</a:t>
            </a:r>
            <a:r>
              <a:rPr lang="zh-CN" altLang="en-US" sz="1400" dirty="0" smtClean="0">
                <a:solidFill>
                  <a:srgbClr val="404040"/>
                </a:solidFill>
                <a:latin typeface="微软雅黑" panose="020B0503020204020204" pitchFamily="34" charset="-122"/>
                <a:cs typeface="+mn-ea"/>
                <a:sym typeface="+mn-ea"/>
              </a:rPr>
              <a:t>月</a:t>
            </a:r>
            <a:r>
              <a:rPr lang="en-US" altLang="zh-CN" sz="1400" dirty="0" smtClean="0">
                <a:solidFill>
                  <a:srgbClr val="404040"/>
                </a:solidFill>
                <a:latin typeface="微软雅黑" panose="020B0503020204020204" pitchFamily="34" charset="-122"/>
                <a:cs typeface="+mn-ea"/>
                <a:sym typeface="+mn-ea"/>
              </a:rPr>
              <a:t>28-30</a:t>
            </a:r>
            <a:r>
              <a:rPr lang="zh-CN" altLang="en-US" sz="1400" dirty="0" smtClean="0">
                <a:solidFill>
                  <a:srgbClr val="404040"/>
                </a:solidFill>
                <a:latin typeface="微软雅黑" panose="020B0503020204020204" pitchFamily="34" charset="-122"/>
                <a:cs typeface="+mn-ea"/>
                <a:sym typeface="+mn-ea"/>
              </a:rPr>
              <a:t>日 </a:t>
            </a:r>
            <a:endParaRPr lang="en-US" altLang="zh-CN" sz="1400" dirty="0" smtClean="0">
              <a:solidFill>
                <a:srgbClr val="404040"/>
              </a:solidFill>
              <a:latin typeface="微软雅黑" panose="020B0503020204020204" pitchFamily="34" charset="-122"/>
              <a:cs typeface="+mn-ea"/>
              <a:sym typeface="+mn-ea"/>
            </a:endParaRPr>
          </a:p>
          <a:p>
            <a:pPr>
              <a:spcBef>
                <a:spcPct val="20000"/>
              </a:spcBef>
            </a:pPr>
            <a:r>
              <a:rPr lang="zh-CN" altLang="en-US" sz="1400" dirty="0" smtClean="0">
                <a:solidFill>
                  <a:srgbClr val="404040"/>
                </a:solidFill>
                <a:latin typeface="微软雅黑" panose="020B0503020204020204" pitchFamily="34" charset="-122"/>
                <a:cs typeface="+mn-ea"/>
                <a:sym typeface="+mn-ea"/>
              </a:rPr>
              <a:t>峨眉</a:t>
            </a:r>
            <a:endParaRPr lang="zh-CN" altLang="en-US" sz="1400" dirty="0" smtClean="0">
              <a:solidFill>
                <a:srgbClr val="404040"/>
              </a:solidFill>
              <a:latin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xmlns="" Requires="p14">
      <p:transition p14:dur="500">
        <p:cover/>
      </p:transition>
    </mc:Choice>
    <mc:Fallback>
      <p:transition>
        <p:cov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569913" y="1458913"/>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1801813"/>
            <a:ext cx="12192000" cy="15240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梯形 3"/>
          <p:cNvSpPr/>
          <p:nvPr/>
        </p:nvSpPr>
        <p:spPr>
          <a:xfrm flipV="1">
            <a:off x="739775" y="1458913"/>
            <a:ext cx="3184525" cy="947738"/>
          </a:xfrm>
          <a:prstGeom prst="trapezoid">
            <a:avLst>
              <a:gd name="adj" fmla="val 1987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845" name="矩形 4"/>
          <p:cNvSpPr/>
          <p:nvPr/>
        </p:nvSpPr>
        <p:spPr>
          <a:xfrm>
            <a:off x="3623945" y="3927475"/>
            <a:ext cx="5724644" cy="923330"/>
          </a:xfrm>
          <a:prstGeom prst="rect">
            <a:avLst/>
          </a:prstGeom>
          <a:noFill/>
          <a:ln w="9525">
            <a:noFill/>
          </a:ln>
        </p:spPr>
        <p:txBody>
          <a:bodyPr wrap="none">
            <a:spAutoFit/>
          </a:bodyPr>
          <a:lstStyle/>
          <a:p>
            <a:pPr lvl="0" algn="l"/>
            <a:r>
              <a:rPr lang="zh-CN" altLang="en-US" sz="5400" b="1" dirty="0" smtClean="0">
                <a:solidFill>
                  <a:srgbClr val="1F487C"/>
                </a:solidFill>
                <a:latin typeface="Arial" panose="020B0604020202020204" pitchFamily="34" charset="0"/>
                <a:ea typeface="微软雅黑" panose="020B0503020204020204" pitchFamily="34" charset="-122"/>
              </a:rPr>
              <a:t>开展四次</a:t>
            </a:r>
            <a:r>
              <a:rPr lang="zh-CN" altLang="en-US" sz="5400" b="1" dirty="0">
                <a:solidFill>
                  <a:srgbClr val="1F487C"/>
                </a:solidFill>
                <a:latin typeface="Arial" panose="020B0604020202020204" pitchFamily="34" charset="0"/>
                <a:ea typeface="微软雅黑" panose="020B0503020204020204" pitchFamily="34" charset="-122"/>
              </a:rPr>
              <a:t>调研工作</a:t>
            </a:r>
          </a:p>
        </p:txBody>
      </p:sp>
      <p:sp>
        <p:nvSpPr>
          <p:cNvPr id="6" name="矩形 5"/>
          <p:cNvSpPr/>
          <p:nvPr/>
        </p:nvSpPr>
        <p:spPr>
          <a:xfrm>
            <a:off x="2425700" y="3927475"/>
            <a:ext cx="967105" cy="85725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chemeClr val="bg1"/>
                </a:solidFill>
                <a:effectLst/>
                <a:uLnTx/>
                <a:uFillTx/>
                <a:latin typeface="+mn-lt"/>
                <a:ea typeface="+mn-ea"/>
                <a:cs typeface="+mn-cs"/>
              </a:rPr>
              <a:t>三</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自定义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641</TotalTime>
  <Words>6083</Words>
  <Application>WPS 演示</Application>
  <PresentationFormat>自定义</PresentationFormat>
  <Paragraphs>695</Paragraphs>
  <Slides>42</Slides>
  <Notes>3</Notes>
  <HiddenSlides>0</HiddenSlides>
  <MMClips>0</MMClips>
  <ScaleCrop>false</ScaleCrop>
  <HeadingPairs>
    <vt:vector size="4" baseType="variant">
      <vt:variant>
        <vt:lpstr>主题</vt:lpstr>
      </vt:variant>
      <vt:variant>
        <vt:i4>1</vt:i4>
      </vt:variant>
      <vt:variant>
        <vt:lpstr>幻灯片标题</vt:lpstr>
      </vt:variant>
      <vt:variant>
        <vt:i4>42</vt:i4>
      </vt:variant>
    </vt:vector>
  </HeadingPairs>
  <TitlesOfParts>
    <vt:vector size="43"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哎呀小小草</dc:creator>
  <cp:lastModifiedBy>libja001</cp:lastModifiedBy>
  <cp:revision>440</cp:revision>
  <dcterms:created xsi:type="dcterms:W3CDTF">2015-01-10T17:33:00Z</dcterms:created>
  <dcterms:modified xsi:type="dcterms:W3CDTF">2017-07-19T05:45:27Z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2052-10.1.0.6489</vt:lpwstr>
  </property>
</Properties>
</file>