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256" r:id="rId2"/>
    <p:sldId id="341" r:id="rId3"/>
    <p:sldId id="294" r:id="rId4"/>
    <p:sldId id="281" r:id="rId5"/>
    <p:sldId id="403" r:id="rId6"/>
    <p:sldId id="331" r:id="rId7"/>
    <p:sldId id="353" r:id="rId8"/>
    <p:sldId id="343" r:id="rId9"/>
    <p:sldId id="347" r:id="rId10"/>
    <p:sldId id="348" r:id="rId11"/>
    <p:sldId id="349" r:id="rId12"/>
    <p:sldId id="350" r:id="rId13"/>
    <p:sldId id="351" r:id="rId14"/>
    <p:sldId id="355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384" r:id="rId31"/>
    <p:sldId id="385" r:id="rId32"/>
    <p:sldId id="386" r:id="rId33"/>
    <p:sldId id="387" r:id="rId34"/>
    <p:sldId id="334" r:id="rId35"/>
    <p:sldId id="406" r:id="rId36"/>
    <p:sldId id="407" r:id="rId37"/>
    <p:sldId id="410" r:id="rId38"/>
    <p:sldId id="402" r:id="rId39"/>
    <p:sldId id="393" r:id="rId40"/>
    <p:sldId id="394" r:id="rId41"/>
    <p:sldId id="396" r:id="rId42"/>
    <p:sldId id="411" r:id="rId43"/>
    <p:sldId id="404" r:id="rId44"/>
    <p:sldId id="305" r:id="rId45"/>
    <p:sldId id="405" r:id="rId46"/>
    <p:sldId id="412" r:id="rId47"/>
    <p:sldId id="330" r:id="rId48"/>
  </p:sldIdLst>
  <p:sldSz cx="9144000" cy="6858000" type="screen4x3"/>
  <p:notesSz cx="7102475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37" autoAdjust="0"/>
    <p:restoredTop sz="94660" autoAdjust="0"/>
  </p:normalViewPr>
  <p:slideViewPr>
    <p:cSldViewPr>
      <p:cViewPr varScale="1">
        <p:scale>
          <a:sx n="71" d="100"/>
          <a:sy n="71" d="100"/>
        </p:scale>
        <p:origin x="-105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70" y="1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30" y="-90"/>
      </p:cViewPr>
      <p:guideLst>
        <p:guide orient="horz" pos="3224"/>
        <p:guide pos="223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2725" y="0"/>
            <a:ext cx="3078163" cy="511175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E58B394E-5AF0-4263-A25F-16799D47B4BA}" type="datetimeFigureOut">
              <a:rPr lang="zh-CN" altLang="en-US"/>
              <a:pPr>
                <a:defRPr/>
              </a:pPr>
              <a:t>2011/7/8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1175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2725" y="9721850"/>
            <a:ext cx="3078163" cy="511175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3E312FFD-2658-4260-ABE9-7410BC5A3E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2725" y="0"/>
            <a:ext cx="3078163" cy="511175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DC372A69-EC07-4388-A328-A40A3444A94F}" type="datetimeFigureOut">
              <a:rPr lang="zh-CN" altLang="en-US"/>
              <a:pPr>
                <a:defRPr/>
              </a:pPr>
              <a:t>2011/7/8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66" tIns="49533" rIns="99066" bIns="49533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3250" cy="4605338"/>
          </a:xfrm>
          <a:prstGeom prst="rect">
            <a:avLst/>
          </a:prstGeom>
        </p:spPr>
        <p:txBody>
          <a:bodyPr vert="horz" lIns="99066" tIns="49533" rIns="99066" bIns="49533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1175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2725" y="9721850"/>
            <a:ext cx="3078163" cy="511175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24DD7869-73A0-4CA1-82D0-E1933E32D3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53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39FADD5-3CC6-446A-A858-C7AFF648C6EC}" type="slidenum">
              <a:rPr lang="zh-CN" altLang="en-US" smtClean="0"/>
              <a:pPr/>
              <a:t>20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需要修改</a:t>
            </a:r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8A2DD53-9238-460F-B747-196A264600A1}" type="slidenum">
              <a:rPr lang="en-US" altLang="zh-CN" smtClean="0"/>
              <a:pPr/>
              <a:t>44</a:t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01DEF-1AB9-40B1-8659-93430DEE9AAA}" type="datetimeFigureOut">
              <a:rPr lang="zh-CN" altLang="en-US"/>
              <a:pPr>
                <a:defRPr/>
              </a:pPr>
              <a:t>2011/7/8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85576F-2657-42C6-9B35-B56073629E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B6ECD6-39E2-4534-9592-2FA3ED811964}" type="datetimeFigureOut">
              <a:rPr lang="zh-CN" altLang="en-US"/>
              <a:pPr>
                <a:defRPr/>
              </a:pPr>
              <a:t>2011/7/8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4C3B8-1EA6-45D0-BB4F-BE4C63155C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80222-9BC2-4D58-966F-354BAE1086CF}" type="datetimeFigureOut">
              <a:rPr lang="zh-CN" altLang="en-US"/>
              <a:pPr>
                <a:defRPr/>
              </a:pPr>
              <a:t>2011/7/8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0368E6-5CA4-4C2A-B483-776A19A723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54C4-9FAC-4922-8FD3-85A7E89F4547}" type="datetimeFigureOut">
              <a:rPr lang="zh-CN" altLang="en-US"/>
              <a:pPr>
                <a:defRPr/>
              </a:pPr>
              <a:t>2011/7/8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74C46-C7BD-45C2-A2C4-B99E570BD8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B4A61-DCD9-4968-BBEF-E2E21E8F3DA2}" type="datetimeFigureOut">
              <a:rPr lang="zh-CN" altLang="en-US"/>
              <a:pPr>
                <a:defRPr/>
              </a:pPr>
              <a:t>2011/7/8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227AB-2AB8-4B51-9793-F1D8443A32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7DE16-709E-4185-9AA1-9D6411E5E3FE}" type="datetimeFigureOut">
              <a:rPr lang="zh-CN" altLang="en-US"/>
              <a:pPr>
                <a:defRPr/>
              </a:pPr>
              <a:t>2011/7/8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87380-A467-470D-B7BE-8A262CF319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223B0F-7CC9-4458-BDCA-7FEE28A7CC39}" type="datetimeFigureOut">
              <a:rPr lang="zh-CN" altLang="en-US"/>
              <a:pPr>
                <a:defRPr/>
              </a:pPr>
              <a:t>2011/7/8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57A33-D11B-407D-888F-3A67B3AC7B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BB724-5656-412A-B108-3AD1F71D5A18}" type="datetimeFigureOut">
              <a:rPr lang="zh-CN" altLang="en-US"/>
              <a:pPr>
                <a:defRPr/>
              </a:pPr>
              <a:t>2011/7/8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493DA-D2CA-4A71-9367-1928FDE9F8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7511E-0568-4ED3-9AFD-67823B9B558F}" type="datetimeFigureOut">
              <a:rPr lang="zh-CN" altLang="en-US"/>
              <a:pPr>
                <a:defRPr/>
              </a:pPr>
              <a:t>2011/7/8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B38AF7-2BB6-4D69-B4A1-F37B0D1E51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A584F6-EA57-4F4A-B37C-BDDF24074D41}" type="datetimeFigureOut">
              <a:rPr lang="zh-CN" altLang="en-US"/>
              <a:pPr>
                <a:defRPr/>
              </a:pPr>
              <a:t>2011/7/8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30EE0-FB1B-4CF4-83AE-0C744CE37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8B9467-298A-4A1C-815C-229F3FCD5969}" type="datetimeFigureOut">
              <a:rPr lang="zh-CN" altLang="en-US"/>
              <a:pPr>
                <a:defRPr/>
              </a:pPr>
              <a:t>2011/7/8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B1DC8-8209-4594-A8D4-240A15A181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ADA04DA-503B-4AC6-ABAB-B817D642FF41}" type="datetimeFigureOut">
              <a:rPr lang="zh-CN" altLang="en-US"/>
              <a:pPr>
                <a:defRPr/>
              </a:pPr>
              <a:t>2011/7/8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AB07428-9577-4F87-ABE7-684818CB85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mailto:chenn@calis.edu.cn" TargetMode="External"/><Relationship Id="rId2" Type="http://schemas.openxmlformats.org/officeDocument/2006/relationships/hyperlink" Target="mailto:lip@calis.edu.cn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zhangje@calis.edu.cn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ccc.calis.edu.cn/lzu/cccsearch.as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title"/>
          </p:nvPr>
        </p:nvSpPr>
        <p:spPr>
          <a:xfrm>
            <a:off x="714375" y="2071688"/>
            <a:ext cx="7715250" cy="2286000"/>
          </a:xfrm>
        </p:spPr>
        <p:txBody>
          <a:bodyPr/>
          <a:lstStyle/>
          <a:p>
            <a:pPr eaLnBrk="1" hangingPunct="1"/>
            <a:r>
              <a:rPr lang="en-US" altLang="zh-CN" sz="6000" dirty="0" smtClean="0">
                <a:solidFill>
                  <a:srgbClr val="FFFF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CALIS</a:t>
            </a:r>
            <a:r>
              <a:rPr lang="en-US" altLang="zh-CN" sz="6000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 </a:t>
            </a:r>
            <a:r>
              <a:rPr lang="zh-CN" altLang="en-US" sz="6000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外文期刊网</a:t>
            </a:r>
            <a:r>
              <a:rPr lang="en-US" altLang="zh-CN" sz="6000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/>
            </a:r>
            <a:br>
              <a:rPr lang="en-US" altLang="zh-CN" sz="6000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</a:br>
            <a:r>
              <a:rPr lang="zh-CN" altLang="en-US" sz="6000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使用说明</a:t>
            </a:r>
            <a:r>
              <a:rPr lang="zh-CN" altLang="en-US" sz="6000" dirty="0" smtClean="0">
                <a:solidFill>
                  <a:srgbClr val="FFFF00"/>
                </a:solidFill>
                <a:ea typeface="黑体" pitchFamily="2" charset="-122"/>
                <a:cs typeface="Times New Roman" pitchFamily="18" charset="0"/>
              </a:rPr>
              <a:t/>
            </a:r>
            <a:br>
              <a:rPr lang="zh-CN" altLang="en-US" sz="6000" dirty="0" smtClean="0">
                <a:solidFill>
                  <a:srgbClr val="FFFF00"/>
                </a:solidFill>
                <a:ea typeface="黑体" pitchFamily="2" charset="-122"/>
                <a:cs typeface="Times New Roman" pitchFamily="18" charset="0"/>
              </a:rPr>
            </a:br>
            <a:endParaRPr lang="zh-CN" altLang="en-US" dirty="0" smtClean="0">
              <a:solidFill>
                <a:srgbClr val="FFFF00"/>
              </a:solidFill>
              <a:latin typeface="方正舒体" pitchFamily="2" charset="-122"/>
              <a:ea typeface="方正舒体" pitchFamily="2" charset="-122"/>
              <a:cs typeface="Times New Roman" pitchFamily="18" charset="0"/>
            </a:endParaRPr>
          </a:p>
        </p:txBody>
      </p:sp>
      <p:sp>
        <p:nvSpPr>
          <p:cNvPr id="2051" name="Text Box 7"/>
          <p:cNvSpPr txBox="1">
            <a:spLocks noChangeArrowheads="1"/>
          </p:cNvSpPr>
          <p:nvPr/>
        </p:nvSpPr>
        <p:spPr bwMode="auto">
          <a:xfrm>
            <a:off x="2571750" y="4714875"/>
            <a:ext cx="4071938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endParaRPr lang="en-US" altLang="zh-CN" sz="2800" dirty="0">
              <a:solidFill>
                <a:srgbClr val="FFFF00"/>
              </a:solidFill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800" dirty="0">
                <a:solidFill>
                  <a:srgbClr val="FFFF00"/>
                </a:solidFill>
              </a:rPr>
              <a:t>CALIS</a:t>
            </a:r>
            <a:r>
              <a:rPr lang="zh-CN" altLang="en-US" sz="2800" dirty="0">
                <a:solidFill>
                  <a:srgbClr val="FFFF00"/>
                </a:solidFill>
              </a:rPr>
              <a:t>管理中心</a:t>
            </a:r>
            <a:endParaRPr lang="en-US" altLang="zh-CN" sz="2800" dirty="0">
              <a:solidFill>
                <a:srgbClr val="FFFF00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en-US" altLang="zh-CN" sz="2400" dirty="0" smtClean="0">
                <a:solidFill>
                  <a:srgbClr val="FFFF00"/>
                </a:solidFill>
              </a:rPr>
              <a:t>2011-06</a:t>
            </a:r>
            <a:endParaRPr lang="en-US" altLang="zh-CN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/>
          <p:cNvSpPr>
            <a:spLocks noGrp="1"/>
          </p:cNvSpPr>
          <p:nvPr>
            <p:ph type="title"/>
          </p:nvPr>
        </p:nvSpPr>
        <p:spPr>
          <a:xfrm>
            <a:off x="428625" y="-142875"/>
            <a:ext cx="8229600" cy="1143000"/>
          </a:xfrm>
        </p:spPr>
        <p:txBody>
          <a:bodyPr/>
          <a:lstStyle/>
          <a:p>
            <a:r>
              <a:rPr lang="zh-CN" altLang="en-US" smtClean="0">
                <a:solidFill>
                  <a:srgbClr val="FFFF00"/>
                </a:solidFill>
              </a:rPr>
              <a:t>（二）接口式的本地化服务</a:t>
            </a:r>
            <a:endParaRPr lang="en-US" altLang="zh-CN" smtClean="0">
              <a:solidFill>
                <a:srgbClr val="FFFF00"/>
              </a:solidFill>
            </a:endParaRPr>
          </a:p>
        </p:txBody>
      </p:sp>
      <p:pic>
        <p:nvPicPr>
          <p:cNvPr id="1331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6154"/>
          <a:stretch>
            <a:fillRect/>
          </a:stretch>
        </p:blipFill>
        <p:spPr>
          <a:xfrm>
            <a:off x="0" y="857250"/>
            <a:ext cx="9144000" cy="60007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olidFill>
                  <a:srgbClr val="FFFF00"/>
                </a:solidFill>
              </a:rPr>
              <a:t>一、</a:t>
            </a:r>
            <a:r>
              <a:rPr lang="en-US" altLang="zh-CN" smtClean="0">
                <a:solidFill>
                  <a:srgbClr val="FFFF00"/>
                </a:solidFill>
              </a:rPr>
              <a:t>CCC</a:t>
            </a:r>
            <a:r>
              <a:rPr lang="zh-CN" altLang="en-US" smtClean="0">
                <a:solidFill>
                  <a:srgbClr val="FFFF00"/>
                </a:solidFill>
              </a:rPr>
              <a:t>的本地化功能</a:t>
            </a:r>
            <a:r>
              <a:rPr lang="en-US" altLang="zh-CN" smtClean="0">
                <a:solidFill>
                  <a:srgbClr val="FFFF00"/>
                </a:solidFill>
              </a:rPr>
              <a:t/>
            </a:r>
            <a:br>
              <a:rPr lang="en-US" altLang="zh-CN" smtClean="0">
                <a:solidFill>
                  <a:srgbClr val="FFFF00"/>
                </a:solidFill>
              </a:rPr>
            </a:br>
            <a:endParaRPr lang="zh-CN" altLang="en-US" smtClean="0"/>
          </a:p>
        </p:txBody>
      </p:sp>
      <p:pic>
        <p:nvPicPr>
          <p:cNvPr id="1433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536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638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/>
          </p:cNvSpPr>
          <p:nvPr>
            <p:ph type="title"/>
          </p:nvPr>
        </p:nvSpPr>
        <p:spPr>
          <a:xfrm>
            <a:off x="2123728" y="332656"/>
            <a:ext cx="4714875" cy="1000125"/>
          </a:xfrm>
        </p:spPr>
        <p:txBody>
          <a:bodyPr/>
          <a:lstStyle/>
          <a:p>
            <a:pPr eaLnBrk="1" hangingPunct="1"/>
            <a:r>
              <a:rPr lang="zh-CN" altLang="en-US" sz="4800" b="1" dirty="0" smtClean="0">
                <a:solidFill>
                  <a:srgbClr val="FFFF00"/>
                </a:solidFill>
              </a:rPr>
              <a:t>二、馆员专栏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24744"/>
            <a:ext cx="8496944" cy="5400600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altLang="zh-CN" dirty="0" smtClean="0">
              <a:solidFill>
                <a:srgbClr val="FFFF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en-US" dirty="0" smtClean="0">
                <a:solidFill>
                  <a:srgbClr val="FFFF00"/>
                </a:solidFill>
              </a:rPr>
              <a:t>提供</a:t>
            </a:r>
            <a:r>
              <a:rPr lang="zh-CN" altLang="en-US" dirty="0" smtClean="0">
                <a:solidFill>
                  <a:srgbClr val="FFFF00"/>
                </a:solidFill>
              </a:rPr>
              <a:t>给各</a:t>
            </a:r>
            <a:r>
              <a:rPr lang="zh-CN" altLang="en-US" dirty="0" smtClean="0">
                <a:solidFill>
                  <a:srgbClr val="FFFF00"/>
                </a:solidFill>
              </a:rPr>
              <a:t>成员馆馆员的服务，需要</a:t>
            </a:r>
            <a:r>
              <a:rPr lang="zh-CN" altLang="en-US" dirty="0" smtClean="0">
                <a:solidFill>
                  <a:srgbClr val="FFFF00"/>
                </a:solidFill>
              </a:rPr>
              <a:t>通过</a:t>
            </a:r>
            <a:r>
              <a:rPr lang="en-US" altLang="zh-CN" dirty="0" smtClean="0">
                <a:solidFill>
                  <a:srgbClr val="FFFF00"/>
                </a:solidFill>
              </a:rPr>
              <a:t>CALIS</a:t>
            </a:r>
            <a:r>
              <a:rPr lang="zh-CN" altLang="en-US" dirty="0" smtClean="0">
                <a:solidFill>
                  <a:srgbClr val="FFFF00"/>
                </a:solidFill>
              </a:rPr>
              <a:t>专门分配给成员</a:t>
            </a:r>
            <a:r>
              <a:rPr lang="zh-CN" altLang="en-US" dirty="0" smtClean="0">
                <a:solidFill>
                  <a:srgbClr val="FFFF00"/>
                </a:solidFill>
              </a:rPr>
              <a:t>馆的用户名和密码才能访问。</a:t>
            </a:r>
            <a:endParaRPr lang="en-US" altLang="zh-CN" dirty="0" smtClean="0">
              <a:solidFill>
                <a:srgbClr val="FFFF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altLang="zh-CN" dirty="0" smtClean="0">
              <a:solidFill>
                <a:srgbClr val="FFFF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en-US" dirty="0" smtClean="0">
                <a:solidFill>
                  <a:srgbClr val="FFFF00"/>
                </a:solidFill>
              </a:rPr>
              <a:t>功能：</a:t>
            </a:r>
            <a:endParaRPr lang="en-US" altLang="zh-CN" dirty="0" smtClean="0">
              <a:solidFill>
                <a:srgbClr val="FFFF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dirty="0" smtClean="0">
                <a:solidFill>
                  <a:srgbClr val="FFFF00"/>
                </a:solidFill>
              </a:rPr>
              <a:t>1. </a:t>
            </a:r>
            <a:r>
              <a:rPr lang="zh-CN" altLang="en-US" dirty="0" smtClean="0">
                <a:solidFill>
                  <a:srgbClr val="FFFF00"/>
                </a:solidFill>
              </a:rPr>
              <a:t>机构基本信息维护</a:t>
            </a:r>
            <a:endParaRPr lang="en-US" altLang="zh-CN" dirty="0" smtClean="0">
              <a:solidFill>
                <a:srgbClr val="FFFF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dirty="0" smtClean="0">
                <a:solidFill>
                  <a:srgbClr val="FFFF00"/>
                </a:solidFill>
              </a:rPr>
              <a:t>2. </a:t>
            </a:r>
            <a:r>
              <a:rPr lang="zh-CN" altLang="en-US" dirty="0" smtClean="0">
                <a:solidFill>
                  <a:srgbClr val="FFFF00"/>
                </a:solidFill>
              </a:rPr>
              <a:t>机构</a:t>
            </a:r>
            <a:r>
              <a:rPr lang="en-US" altLang="zh-CN" dirty="0" smtClean="0">
                <a:solidFill>
                  <a:srgbClr val="FFFF00"/>
                </a:solidFill>
              </a:rPr>
              <a:t>IP</a:t>
            </a:r>
            <a:r>
              <a:rPr lang="zh-CN" altLang="en-US" dirty="0" smtClean="0">
                <a:solidFill>
                  <a:srgbClr val="FFFF00"/>
                </a:solidFill>
              </a:rPr>
              <a:t>信息维护 </a:t>
            </a:r>
            <a:endParaRPr lang="en-US" altLang="zh-CN" dirty="0" smtClean="0">
              <a:solidFill>
                <a:srgbClr val="FFFF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dirty="0" smtClean="0">
                <a:solidFill>
                  <a:srgbClr val="FFFF00"/>
                </a:solidFill>
              </a:rPr>
              <a:t>3. </a:t>
            </a:r>
            <a:r>
              <a:rPr lang="zh-CN" altLang="en-US" dirty="0" smtClean="0">
                <a:solidFill>
                  <a:srgbClr val="FFFF00"/>
                </a:solidFill>
              </a:rPr>
              <a:t>用户使用情况统计 </a:t>
            </a:r>
            <a:endParaRPr lang="en-US" altLang="zh-CN" dirty="0" smtClean="0">
              <a:solidFill>
                <a:srgbClr val="FFFF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dirty="0" smtClean="0">
                <a:solidFill>
                  <a:srgbClr val="FFFF00"/>
                </a:solidFill>
              </a:rPr>
              <a:t>4. </a:t>
            </a:r>
            <a:r>
              <a:rPr lang="zh-CN" altLang="en-US" dirty="0" smtClean="0">
                <a:solidFill>
                  <a:srgbClr val="FFFF00"/>
                </a:solidFill>
              </a:rPr>
              <a:t>馆藏期刊分析和比</a:t>
            </a:r>
            <a:r>
              <a:rPr lang="zh-CN" altLang="en-US" dirty="0" smtClean="0">
                <a:solidFill>
                  <a:srgbClr val="FFFF00"/>
                </a:solidFill>
              </a:rPr>
              <a:t>对</a:t>
            </a:r>
            <a:endParaRPr lang="en-US" altLang="zh-CN" dirty="0" smtClean="0">
              <a:solidFill>
                <a:srgbClr val="FFFF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dirty="0" smtClean="0">
                <a:solidFill>
                  <a:srgbClr val="FFFF00"/>
                </a:solidFill>
              </a:rPr>
              <a:t>5. </a:t>
            </a:r>
            <a:r>
              <a:rPr lang="zh-CN" altLang="en-US" dirty="0" smtClean="0">
                <a:solidFill>
                  <a:srgbClr val="FFFF00"/>
                </a:solidFill>
              </a:rPr>
              <a:t>数据库期刊比对 </a:t>
            </a:r>
            <a:endParaRPr lang="en-US" altLang="zh-CN" dirty="0" smtClean="0">
              <a:solidFill>
                <a:srgbClr val="FFFF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dirty="0" smtClean="0">
                <a:solidFill>
                  <a:srgbClr val="FFFF00"/>
                </a:solidFill>
              </a:rPr>
              <a:t>6. </a:t>
            </a:r>
            <a:r>
              <a:rPr lang="zh-CN" altLang="en-US" dirty="0" smtClean="0">
                <a:solidFill>
                  <a:srgbClr val="FFFF00"/>
                </a:solidFill>
              </a:rPr>
              <a:t>图书馆期刊</a:t>
            </a:r>
            <a:r>
              <a:rPr lang="zh-CN" altLang="en-US" dirty="0" smtClean="0">
                <a:solidFill>
                  <a:srgbClr val="FFFF00"/>
                </a:solidFill>
              </a:rPr>
              <a:t>导航数据下载 </a:t>
            </a:r>
            <a:endParaRPr lang="en-US" altLang="zh-CN" dirty="0" smtClean="0">
              <a:solidFill>
                <a:srgbClr val="FFFF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dirty="0" smtClean="0">
                <a:solidFill>
                  <a:srgbClr val="FFFF00"/>
                </a:solidFill>
              </a:rPr>
              <a:t>7. </a:t>
            </a:r>
            <a:r>
              <a:rPr lang="zh-CN" altLang="en-US" dirty="0" smtClean="0">
                <a:solidFill>
                  <a:srgbClr val="FFFF00"/>
                </a:solidFill>
              </a:rPr>
              <a:t>图书馆</a:t>
            </a:r>
            <a:r>
              <a:rPr lang="zh-CN" altLang="en-US" dirty="0" smtClean="0">
                <a:solidFill>
                  <a:srgbClr val="FFFF00"/>
                </a:solidFill>
              </a:rPr>
              <a:t>馆藏纸本期刊维护</a:t>
            </a:r>
            <a:endParaRPr lang="en-US" altLang="zh-CN" dirty="0" smtClean="0">
              <a:solidFill>
                <a:srgbClr val="FFFF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dirty="0" smtClean="0">
                <a:solidFill>
                  <a:srgbClr val="FFFF00"/>
                </a:solidFill>
              </a:rPr>
              <a:t>8.</a:t>
            </a:r>
            <a:r>
              <a:rPr lang="zh-CN" altLang="en-US" dirty="0" smtClean="0">
                <a:solidFill>
                  <a:srgbClr val="FFFF00"/>
                </a:solidFill>
              </a:rPr>
              <a:t>图书馆购买电子资源维护</a:t>
            </a:r>
            <a:endParaRPr lang="zh-CN" altLang="en-US" dirty="0">
              <a:solidFill>
                <a:srgbClr val="FFFF00"/>
              </a:solidFill>
            </a:endParaRPr>
          </a:p>
        </p:txBody>
      </p:sp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204864"/>
            <a:ext cx="6000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左箭头 4"/>
          <p:cNvSpPr/>
          <p:nvPr/>
        </p:nvSpPr>
        <p:spPr>
          <a:xfrm rot="6125539">
            <a:off x="6606937" y="3604301"/>
            <a:ext cx="1857375" cy="214313"/>
          </a:xfrm>
          <a:prstGeom prst="leftArrow">
            <a:avLst/>
          </a:prstGeom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内容占位符 2"/>
          <p:cNvSpPr>
            <a:spLocks noGrp="1"/>
          </p:cNvSpPr>
          <p:nvPr>
            <p:ph idx="1"/>
          </p:nvPr>
        </p:nvSpPr>
        <p:spPr>
          <a:xfrm>
            <a:off x="357188" y="5786438"/>
            <a:ext cx="8358187" cy="714375"/>
          </a:xfrm>
        </p:spPr>
        <p:txBody>
          <a:bodyPr/>
          <a:lstStyle/>
          <a:p>
            <a:pPr algn="ctr" eaLnBrk="1" hangingPunct="1">
              <a:buFont typeface="Wingdings" pitchFamily="2" charset="2"/>
              <a:buChar char="Ø"/>
            </a:pPr>
            <a:r>
              <a:rPr lang="zh-CN" altLang="en-US" sz="2000" smtClean="0">
                <a:solidFill>
                  <a:srgbClr val="FFFF00"/>
                </a:solidFill>
              </a:rPr>
              <a:t>提供给</a:t>
            </a:r>
            <a:r>
              <a:rPr lang="en-US" altLang="zh-CN" sz="2000" smtClean="0">
                <a:solidFill>
                  <a:srgbClr val="FFFF00"/>
                </a:solidFill>
              </a:rPr>
              <a:t>CCC</a:t>
            </a:r>
            <a:r>
              <a:rPr lang="zh-CN" altLang="en-US" sz="2000" smtClean="0">
                <a:solidFill>
                  <a:srgbClr val="FFFF00"/>
                </a:solidFill>
              </a:rPr>
              <a:t>各成员馆的服务</a:t>
            </a:r>
            <a:endParaRPr lang="en-US" altLang="zh-CN" sz="2000" smtClean="0">
              <a:solidFill>
                <a:srgbClr val="FFFF00"/>
              </a:solidFill>
            </a:endParaRPr>
          </a:p>
          <a:p>
            <a:pPr algn="ctr" eaLnBrk="1" hangingPunct="1">
              <a:buFont typeface="Arial" charset="0"/>
              <a:buNone/>
            </a:pPr>
            <a:r>
              <a:rPr lang="zh-CN" altLang="en-US" sz="2000" smtClean="0">
                <a:solidFill>
                  <a:srgbClr val="FFFF00"/>
                </a:solidFill>
              </a:rPr>
              <a:t>需要通过</a:t>
            </a:r>
            <a:r>
              <a:rPr lang="en-US" altLang="zh-CN" sz="2000" smtClean="0">
                <a:solidFill>
                  <a:srgbClr val="FFFF00"/>
                </a:solidFill>
              </a:rPr>
              <a:t>CCC</a:t>
            </a:r>
            <a:r>
              <a:rPr lang="zh-CN" altLang="en-US" sz="2000" smtClean="0">
                <a:solidFill>
                  <a:srgbClr val="FFFF00"/>
                </a:solidFill>
              </a:rPr>
              <a:t>专门分配给成员馆的用户名和密码才能访问</a:t>
            </a:r>
            <a:endParaRPr lang="en-US" altLang="zh-CN" sz="2000" smtClean="0">
              <a:solidFill>
                <a:srgbClr val="FFFF00"/>
              </a:solidFill>
            </a:endParaRPr>
          </a:p>
          <a:p>
            <a:pPr algn="ctr" eaLnBrk="1" hangingPunct="1">
              <a:buFont typeface="Arial" charset="0"/>
              <a:buNone/>
            </a:pPr>
            <a:endParaRPr lang="en-US" altLang="zh-CN" sz="2000" smtClean="0">
              <a:solidFill>
                <a:srgbClr val="FFFF00"/>
              </a:solidFill>
            </a:endParaRPr>
          </a:p>
        </p:txBody>
      </p:sp>
      <p:pic>
        <p:nvPicPr>
          <p:cNvPr id="21507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571500"/>
            <a:ext cx="8196262" cy="523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9"/>
          <p:cNvSpPr txBox="1">
            <a:spLocks noChangeArrowheads="1"/>
          </p:cNvSpPr>
          <p:nvPr/>
        </p:nvSpPr>
        <p:spPr bwMode="auto">
          <a:xfrm>
            <a:off x="714375" y="357188"/>
            <a:ext cx="7786688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400">
                <a:solidFill>
                  <a:srgbClr val="FFFF00"/>
                </a:solidFill>
                <a:latin typeface="Calibri" pitchFamily="34" charset="0"/>
              </a:rPr>
              <a:t>机构基本信息维护</a:t>
            </a:r>
            <a:endParaRPr lang="en-US" altLang="zh-CN" sz="4400" dirty="0">
              <a:solidFill>
                <a:srgbClr val="FFFF00"/>
              </a:solidFill>
              <a:latin typeface="Calibri" pitchFamily="34" charset="0"/>
            </a:endParaRPr>
          </a:p>
        </p:txBody>
      </p:sp>
      <p:pic>
        <p:nvPicPr>
          <p:cNvPr id="2253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143000"/>
            <a:ext cx="8429625" cy="520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1500188"/>
            <a:ext cx="7929563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714375" y="3214688"/>
            <a:ext cx="1778000" cy="2571750"/>
          </a:xfrm>
          <a:prstGeom prst="rect">
            <a:avLst/>
          </a:prstGeom>
          <a:noFill/>
          <a:ln w="57150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14688" y="5357813"/>
            <a:ext cx="1000125" cy="1071562"/>
          </a:xfrm>
          <a:prstGeom prst="rect">
            <a:avLst/>
          </a:prstGeom>
          <a:noFill/>
          <a:ln w="57150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圆角矩形标注 15"/>
          <p:cNvSpPr/>
          <p:nvPr/>
        </p:nvSpPr>
        <p:spPr>
          <a:xfrm>
            <a:off x="4214810" y="1785926"/>
            <a:ext cx="3786214" cy="500066"/>
          </a:xfrm>
          <a:prstGeom prst="wedgeRoundRectCallout">
            <a:avLst>
              <a:gd name="adj1" fmla="val -104728"/>
              <a:gd name="adj2" fmla="val 408291"/>
              <a:gd name="adj3" fmla="val 16667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/>
              <a:t>和本地化相关的信息设置</a:t>
            </a:r>
          </a:p>
        </p:txBody>
      </p:sp>
      <p:sp>
        <p:nvSpPr>
          <p:cNvPr id="17" name="圆角矩形标注 16"/>
          <p:cNvSpPr/>
          <p:nvPr/>
        </p:nvSpPr>
        <p:spPr>
          <a:xfrm>
            <a:off x="4786314" y="3857628"/>
            <a:ext cx="3571900" cy="765813"/>
          </a:xfrm>
          <a:prstGeom prst="wedgeRoundRectCallout">
            <a:avLst>
              <a:gd name="adj1" fmla="val -69308"/>
              <a:gd name="adj2" fmla="val 237088"/>
              <a:gd name="adj3" fmla="val 16667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/>
              <a:t>展示给用户的期刊服务整合级别</a:t>
            </a:r>
          </a:p>
        </p:txBody>
      </p:sp>
      <p:sp>
        <p:nvSpPr>
          <p:cNvPr id="23563" name="TextBox 9"/>
          <p:cNvSpPr txBox="1">
            <a:spLocks noChangeArrowheads="1"/>
          </p:cNvSpPr>
          <p:nvPr/>
        </p:nvSpPr>
        <p:spPr bwMode="auto">
          <a:xfrm>
            <a:off x="714375" y="571500"/>
            <a:ext cx="778668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400">
                <a:solidFill>
                  <a:srgbClr val="FFFF00"/>
                </a:solidFill>
                <a:latin typeface="Calibri" pitchFamily="34" charset="0"/>
              </a:rPr>
              <a:t>机构基本信息维护</a:t>
            </a:r>
            <a:r>
              <a:rPr lang="en-US" altLang="zh-CN" sz="4400" dirty="0">
                <a:solidFill>
                  <a:srgbClr val="FFFF00"/>
                </a:solidFill>
                <a:latin typeface="Calibri" pitchFamily="34" charset="0"/>
              </a:rPr>
              <a:t>--</a:t>
            </a:r>
            <a:r>
              <a:rPr lang="zh-CN" altLang="en-US" sz="4400">
                <a:solidFill>
                  <a:srgbClr val="FFFF00"/>
                </a:solidFill>
                <a:latin typeface="Calibri" pitchFamily="34" charset="0"/>
              </a:rPr>
              <a:t>本地化</a:t>
            </a:r>
            <a:endParaRPr lang="en-US" altLang="zh-CN" sz="4400" dirty="0">
              <a:solidFill>
                <a:srgbClr val="FFFF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3643313"/>
            <a:ext cx="8001000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642938"/>
            <a:ext cx="8005763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1357313" y="4714875"/>
            <a:ext cx="846653" cy="510778"/>
          </a:xfrm>
          <a:prstGeom prst="wedgeRoundRectCallout">
            <a:avLst>
              <a:gd name="adj1" fmla="val 69408"/>
              <a:gd name="adj2" fmla="val -133639"/>
              <a:gd name="adj3" fmla="val 16667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/>
              <a:t>省级</a:t>
            </a:r>
          </a:p>
        </p:txBody>
      </p:sp>
      <p:sp>
        <p:nvSpPr>
          <p:cNvPr id="6" name="圆角矩形标注 5"/>
          <p:cNvSpPr/>
          <p:nvPr/>
        </p:nvSpPr>
        <p:spPr>
          <a:xfrm>
            <a:off x="1357313" y="1714500"/>
            <a:ext cx="846653" cy="510778"/>
          </a:xfrm>
          <a:prstGeom prst="wedgeRoundRectCallout">
            <a:avLst>
              <a:gd name="adj1" fmla="val 69408"/>
              <a:gd name="adj2" fmla="val -133639"/>
              <a:gd name="adj3" fmla="val 16667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/>
              <a:t>本馆</a:t>
            </a:r>
          </a:p>
        </p:txBody>
      </p:sp>
      <p:sp>
        <p:nvSpPr>
          <p:cNvPr id="7" name="矩形 6"/>
          <p:cNvSpPr/>
          <p:nvPr/>
        </p:nvSpPr>
        <p:spPr>
          <a:xfrm>
            <a:off x="6429375" y="714375"/>
            <a:ext cx="2000250" cy="21431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86500" y="3714750"/>
            <a:ext cx="2000250" cy="21431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17"/>
          <p:cNvSpPr txBox="1">
            <a:spLocks noChangeArrowheads="1"/>
          </p:cNvSpPr>
          <p:nvPr/>
        </p:nvSpPr>
        <p:spPr bwMode="auto">
          <a:xfrm>
            <a:off x="571500" y="928688"/>
            <a:ext cx="778668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600" b="1">
                <a:solidFill>
                  <a:srgbClr val="FFFF00"/>
                </a:solidFill>
                <a:latin typeface="Calibri" pitchFamily="34" charset="0"/>
              </a:rPr>
              <a:t>机构</a:t>
            </a:r>
            <a:r>
              <a:rPr lang="en-US" altLang="zh-CN" sz="4600" b="1" dirty="0">
                <a:solidFill>
                  <a:srgbClr val="FFFF00"/>
                </a:solidFill>
                <a:latin typeface="Calibri" pitchFamily="34" charset="0"/>
              </a:rPr>
              <a:t>IP</a:t>
            </a:r>
            <a:r>
              <a:rPr lang="zh-CN" altLang="en-US" sz="4600" b="1">
                <a:solidFill>
                  <a:srgbClr val="FFFF00"/>
                </a:solidFill>
                <a:latin typeface="Calibri" pitchFamily="34" charset="0"/>
              </a:rPr>
              <a:t>信息维护</a:t>
            </a:r>
            <a:endParaRPr lang="en-US" altLang="zh-CN" sz="46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pic>
        <p:nvPicPr>
          <p:cNvPr id="2560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2071688"/>
            <a:ext cx="8072438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4357688"/>
            <a:ext cx="8072438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>
          <a:xfrm>
            <a:off x="428625" y="428625"/>
            <a:ext cx="8229600" cy="1143000"/>
          </a:xfrm>
        </p:spPr>
        <p:txBody>
          <a:bodyPr/>
          <a:lstStyle/>
          <a:p>
            <a:r>
              <a:rPr lang="zh-CN" altLang="en-US" sz="4800" dirty="0" smtClean="0">
                <a:solidFill>
                  <a:srgbClr val="FFFF00"/>
                </a:solidFill>
              </a:rPr>
              <a:t>资源</a:t>
            </a:r>
            <a:endParaRPr lang="zh-CN" altLang="en-US" sz="4800" dirty="0" smtClean="0">
              <a:solidFill>
                <a:srgbClr val="FFFF00"/>
              </a:solidFill>
            </a:endParaRPr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251520" y="1857375"/>
            <a:ext cx="8892480" cy="4163913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zh-CN" altLang="en-US" dirty="0" smtClean="0">
                <a:solidFill>
                  <a:srgbClr val="FFFF00"/>
                </a:solidFill>
              </a:rPr>
              <a:t>约</a:t>
            </a:r>
            <a:r>
              <a:rPr lang="en-US" altLang="zh-CN" dirty="0" smtClean="0">
                <a:solidFill>
                  <a:srgbClr val="FFFF00"/>
                </a:solidFill>
              </a:rPr>
              <a:t>10</a:t>
            </a:r>
            <a:r>
              <a:rPr lang="zh-CN" altLang="en-US" dirty="0" smtClean="0">
                <a:solidFill>
                  <a:srgbClr val="FFFF00"/>
                </a:solidFill>
              </a:rPr>
              <a:t>万种纸本期刊和电子期刊</a:t>
            </a:r>
            <a:endParaRPr lang="en-US" altLang="zh-CN" dirty="0" smtClean="0">
              <a:solidFill>
                <a:srgbClr val="FFFF0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US" altLang="zh-CN" dirty="0" smtClean="0">
                <a:solidFill>
                  <a:srgbClr val="FFFF00"/>
                </a:solidFill>
              </a:rPr>
              <a:t>3.4</a:t>
            </a:r>
            <a:r>
              <a:rPr lang="zh-CN" altLang="en-US" dirty="0" smtClean="0">
                <a:solidFill>
                  <a:srgbClr val="FFFF00"/>
                </a:solidFill>
              </a:rPr>
              <a:t>万多种外文现刊的篇名目次信息</a:t>
            </a:r>
            <a:endParaRPr lang="en-US" altLang="zh-CN" dirty="0" smtClean="0">
              <a:solidFill>
                <a:srgbClr val="FFFF0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US" altLang="zh-CN" dirty="0" smtClean="0">
                <a:solidFill>
                  <a:srgbClr val="FFFF00"/>
                </a:solidFill>
              </a:rPr>
              <a:t>6000</a:t>
            </a:r>
            <a:r>
              <a:rPr lang="zh-CN" altLang="en-US" dirty="0" smtClean="0">
                <a:solidFill>
                  <a:srgbClr val="FFFF00"/>
                </a:solidFill>
              </a:rPr>
              <a:t>多篇名目次信息</a:t>
            </a:r>
          </a:p>
          <a:p>
            <a:pPr>
              <a:buFont typeface="Wingdings" pitchFamily="2" charset="2"/>
              <a:buChar char="Ø"/>
            </a:pPr>
            <a:r>
              <a:rPr lang="en-US" altLang="zh-CN" dirty="0" smtClean="0">
                <a:solidFill>
                  <a:srgbClr val="FFFF00"/>
                </a:solidFill>
              </a:rPr>
              <a:t>100</a:t>
            </a:r>
            <a:r>
              <a:rPr lang="zh-CN" altLang="en-US" dirty="0" smtClean="0">
                <a:solidFill>
                  <a:srgbClr val="FFFF00"/>
                </a:solidFill>
              </a:rPr>
              <a:t>多个全文数据库，如</a:t>
            </a:r>
            <a:r>
              <a:rPr lang="en-US" altLang="zh-CN" dirty="0" err="1" smtClean="0">
                <a:solidFill>
                  <a:srgbClr val="FFFF00"/>
                </a:solidFill>
              </a:rPr>
              <a:t>Elsevier,Springer,Jstor</a:t>
            </a:r>
            <a:r>
              <a:rPr lang="zh-CN" altLang="en-US" dirty="0" smtClean="0">
                <a:solidFill>
                  <a:srgbClr val="FFFF00"/>
                </a:solidFill>
              </a:rPr>
              <a:t>等</a:t>
            </a:r>
          </a:p>
          <a:p>
            <a:pPr>
              <a:buFont typeface="Wingdings" pitchFamily="2" charset="2"/>
              <a:buChar char="Ø"/>
            </a:pPr>
            <a:r>
              <a:rPr lang="en-US" altLang="zh-CN" dirty="0" smtClean="0">
                <a:solidFill>
                  <a:srgbClr val="FFFF00"/>
                </a:solidFill>
              </a:rPr>
              <a:t>12</a:t>
            </a:r>
            <a:r>
              <a:rPr lang="zh-CN" altLang="en-US" dirty="0" smtClean="0">
                <a:solidFill>
                  <a:srgbClr val="FFFF00"/>
                </a:solidFill>
              </a:rPr>
              <a:t>个文摘数据库，如</a:t>
            </a:r>
            <a:r>
              <a:rPr lang="en-US" altLang="zh-CN" dirty="0" smtClean="0">
                <a:solidFill>
                  <a:srgbClr val="FFFF00"/>
                </a:solidFill>
              </a:rPr>
              <a:t>SCI,SSCI,AHCI,EI</a:t>
            </a:r>
            <a:r>
              <a:rPr lang="zh-CN" altLang="en-US" dirty="0" smtClean="0">
                <a:solidFill>
                  <a:srgbClr val="FFFF00"/>
                </a:solidFill>
              </a:rPr>
              <a:t>等</a:t>
            </a:r>
          </a:p>
          <a:p>
            <a:pPr>
              <a:buFont typeface="Wingdings" pitchFamily="2" charset="2"/>
              <a:buChar char="Ø"/>
            </a:pPr>
            <a:r>
              <a:rPr lang="en-US" altLang="zh-CN" dirty="0" smtClean="0">
                <a:solidFill>
                  <a:srgbClr val="FFFF00"/>
                </a:solidFill>
              </a:rPr>
              <a:t>203</a:t>
            </a:r>
            <a:r>
              <a:rPr lang="zh-CN" altLang="en-US" dirty="0" smtClean="0">
                <a:solidFill>
                  <a:srgbClr val="FFFF00"/>
                </a:solidFill>
              </a:rPr>
              <a:t>个图书馆的馆藏纸本期刊信息</a:t>
            </a:r>
          </a:p>
          <a:p>
            <a:pPr>
              <a:buFont typeface="Wingdings" pitchFamily="2" charset="2"/>
              <a:buChar char="Ø"/>
            </a:pPr>
            <a:r>
              <a:rPr lang="en-US" altLang="zh-CN" dirty="0" smtClean="0">
                <a:solidFill>
                  <a:srgbClr val="FFFF00"/>
                </a:solidFill>
              </a:rPr>
              <a:t>476</a:t>
            </a:r>
            <a:r>
              <a:rPr lang="zh-CN" altLang="en-US" dirty="0" smtClean="0">
                <a:solidFill>
                  <a:srgbClr val="FFFF00"/>
                </a:solidFill>
              </a:rPr>
              <a:t>个图书馆购买的电子期刊信息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9"/>
          <p:cNvSpPr txBox="1">
            <a:spLocks noChangeArrowheads="1"/>
          </p:cNvSpPr>
          <p:nvPr/>
        </p:nvSpPr>
        <p:spPr bwMode="auto">
          <a:xfrm>
            <a:off x="714375" y="500063"/>
            <a:ext cx="778668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600" b="1">
                <a:solidFill>
                  <a:srgbClr val="FFFF00"/>
                </a:solidFill>
                <a:latin typeface="Calibri" pitchFamily="34" charset="0"/>
              </a:rPr>
              <a:t>用户使用情况统计</a:t>
            </a:r>
            <a:endParaRPr lang="en-US" altLang="zh-CN" sz="46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1500188"/>
            <a:ext cx="8715375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1428728" y="5429264"/>
            <a:ext cx="7300396" cy="510778"/>
          </a:xfrm>
          <a:prstGeom prst="wedgeRoundRectCallout">
            <a:avLst>
              <a:gd name="adj1" fmla="val -55738"/>
              <a:gd name="adj2" fmla="val -406507"/>
              <a:gd name="adj3" fmla="val 16667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/>
              <a:t>选取统计起始时间，点击“开始统计”即可查看结果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9"/>
          <p:cNvSpPr txBox="1">
            <a:spLocks noChangeArrowheads="1"/>
          </p:cNvSpPr>
          <p:nvPr/>
        </p:nvSpPr>
        <p:spPr bwMode="auto">
          <a:xfrm>
            <a:off x="785813" y="214313"/>
            <a:ext cx="778668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800" b="1">
                <a:solidFill>
                  <a:srgbClr val="FFFF00"/>
                </a:solidFill>
                <a:latin typeface="Calibri" pitchFamily="34" charset="0"/>
              </a:rPr>
              <a:t>数据库期刊比对</a:t>
            </a:r>
            <a:endParaRPr lang="en-US" altLang="zh-CN" sz="46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pic>
        <p:nvPicPr>
          <p:cNvPr id="2765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1000125"/>
            <a:ext cx="5657850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5" y="3097213"/>
            <a:ext cx="5072063" cy="340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箭头连接符 5"/>
          <p:cNvCxnSpPr/>
          <p:nvPr/>
        </p:nvCxnSpPr>
        <p:spPr>
          <a:xfrm>
            <a:off x="2500313" y="4357688"/>
            <a:ext cx="2500312" cy="71437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143375" y="4357688"/>
            <a:ext cx="2492375" cy="4000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点击数字，查看详情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9"/>
          <p:cNvSpPr txBox="1">
            <a:spLocks noChangeArrowheads="1"/>
          </p:cNvSpPr>
          <p:nvPr/>
        </p:nvSpPr>
        <p:spPr bwMode="auto">
          <a:xfrm>
            <a:off x="714375" y="357188"/>
            <a:ext cx="778668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800" b="1">
                <a:solidFill>
                  <a:srgbClr val="FFFF00"/>
                </a:solidFill>
                <a:latin typeface="Calibri" pitchFamily="34" charset="0"/>
              </a:rPr>
              <a:t>图书馆期刊导航数据下载</a:t>
            </a:r>
            <a:endParaRPr lang="en-US" altLang="zh-CN" sz="46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8675" name="TextBox 3"/>
          <p:cNvSpPr txBox="1">
            <a:spLocks noChangeArrowheads="1"/>
          </p:cNvSpPr>
          <p:nvPr/>
        </p:nvSpPr>
        <p:spPr bwMode="auto">
          <a:xfrm>
            <a:off x="500063" y="5857875"/>
            <a:ext cx="7858125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zh-CN" altLang="en-US" sz="1900">
                <a:solidFill>
                  <a:srgbClr val="FFFF00"/>
                </a:solidFill>
                <a:latin typeface="Calibri" pitchFamily="34" charset="0"/>
              </a:rPr>
              <a:t>前提：</a:t>
            </a:r>
            <a:r>
              <a:rPr lang="en-US" altLang="zh-CN" sz="1900" dirty="0">
                <a:solidFill>
                  <a:srgbClr val="FFFF00"/>
                </a:solidFill>
                <a:latin typeface="Calibri" pitchFamily="34" charset="0"/>
              </a:rPr>
              <a:t>CCC</a:t>
            </a:r>
            <a:r>
              <a:rPr lang="zh-CN" altLang="en-US" sz="1900">
                <a:solidFill>
                  <a:srgbClr val="FFFF00"/>
                </a:solidFill>
                <a:latin typeface="Calibri" pitchFamily="34" charset="0"/>
              </a:rPr>
              <a:t>成员馆已经向</a:t>
            </a:r>
            <a:r>
              <a:rPr lang="en-US" altLang="zh-CN" sz="1900" dirty="0">
                <a:solidFill>
                  <a:srgbClr val="FFFF00"/>
                </a:solidFill>
                <a:latin typeface="Calibri" pitchFamily="34" charset="0"/>
              </a:rPr>
              <a:t>CALIS</a:t>
            </a:r>
            <a:r>
              <a:rPr lang="zh-CN" altLang="en-US" sz="1900">
                <a:solidFill>
                  <a:srgbClr val="FFFF00"/>
                </a:solidFill>
                <a:latin typeface="Calibri" pitchFamily="34" charset="0"/>
              </a:rPr>
              <a:t>提交了纸本期刊数据和电子资源馆藏数据</a:t>
            </a:r>
            <a:endParaRPr lang="en-US" altLang="zh-CN" sz="1900" dirty="0">
              <a:solidFill>
                <a:srgbClr val="FFFF00"/>
              </a:solidFill>
              <a:latin typeface="Calibri" pitchFamily="34" charset="0"/>
            </a:endParaRPr>
          </a:p>
        </p:txBody>
      </p:sp>
      <p:pic>
        <p:nvPicPr>
          <p:cNvPr id="2867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285875"/>
            <a:ext cx="8501062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9"/>
          <p:cNvSpPr txBox="1">
            <a:spLocks noChangeArrowheads="1"/>
          </p:cNvSpPr>
          <p:nvPr/>
        </p:nvSpPr>
        <p:spPr bwMode="auto">
          <a:xfrm>
            <a:off x="714375" y="500063"/>
            <a:ext cx="778668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800" b="1">
                <a:solidFill>
                  <a:srgbClr val="FFFF00"/>
                </a:solidFill>
                <a:latin typeface="Calibri" pitchFamily="34" charset="0"/>
              </a:rPr>
              <a:t>图书馆馆藏期刊维护</a:t>
            </a:r>
            <a:endParaRPr lang="en-US" altLang="zh-CN" sz="46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pic>
        <p:nvPicPr>
          <p:cNvPr id="2969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428750"/>
            <a:ext cx="8572500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6429375" y="3214688"/>
            <a:ext cx="1214438" cy="3571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29375" y="2786063"/>
            <a:ext cx="1214438" cy="3571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圆角矩形标注 5"/>
          <p:cNvSpPr/>
          <p:nvPr/>
        </p:nvSpPr>
        <p:spPr>
          <a:xfrm>
            <a:off x="7358082" y="1714488"/>
            <a:ext cx="1428760" cy="571504"/>
          </a:xfrm>
          <a:prstGeom prst="wedgeRoundRectCallout">
            <a:avLst>
              <a:gd name="adj1" fmla="val -71168"/>
              <a:gd name="adj2" fmla="val 150294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纸本资源</a:t>
            </a:r>
            <a:endParaRPr lang="en-US" altLang="zh-CN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zh-CN" alt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点此进入</a:t>
            </a:r>
          </a:p>
        </p:txBody>
      </p:sp>
      <p:sp>
        <p:nvSpPr>
          <p:cNvPr id="7" name="圆角矩形标注 6"/>
          <p:cNvSpPr/>
          <p:nvPr/>
        </p:nvSpPr>
        <p:spPr>
          <a:xfrm>
            <a:off x="7500958" y="4000504"/>
            <a:ext cx="1214446" cy="571504"/>
          </a:xfrm>
          <a:prstGeom prst="wedgeRoundRectCallout">
            <a:avLst>
              <a:gd name="adj1" fmla="val -88370"/>
              <a:gd name="adj2" fmla="val -142627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电子资源点此进入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3"/>
          <p:cNvSpPr txBox="1">
            <a:spLocks noChangeArrowheads="1"/>
          </p:cNvSpPr>
          <p:nvPr/>
        </p:nvSpPr>
        <p:spPr bwMode="auto">
          <a:xfrm>
            <a:off x="1428750" y="500063"/>
            <a:ext cx="59293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zh-CN" altLang="en-US" sz="3600" b="1">
                <a:solidFill>
                  <a:srgbClr val="FFFF00"/>
                </a:solidFill>
                <a:latin typeface="Calibri" pitchFamily="34" charset="0"/>
              </a:rPr>
              <a:t>电子资源</a:t>
            </a:r>
            <a:r>
              <a:rPr lang="en-US" altLang="zh-CN" sz="3600" b="1" dirty="0">
                <a:solidFill>
                  <a:srgbClr val="FFFF00"/>
                </a:solidFill>
                <a:latin typeface="Calibri" pitchFamily="34" charset="0"/>
              </a:rPr>
              <a:t>--</a:t>
            </a:r>
            <a:r>
              <a:rPr lang="zh-CN" altLang="en-US" sz="3600" b="1">
                <a:solidFill>
                  <a:srgbClr val="FFFF00"/>
                </a:solidFill>
                <a:latin typeface="Calibri" pitchFamily="34" charset="0"/>
              </a:rPr>
              <a:t>维护</a:t>
            </a:r>
            <a:r>
              <a:rPr lang="en-US" altLang="zh-CN" sz="3600" b="1" dirty="0">
                <a:solidFill>
                  <a:srgbClr val="FFFF00"/>
                </a:solidFill>
                <a:latin typeface="Calibri" pitchFamily="34" charset="0"/>
              </a:rPr>
              <a:t>&amp;</a:t>
            </a:r>
            <a:r>
              <a:rPr lang="zh-CN" altLang="en-US" sz="3600" b="1">
                <a:solidFill>
                  <a:srgbClr val="FFFF00"/>
                </a:solidFill>
                <a:latin typeface="Calibri" pitchFamily="34" charset="0"/>
              </a:rPr>
              <a:t>新增</a:t>
            </a:r>
          </a:p>
        </p:txBody>
      </p:sp>
      <p:pic>
        <p:nvPicPr>
          <p:cNvPr id="30723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1357313"/>
            <a:ext cx="8643937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3979863"/>
            <a:ext cx="8643937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" y="1357313"/>
            <a:ext cx="881062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Box 3"/>
          <p:cNvSpPr txBox="1">
            <a:spLocks noChangeArrowheads="1"/>
          </p:cNvSpPr>
          <p:nvPr/>
        </p:nvSpPr>
        <p:spPr bwMode="auto">
          <a:xfrm>
            <a:off x="1428750" y="500063"/>
            <a:ext cx="59293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zh-CN" altLang="en-US" sz="3600" b="1">
                <a:solidFill>
                  <a:srgbClr val="FFFF00"/>
                </a:solidFill>
                <a:latin typeface="Calibri" pitchFamily="34" charset="0"/>
              </a:rPr>
              <a:t>纸本期刊</a:t>
            </a:r>
            <a:r>
              <a:rPr lang="en-US" altLang="zh-CN" sz="3600" b="1" dirty="0">
                <a:solidFill>
                  <a:srgbClr val="FFFF00"/>
                </a:solidFill>
                <a:latin typeface="Calibri" pitchFamily="34" charset="0"/>
              </a:rPr>
              <a:t>--</a:t>
            </a:r>
            <a:r>
              <a:rPr lang="zh-CN" altLang="en-US" sz="3600" b="1">
                <a:solidFill>
                  <a:srgbClr val="FFFF00"/>
                </a:solidFill>
                <a:latin typeface="Calibri" pitchFamily="34" charset="0"/>
              </a:rPr>
              <a:t>维护</a:t>
            </a:r>
          </a:p>
        </p:txBody>
      </p:sp>
      <p:sp>
        <p:nvSpPr>
          <p:cNvPr id="31748" name="AutoShape 9"/>
          <p:cNvSpPr>
            <a:spLocks noChangeArrowheads="1"/>
          </p:cNvSpPr>
          <p:nvPr/>
        </p:nvSpPr>
        <p:spPr bwMode="auto">
          <a:xfrm>
            <a:off x="428625" y="2357438"/>
            <a:ext cx="1741488" cy="360362"/>
          </a:xfrm>
          <a:prstGeom prst="wedgeRoundRectCallout">
            <a:avLst>
              <a:gd name="adj1" fmla="val 125088"/>
              <a:gd name="adj2" fmla="val -12588"/>
              <a:gd name="adj3" fmla="val 16667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b="1"/>
              <a:t>检索期刊</a:t>
            </a:r>
          </a:p>
        </p:txBody>
      </p:sp>
      <p:pic>
        <p:nvPicPr>
          <p:cNvPr id="31749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975" y="4000500"/>
            <a:ext cx="88201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" y="1214438"/>
            <a:ext cx="8829675" cy="521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TextBox 3"/>
          <p:cNvSpPr txBox="1">
            <a:spLocks noChangeArrowheads="1"/>
          </p:cNvSpPr>
          <p:nvPr/>
        </p:nvSpPr>
        <p:spPr bwMode="auto">
          <a:xfrm>
            <a:off x="1143000" y="571500"/>
            <a:ext cx="59293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zh-CN" altLang="en-US" sz="3600" b="1">
                <a:solidFill>
                  <a:srgbClr val="FFFF00"/>
                </a:solidFill>
                <a:latin typeface="Calibri" pitchFamily="34" charset="0"/>
              </a:rPr>
              <a:t>修改单条数据</a:t>
            </a:r>
          </a:p>
        </p:txBody>
      </p:sp>
      <p:sp>
        <p:nvSpPr>
          <p:cNvPr id="32772" name="AutoShape 9"/>
          <p:cNvSpPr>
            <a:spLocks noChangeArrowheads="1"/>
          </p:cNvSpPr>
          <p:nvPr/>
        </p:nvSpPr>
        <p:spPr bwMode="auto">
          <a:xfrm>
            <a:off x="6143625" y="3929063"/>
            <a:ext cx="1857375" cy="357187"/>
          </a:xfrm>
          <a:prstGeom prst="wedgeRoundRectCallout">
            <a:avLst>
              <a:gd name="adj1" fmla="val 46694"/>
              <a:gd name="adj2" fmla="val 349176"/>
              <a:gd name="adj3" fmla="val 16667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000" b="1"/>
              <a:t>选择修改方式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5" descr="多条数据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357313"/>
            <a:ext cx="8748712" cy="507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5" name="AutoShape 6"/>
          <p:cNvSpPr>
            <a:spLocks noChangeArrowheads="1"/>
          </p:cNvSpPr>
          <p:nvPr/>
        </p:nvSpPr>
        <p:spPr bwMode="auto">
          <a:xfrm>
            <a:off x="5429250" y="1428750"/>
            <a:ext cx="2571750" cy="431800"/>
          </a:xfrm>
          <a:prstGeom prst="wedgeRoundRectCallout">
            <a:avLst>
              <a:gd name="adj1" fmla="val -84736"/>
              <a:gd name="adj2" fmla="val -44384"/>
              <a:gd name="adj3" fmla="val 16667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zh-CN" b="1" dirty="0"/>
              <a:t>1.</a:t>
            </a:r>
            <a:r>
              <a:rPr lang="zh-CN" altLang="en-US" b="1"/>
              <a:t>选择需要修改的年份</a:t>
            </a:r>
          </a:p>
        </p:txBody>
      </p:sp>
      <p:sp>
        <p:nvSpPr>
          <p:cNvPr id="49156" name="AutoShape 7"/>
          <p:cNvSpPr>
            <a:spLocks noChangeArrowheads="1"/>
          </p:cNvSpPr>
          <p:nvPr/>
        </p:nvSpPr>
        <p:spPr bwMode="auto">
          <a:xfrm>
            <a:off x="642938" y="2500313"/>
            <a:ext cx="1528762" cy="431800"/>
          </a:xfrm>
          <a:prstGeom prst="wedgeRoundRectCallout">
            <a:avLst>
              <a:gd name="adj1" fmla="val -43458"/>
              <a:gd name="adj2" fmla="val 108616"/>
              <a:gd name="adj3" fmla="val 16667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zh-CN" b="1" dirty="0"/>
              <a:t>2.</a:t>
            </a:r>
            <a:r>
              <a:rPr lang="zh-CN" altLang="en-US" b="1"/>
              <a:t>勾选此处</a:t>
            </a:r>
          </a:p>
        </p:txBody>
      </p:sp>
      <p:sp>
        <p:nvSpPr>
          <p:cNvPr id="33797" name="Rectangle 8"/>
          <p:cNvSpPr>
            <a:spLocks noChangeArrowheads="1"/>
          </p:cNvSpPr>
          <p:nvPr/>
        </p:nvSpPr>
        <p:spPr bwMode="auto">
          <a:xfrm>
            <a:off x="1714500" y="3500438"/>
            <a:ext cx="5214938" cy="285750"/>
          </a:xfrm>
          <a:prstGeom prst="rect">
            <a:avLst/>
          </a:prstGeom>
          <a:solidFill>
            <a:srgbClr val="993300">
              <a:alpha val="0"/>
            </a:srgbClr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58" name="AutoShape 9"/>
          <p:cNvSpPr>
            <a:spLocks noChangeArrowheads="1"/>
          </p:cNvSpPr>
          <p:nvPr/>
        </p:nvSpPr>
        <p:spPr bwMode="auto">
          <a:xfrm>
            <a:off x="6072188" y="2786063"/>
            <a:ext cx="1439862" cy="431800"/>
          </a:xfrm>
          <a:prstGeom prst="wedgeRoundRectCallout">
            <a:avLst>
              <a:gd name="adj1" fmla="val -33431"/>
              <a:gd name="adj2" fmla="val 116935"/>
              <a:gd name="adj3" fmla="val 16667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zh-CN" b="1" dirty="0"/>
              <a:t>3.</a:t>
            </a:r>
            <a:r>
              <a:rPr lang="zh-CN" altLang="en-US" b="1"/>
              <a:t>修改数据</a:t>
            </a:r>
          </a:p>
        </p:txBody>
      </p:sp>
      <p:sp>
        <p:nvSpPr>
          <p:cNvPr id="33799" name="Rectangle 11"/>
          <p:cNvSpPr>
            <a:spLocks noChangeArrowheads="1"/>
          </p:cNvSpPr>
          <p:nvPr/>
        </p:nvSpPr>
        <p:spPr bwMode="auto">
          <a:xfrm>
            <a:off x="1763713" y="4148138"/>
            <a:ext cx="736600" cy="2138362"/>
          </a:xfrm>
          <a:prstGeom prst="rect">
            <a:avLst/>
          </a:prstGeom>
          <a:solidFill>
            <a:srgbClr val="FF0000">
              <a:alpha val="0"/>
            </a:srgbClr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00" name="Rectangle 15"/>
          <p:cNvSpPr>
            <a:spLocks noChangeArrowheads="1"/>
          </p:cNvSpPr>
          <p:nvPr/>
        </p:nvSpPr>
        <p:spPr bwMode="auto">
          <a:xfrm>
            <a:off x="3995738" y="4148138"/>
            <a:ext cx="647700" cy="2138362"/>
          </a:xfrm>
          <a:prstGeom prst="rect">
            <a:avLst/>
          </a:prstGeom>
          <a:solidFill>
            <a:srgbClr val="FF0000">
              <a:alpha val="0"/>
            </a:srgbClr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01" name="Rectangle 16"/>
          <p:cNvSpPr>
            <a:spLocks noChangeArrowheads="1"/>
          </p:cNvSpPr>
          <p:nvPr/>
        </p:nvSpPr>
        <p:spPr bwMode="auto">
          <a:xfrm>
            <a:off x="6156325" y="4148138"/>
            <a:ext cx="701675" cy="2138362"/>
          </a:xfrm>
          <a:prstGeom prst="rect">
            <a:avLst/>
          </a:prstGeom>
          <a:solidFill>
            <a:srgbClr val="FF0000">
              <a:alpha val="0"/>
            </a:srgbClr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62" name="AutoShape 18"/>
          <p:cNvSpPr>
            <a:spLocks noChangeArrowheads="1"/>
          </p:cNvSpPr>
          <p:nvPr/>
        </p:nvSpPr>
        <p:spPr bwMode="auto">
          <a:xfrm>
            <a:off x="6500813" y="2286000"/>
            <a:ext cx="1571625" cy="422275"/>
          </a:xfrm>
          <a:prstGeom prst="wedgeRoundRectCallout">
            <a:avLst>
              <a:gd name="adj1" fmla="val 56523"/>
              <a:gd name="adj2" fmla="val 120324"/>
              <a:gd name="adj3" fmla="val 16667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zh-CN" b="1" dirty="0"/>
              <a:t>4.</a:t>
            </a:r>
            <a:r>
              <a:rPr lang="zh-CN" altLang="en-US" b="1"/>
              <a:t> 保存完成</a:t>
            </a:r>
          </a:p>
        </p:txBody>
      </p:sp>
      <p:sp>
        <p:nvSpPr>
          <p:cNvPr id="33803" name="TextBox 3"/>
          <p:cNvSpPr txBox="1">
            <a:spLocks noChangeArrowheads="1"/>
          </p:cNvSpPr>
          <p:nvPr/>
        </p:nvSpPr>
        <p:spPr bwMode="auto">
          <a:xfrm>
            <a:off x="1143000" y="571500"/>
            <a:ext cx="59293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zh-CN" altLang="en-US" sz="3600" b="1">
                <a:solidFill>
                  <a:srgbClr val="FFFF00"/>
                </a:solidFill>
                <a:latin typeface="Calibri" pitchFamily="34" charset="0"/>
              </a:rPr>
              <a:t>修改多条数据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animBg="1"/>
      <p:bldP spid="49156" grpId="0" animBg="1"/>
      <p:bldP spid="49158" grpId="0" animBg="1"/>
      <p:bldP spid="4916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7" descr="添加新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038" y="1341438"/>
            <a:ext cx="8791575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AutoShape 9"/>
          <p:cNvSpPr>
            <a:spLocks noChangeArrowheads="1"/>
          </p:cNvSpPr>
          <p:nvPr/>
        </p:nvSpPr>
        <p:spPr bwMode="auto">
          <a:xfrm>
            <a:off x="7286625" y="3500438"/>
            <a:ext cx="1406525" cy="360362"/>
          </a:xfrm>
          <a:prstGeom prst="wedgeRoundRectCallout">
            <a:avLst>
              <a:gd name="adj1" fmla="val 24472"/>
              <a:gd name="adj2" fmla="val -311963"/>
              <a:gd name="adj3" fmla="val 16667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zh-CN" b="1" dirty="0"/>
              <a:t>1.</a:t>
            </a:r>
            <a:r>
              <a:rPr lang="zh-CN" altLang="en-US" b="1"/>
              <a:t>点击添加</a:t>
            </a:r>
          </a:p>
        </p:txBody>
      </p:sp>
      <p:sp>
        <p:nvSpPr>
          <p:cNvPr id="34820" name="Rectangle 10"/>
          <p:cNvSpPr>
            <a:spLocks noChangeArrowheads="1"/>
          </p:cNvSpPr>
          <p:nvPr/>
        </p:nvSpPr>
        <p:spPr bwMode="auto">
          <a:xfrm>
            <a:off x="1835150" y="2636838"/>
            <a:ext cx="5041900" cy="215900"/>
          </a:xfrm>
          <a:prstGeom prst="rect">
            <a:avLst/>
          </a:prstGeom>
          <a:solidFill>
            <a:srgbClr val="993300">
              <a:alpha val="0"/>
            </a:srgbClr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181" name="AutoShape 11"/>
          <p:cNvSpPr>
            <a:spLocks noChangeArrowheads="1"/>
          </p:cNvSpPr>
          <p:nvPr/>
        </p:nvSpPr>
        <p:spPr bwMode="auto">
          <a:xfrm>
            <a:off x="571500" y="1928813"/>
            <a:ext cx="1511300" cy="358775"/>
          </a:xfrm>
          <a:prstGeom prst="wedgeRoundRectCallout">
            <a:avLst>
              <a:gd name="adj1" fmla="val 50611"/>
              <a:gd name="adj2" fmla="val 124213"/>
              <a:gd name="adj3" fmla="val 16667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zh-CN" b="1" dirty="0"/>
              <a:t>2.</a:t>
            </a:r>
            <a:r>
              <a:rPr lang="zh-CN" altLang="en-US" b="1"/>
              <a:t>输入数据</a:t>
            </a:r>
          </a:p>
        </p:txBody>
      </p:sp>
      <p:sp>
        <p:nvSpPr>
          <p:cNvPr id="34822" name="Rectangle 12"/>
          <p:cNvSpPr>
            <a:spLocks noChangeArrowheads="1"/>
          </p:cNvSpPr>
          <p:nvPr/>
        </p:nvSpPr>
        <p:spPr bwMode="auto">
          <a:xfrm>
            <a:off x="1547813" y="2852738"/>
            <a:ext cx="5616575" cy="288925"/>
          </a:xfrm>
          <a:prstGeom prst="rect">
            <a:avLst/>
          </a:prstGeom>
          <a:solidFill>
            <a:srgbClr val="993300">
              <a:alpha val="0"/>
            </a:srgbClr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183" name="AutoShape 13"/>
          <p:cNvSpPr>
            <a:spLocks noChangeArrowheads="1"/>
          </p:cNvSpPr>
          <p:nvPr/>
        </p:nvSpPr>
        <p:spPr bwMode="auto">
          <a:xfrm>
            <a:off x="4716463" y="4076700"/>
            <a:ext cx="1498600" cy="352425"/>
          </a:xfrm>
          <a:prstGeom prst="wedgeRoundRectCallout">
            <a:avLst>
              <a:gd name="adj1" fmla="val -42440"/>
              <a:gd name="adj2" fmla="val -344889"/>
              <a:gd name="adj3" fmla="val 16667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zh-CN" b="1" dirty="0"/>
              <a:t>3.</a:t>
            </a:r>
            <a:r>
              <a:rPr lang="zh-CN" altLang="en-US" b="1"/>
              <a:t> 选择排序</a:t>
            </a:r>
          </a:p>
        </p:txBody>
      </p:sp>
      <p:sp>
        <p:nvSpPr>
          <p:cNvPr id="50184" name="AutoShape 15"/>
          <p:cNvSpPr>
            <a:spLocks noChangeArrowheads="1"/>
          </p:cNvSpPr>
          <p:nvPr/>
        </p:nvSpPr>
        <p:spPr bwMode="auto">
          <a:xfrm>
            <a:off x="5292725" y="836613"/>
            <a:ext cx="2735263" cy="360362"/>
          </a:xfrm>
          <a:prstGeom prst="wedgeRoundRectCallout">
            <a:avLst>
              <a:gd name="adj1" fmla="val 57949"/>
              <a:gd name="adj2" fmla="val 321366"/>
              <a:gd name="adj3" fmla="val 16667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zh-CN" b="1" dirty="0"/>
              <a:t>4.</a:t>
            </a:r>
            <a:r>
              <a:rPr lang="zh-CN" altLang="en-US" b="1"/>
              <a:t>点击“批量保存”完成</a:t>
            </a:r>
          </a:p>
        </p:txBody>
      </p:sp>
      <p:sp>
        <p:nvSpPr>
          <p:cNvPr id="34825" name="TextBox 11"/>
          <p:cNvSpPr txBox="1">
            <a:spLocks noChangeArrowheads="1"/>
          </p:cNvSpPr>
          <p:nvPr/>
        </p:nvSpPr>
        <p:spPr bwMode="auto">
          <a:xfrm>
            <a:off x="1285875" y="571500"/>
            <a:ext cx="59293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zh-CN" altLang="en-US" sz="3600" b="1">
                <a:solidFill>
                  <a:srgbClr val="FFFF00"/>
                </a:solidFill>
                <a:latin typeface="Calibri" pitchFamily="34" charset="0"/>
              </a:rPr>
              <a:t>添加新年份数据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animBg="1"/>
      <p:bldP spid="50181" grpId="0" animBg="1"/>
      <p:bldP spid="50183" grpId="0" animBg="1"/>
      <p:bldP spid="5018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" y="1214438"/>
            <a:ext cx="8810625" cy="28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4000500"/>
            <a:ext cx="88201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TextBox 6"/>
          <p:cNvSpPr txBox="1">
            <a:spLocks noChangeArrowheads="1"/>
          </p:cNvSpPr>
          <p:nvPr/>
        </p:nvSpPr>
        <p:spPr bwMode="auto">
          <a:xfrm>
            <a:off x="785813" y="571500"/>
            <a:ext cx="75009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zh-CN" altLang="en-US" sz="3600" b="1" dirty="0">
                <a:solidFill>
                  <a:srgbClr val="FFFF00"/>
                </a:solidFill>
                <a:latin typeface="Calibri" pitchFamily="34" charset="0"/>
              </a:rPr>
              <a:t>删除某刊全部馆藏</a:t>
            </a:r>
            <a:r>
              <a:rPr lang="en-US" altLang="zh-CN" sz="3600" b="1" dirty="0">
                <a:solidFill>
                  <a:srgbClr val="FFFF00"/>
                </a:solidFill>
                <a:latin typeface="Calibri" pitchFamily="34" charset="0"/>
              </a:rPr>
              <a:t>&amp;</a:t>
            </a:r>
            <a:r>
              <a:rPr lang="zh-CN" altLang="en-US" sz="3600" b="1" dirty="0">
                <a:solidFill>
                  <a:srgbClr val="FFFF00"/>
                </a:solidFill>
                <a:latin typeface="Calibri" pitchFamily="34" charset="0"/>
              </a:rPr>
              <a:t>修改</a:t>
            </a:r>
            <a:r>
              <a:rPr lang="en-US" altLang="zh-CN" sz="3600" b="1" dirty="0" err="1">
                <a:solidFill>
                  <a:srgbClr val="FFFF00"/>
                </a:solidFill>
                <a:latin typeface="Calibri" pitchFamily="34" charset="0"/>
              </a:rPr>
              <a:t>cashl</a:t>
            </a:r>
            <a:r>
              <a:rPr lang="zh-CN" altLang="en-US" sz="3600" b="1" dirty="0">
                <a:solidFill>
                  <a:srgbClr val="FFFF00"/>
                </a:solidFill>
                <a:latin typeface="Calibri" pitchFamily="34" charset="0"/>
              </a:rPr>
              <a:t>馆藏</a:t>
            </a:r>
          </a:p>
        </p:txBody>
      </p:sp>
      <p:sp>
        <p:nvSpPr>
          <p:cNvPr id="9" name="矩形 8"/>
          <p:cNvSpPr/>
          <p:nvPr/>
        </p:nvSpPr>
        <p:spPr>
          <a:xfrm>
            <a:off x="3214688" y="5214938"/>
            <a:ext cx="2714625" cy="2857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72375" y="2928938"/>
            <a:ext cx="1357313" cy="235743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>
          <a:xfrm>
            <a:off x="428625" y="428625"/>
            <a:ext cx="8229600" cy="1143000"/>
          </a:xfrm>
        </p:spPr>
        <p:txBody>
          <a:bodyPr/>
          <a:lstStyle/>
          <a:p>
            <a:r>
              <a:rPr lang="zh-CN" altLang="en-US" sz="4800" dirty="0" smtClean="0">
                <a:solidFill>
                  <a:srgbClr val="FFFF00"/>
                </a:solidFill>
              </a:rPr>
              <a:t>服务</a:t>
            </a:r>
            <a:endParaRPr lang="zh-CN" altLang="en-US" sz="4800" dirty="0" smtClean="0">
              <a:solidFill>
                <a:srgbClr val="FFFF00"/>
              </a:solidFill>
            </a:endParaRPr>
          </a:p>
        </p:txBody>
      </p:sp>
      <p:sp>
        <p:nvSpPr>
          <p:cNvPr id="5123" name="内容占位符 2"/>
          <p:cNvSpPr>
            <a:spLocks noGrp="1"/>
          </p:cNvSpPr>
          <p:nvPr>
            <p:ph idx="1"/>
          </p:nvPr>
        </p:nvSpPr>
        <p:spPr>
          <a:xfrm>
            <a:off x="428625" y="1484784"/>
            <a:ext cx="8229600" cy="4944591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altLang="zh-CN" dirty="0" smtClean="0">
                <a:solidFill>
                  <a:srgbClr val="FFFF00"/>
                </a:solidFill>
              </a:rPr>
              <a:t>CALIS</a:t>
            </a:r>
            <a:r>
              <a:rPr lang="zh-CN" altLang="en-US" dirty="0" smtClean="0">
                <a:solidFill>
                  <a:srgbClr val="FFFF00"/>
                </a:solidFill>
              </a:rPr>
              <a:t>三期免费对成员馆开放</a:t>
            </a:r>
            <a:endParaRPr lang="en-US" altLang="zh-CN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en-US" altLang="zh-CN" sz="2000" dirty="0" smtClean="0">
                <a:solidFill>
                  <a:srgbClr val="FFC000"/>
                </a:solidFill>
              </a:rPr>
              <a:t>	</a:t>
            </a:r>
            <a:r>
              <a:rPr lang="zh-CN" altLang="en-US" sz="2000" dirty="0" smtClean="0">
                <a:solidFill>
                  <a:srgbClr val="FFC000"/>
                </a:solidFill>
              </a:rPr>
              <a:t>开通</a:t>
            </a:r>
            <a:r>
              <a:rPr lang="en-US" altLang="zh-CN" sz="2000" i="1" u="sng" dirty="0" err="1" smtClean="0">
                <a:solidFill>
                  <a:srgbClr val="FFC000"/>
                </a:solidFill>
              </a:rPr>
              <a:t>CALIS</a:t>
            </a:r>
            <a:r>
              <a:rPr lang="en-US" sz="2000" i="1" u="sng" dirty="0" err="1" smtClean="0">
                <a:solidFill>
                  <a:srgbClr val="FFC000"/>
                </a:solidFill>
                <a:ea typeface="宋体" pitchFamily="2" charset="-122"/>
              </a:rPr>
              <a:t>外文期刊网</a:t>
            </a:r>
            <a:r>
              <a:rPr lang="zh-CN" altLang="en-US" sz="2000" dirty="0" smtClean="0">
                <a:solidFill>
                  <a:srgbClr val="FFC000"/>
                </a:solidFill>
              </a:rPr>
              <a:t>使用流程：</a:t>
            </a:r>
          </a:p>
          <a:p>
            <a:pPr lvl="1">
              <a:buFont typeface="Arial" charset="0"/>
              <a:buNone/>
            </a:pPr>
            <a:r>
              <a:rPr lang="en-US" sz="1600" dirty="0" smtClean="0">
                <a:solidFill>
                  <a:srgbClr val="FFC000"/>
                </a:solidFill>
                <a:ea typeface="宋体" pitchFamily="2" charset="-122"/>
              </a:rPr>
              <a:t>	</a:t>
            </a:r>
            <a:r>
              <a:rPr lang="en-US" altLang="zh-CN" sz="2400" dirty="0" smtClean="0">
                <a:solidFill>
                  <a:srgbClr val="FFC000"/>
                </a:solidFill>
              </a:rPr>
              <a:t>1.</a:t>
            </a:r>
            <a:r>
              <a:rPr lang="zh-CN" altLang="en-US" sz="2400" dirty="0" smtClean="0">
                <a:solidFill>
                  <a:srgbClr val="FFC000"/>
                </a:solidFill>
              </a:rPr>
              <a:t>您所属图书馆与省中心、</a:t>
            </a:r>
            <a:r>
              <a:rPr lang="en-US" altLang="zh-CN" sz="2400" dirty="0" smtClean="0">
                <a:solidFill>
                  <a:srgbClr val="FFC000"/>
                </a:solidFill>
              </a:rPr>
              <a:t>CALIS</a:t>
            </a:r>
            <a:r>
              <a:rPr lang="zh-CN" altLang="en-US" sz="2400" dirty="0" smtClean="0">
                <a:solidFill>
                  <a:srgbClr val="FFC000"/>
                </a:solidFill>
              </a:rPr>
              <a:t>管理中心签署三方协议成为</a:t>
            </a:r>
            <a:r>
              <a:rPr lang="en-US" altLang="zh-CN" sz="2400" dirty="0" smtClean="0">
                <a:solidFill>
                  <a:srgbClr val="FFC000"/>
                </a:solidFill>
              </a:rPr>
              <a:t>CALIS</a:t>
            </a:r>
            <a:r>
              <a:rPr lang="zh-CN" altLang="en-US" sz="2400" dirty="0" smtClean="0">
                <a:solidFill>
                  <a:srgbClr val="FFC000"/>
                </a:solidFill>
              </a:rPr>
              <a:t>成员馆</a:t>
            </a:r>
            <a:r>
              <a:rPr lang="en-US" altLang="zh-CN" sz="2400" dirty="0" smtClean="0">
                <a:solidFill>
                  <a:srgbClr val="FFC000"/>
                </a:solidFill>
              </a:rPr>
              <a:t>;</a:t>
            </a:r>
          </a:p>
          <a:p>
            <a:pPr lvl="1">
              <a:buFont typeface="Arial" charset="0"/>
              <a:buNone/>
            </a:pPr>
            <a:r>
              <a:rPr lang="en-US" sz="2400" dirty="0" smtClean="0">
                <a:solidFill>
                  <a:srgbClr val="FFC000"/>
                </a:solidFill>
                <a:ea typeface="宋体" pitchFamily="2" charset="-122"/>
              </a:rPr>
              <a:t>	</a:t>
            </a:r>
            <a:r>
              <a:rPr lang="en-US" altLang="zh-CN" sz="2400" dirty="0" smtClean="0">
                <a:solidFill>
                  <a:srgbClr val="FFC000"/>
                </a:solidFill>
              </a:rPr>
              <a:t>2.</a:t>
            </a:r>
            <a:r>
              <a:rPr lang="zh-CN" altLang="en-US" sz="2400" dirty="0" smtClean="0">
                <a:solidFill>
                  <a:srgbClr val="FFC000"/>
                </a:solidFill>
              </a:rPr>
              <a:t>提供您校完整的</a:t>
            </a:r>
            <a:r>
              <a:rPr lang="en-US" altLang="zh-CN" sz="2400" dirty="0" smtClean="0">
                <a:solidFill>
                  <a:srgbClr val="FFC000"/>
                </a:solidFill>
              </a:rPr>
              <a:t>IP</a:t>
            </a:r>
            <a:r>
              <a:rPr lang="zh-CN" altLang="en-US" sz="2400" dirty="0" smtClean="0">
                <a:solidFill>
                  <a:srgbClr val="FFC000"/>
                </a:solidFill>
              </a:rPr>
              <a:t>起止范围</a:t>
            </a:r>
            <a:r>
              <a:rPr lang="en-US" altLang="zh-CN" sz="2400" dirty="0" smtClean="0">
                <a:solidFill>
                  <a:srgbClr val="FFC000"/>
                </a:solidFill>
              </a:rPr>
              <a:t>;</a:t>
            </a:r>
            <a:br>
              <a:rPr lang="en-US" altLang="zh-CN" sz="2400" dirty="0" smtClean="0">
                <a:solidFill>
                  <a:srgbClr val="FFC000"/>
                </a:solidFill>
              </a:rPr>
            </a:br>
            <a:r>
              <a:rPr lang="zh-CN" altLang="en-US" sz="2400" dirty="0" smtClean="0">
                <a:solidFill>
                  <a:srgbClr val="FFC000"/>
                </a:solidFill>
              </a:rPr>
              <a:t>以上两项完成后，即可开通您校的使用。</a:t>
            </a:r>
            <a:endParaRPr lang="en-US" altLang="zh-CN" sz="2400" dirty="0" smtClean="0">
              <a:solidFill>
                <a:srgbClr val="FFFF0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dirty="0" smtClean="0">
                <a:solidFill>
                  <a:srgbClr val="FFFF00"/>
                </a:solidFill>
              </a:rPr>
              <a:t>以省中心的模式，在全省或地区范围内推广，把</a:t>
            </a:r>
            <a:r>
              <a:rPr lang="en-US" altLang="zh-CN" dirty="0" smtClean="0">
                <a:solidFill>
                  <a:srgbClr val="FFFF00"/>
                </a:solidFill>
              </a:rPr>
              <a:t>CALIS</a:t>
            </a:r>
            <a:r>
              <a:rPr lang="zh-CN" altLang="en-US" dirty="0" smtClean="0">
                <a:solidFill>
                  <a:srgbClr val="FFFF00"/>
                </a:solidFill>
              </a:rPr>
              <a:t>外文期刊网作为外文期刊文章获取的主要途径。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1428750"/>
            <a:ext cx="8682037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AutoShape 11"/>
          <p:cNvSpPr>
            <a:spLocks noChangeArrowheads="1"/>
          </p:cNvSpPr>
          <p:nvPr/>
        </p:nvSpPr>
        <p:spPr bwMode="auto">
          <a:xfrm>
            <a:off x="6929438" y="3000375"/>
            <a:ext cx="1500187" cy="360363"/>
          </a:xfrm>
          <a:prstGeom prst="wedgeRoundRectCallout">
            <a:avLst>
              <a:gd name="adj1" fmla="val -62301"/>
              <a:gd name="adj2" fmla="val 161949"/>
              <a:gd name="adj3" fmla="val 16667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zh-CN" b="1"/>
              <a:t> </a:t>
            </a:r>
            <a:r>
              <a:rPr lang="zh-CN" altLang="en-US" b="1"/>
              <a:t>选择“新增”</a:t>
            </a:r>
          </a:p>
        </p:txBody>
      </p: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1500188" y="642938"/>
            <a:ext cx="59293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zh-CN" altLang="en-US" sz="3600" b="1">
                <a:solidFill>
                  <a:srgbClr val="FFFF00"/>
                </a:solidFill>
                <a:latin typeface="Calibri" pitchFamily="34" charset="0"/>
              </a:rPr>
              <a:t>纸本期刊</a:t>
            </a:r>
            <a:r>
              <a:rPr lang="en-US" altLang="zh-CN" sz="3600" b="1">
                <a:solidFill>
                  <a:srgbClr val="FFFF00"/>
                </a:solidFill>
                <a:latin typeface="Calibri" pitchFamily="34" charset="0"/>
              </a:rPr>
              <a:t>--</a:t>
            </a:r>
            <a:r>
              <a:rPr lang="zh-CN" altLang="en-US" sz="3600" b="1">
                <a:solidFill>
                  <a:srgbClr val="FFFF00"/>
                </a:solidFill>
                <a:latin typeface="Calibri" pitchFamily="34" charset="0"/>
              </a:rPr>
              <a:t>新增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14" descr="未命名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1428750"/>
            <a:ext cx="9001125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AutoShape 9"/>
          <p:cNvSpPr>
            <a:spLocks noChangeArrowheads="1"/>
          </p:cNvSpPr>
          <p:nvPr/>
        </p:nvSpPr>
        <p:spPr bwMode="auto">
          <a:xfrm>
            <a:off x="571500" y="2928938"/>
            <a:ext cx="2143125" cy="642937"/>
          </a:xfrm>
          <a:prstGeom prst="wedgeRoundRectCallout">
            <a:avLst>
              <a:gd name="adj1" fmla="val -47421"/>
              <a:gd name="adj2" fmla="val 289755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zh-CN" b="1"/>
              <a:t>1.</a:t>
            </a:r>
            <a:r>
              <a:rPr lang="zh-CN" altLang="en-US" b="1"/>
              <a:t>检索出需要添加的刊名勾选此处</a:t>
            </a:r>
          </a:p>
        </p:txBody>
      </p:sp>
      <p:sp>
        <p:nvSpPr>
          <p:cNvPr id="37892" name="AutoShape 12"/>
          <p:cNvSpPr>
            <a:spLocks noChangeArrowheads="1"/>
          </p:cNvSpPr>
          <p:nvPr/>
        </p:nvSpPr>
        <p:spPr bwMode="auto">
          <a:xfrm>
            <a:off x="2357438" y="5572125"/>
            <a:ext cx="928687" cy="357188"/>
          </a:xfrm>
          <a:prstGeom prst="wedgeRoundRectCallout">
            <a:avLst>
              <a:gd name="adj1" fmla="val -161653"/>
              <a:gd name="adj2" fmla="val -48130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zh-CN" b="1"/>
              <a:t>3.</a:t>
            </a:r>
            <a:r>
              <a:rPr lang="zh-CN" altLang="en-US" b="1"/>
              <a:t>确认</a:t>
            </a:r>
          </a:p>
        </p:txBody>
      </p:sp>
      <p:sp>
        <p:nvSpPr>
          <p:cNvPr id="37893" name="AutoShape 15"/>
          <p:cNvSpPr>
            <a:spLocks noChangeArrowheads="1"/>
          </p:cNvSpPr>
          <p:nvPr/>
        </p:nvSpPr>
        <p:spPr bwMode="auto">
          <a:xfrm>
            <a:off x="4786313" y="4286250"/>
            <a:ext cx="3429000" cy="428625"/>
          </a:xfrm>
          <a:prstGeom prst="wedgeRoundRectCallout">
            <a:avLst>
              <a:gd name="adj1" fmla="val 58440"/>
              <a:gd name="adj2" fmla="val 130417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zh-CN" b="1"/>
              <a:t>2.</a:t>
            </a:r>
            <a:r>
              <a:rPr lang="zh-CN" altLang="en-US" b="1"/>
              <a:t>是否</a:t>
            </a:r>
            <a:r>
              <a:rPr lang="en-US" altLang="zh-CN" b="1"/>
              <a:t>CASHL</a:t>
            </a:r>
            <a:r>
              <a:rPr lang="zh-CN" altLang="en-US" b="1"/>
              <a:t>馆藏，同步维护</a:t>
            </a:r>
          </a:p>
        </p:txBody>
      </p:sp>
      <p:sp>
        <p:nvSpPr>
          <p:cNvPr id="37894" name="TextBox 8"/>
          <p:cNvSpPr txBox="1">
            <a:spLocks noChangeArrowheads="1"/>
          </p:cNvSpPr>
          <p:nvPr/>
        </p:nvSpPr>
        <p:spPr bwMode="auto">
          <a:xfrm>
            <a:off x="928688" y="642938"/>
            <a:ext cx="75009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zh-CN" altLang="en-US" sz="3600" b="1">
                <a:solidFill>
                  <a:srgbClr val="FFFF00"/>
                </a:solidFill>
                <a:latin typeface="Calibri" pitchFamily="34" charset="0"/>
              </a:rPr>
              <a:t>选择</a:t>
            </a:r>
            <a:r>
              <a:rPr lang="en-US" altLang="zh-CN" sz="3600" b="1">
                <a:solidFill>
                  <a:srgbClr val="FFFF00"/>
                </a:solidFill>
                <a:latin typeface="Calibri" pitchFamily="34" charset="0"/>
              </a:rPr>
              <a:t>ccc</a:t>
            </a:r>
            <a:r>
              <a:rPr lang="zh-CN" altLang="en-US" sz="3600" b="1">
                <a:solidFill>
                  <a:srgbClr val="FFFF00"/>
                </a:solidFill>
                <a:latin typeface="Calibri" pitchFamily="34" charset="0"/>
              </a:rPr>
              <a:t>中收录的期刊为本馆馆藏</a:t>
            </a:r>
            <a:r>
              <a:rPr lang="zh-CN" altLang="en-US" sz="1600" b="1">
                <a:solidFill>
                  <a:srgbClr val="FFFF00"/>
                </a:solidFill>
                <a:latin typeface="Calibri" pitchFamily="34" charset="0"/>
              </a:rPr>
              <a:t>（</a:t>
            </a:r>
            <a:r>
              <a:rPr lang="en-US" altLang="zh-CN" sz="1600" b="1">
                <a:solidFill>
                  <a:srgbClr val="FFFF00"/>
                </a:solidFill>
                <a:latin typeface="Calibri" pitchFamily="34" charset="0"/>
              </a:rPr>
              <a:t>1</a:t>
            </a:r>
            <a:r>
              <a:rPr lang="zh-CN" altLang="en-US" sz="1600" b="1">
                <a:solidFill>
                  <a:srgbClr val="FFFF00"/>
                </a:solidFill>
                <a:latin typeface="Calibri" pitchFamily="34" charset="0"/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 descr="新增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571625"/>
            <a:ext cx="8820150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AutoShape 5"/>
          <p:cNvSpPr>
            <a:spLocks noChangeArrowheads="1"/>
          </p:cNvSpPr>
          <p:nvPr/>
        </p:nvSpPr>
        <p:spPr bwMode="auto">
          <a:xfrm>
            <a:off x="428625" y="3143250"/>
            <a:ext cx="2282825" cy="647700"/>
          </a:xfrm>
          <a:prstGeom prst="wedgeRoundRectCallout">
            <a:avLst>
              <a:gd name="adj1" fmla="val 80185"/>
              <a:gd name="adj2" fmla="val 59384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zh-CN" b="1"/>
              <a:t>4.</a:t>
            </a:r>
            <a:r>
              <a:rPr lang="zh-CN" altLang="en-US" b="1"/>
              <a:t>添加成功后即可修改本馆馆藏信息</a:t>
            </a:r>
          </a:p>
        </p:txBody>
      </p:sp>
      <p:sp>
        <p:nvSpPr>
          <p:cNvPr id="38916" name="Rectangle 6"/>
          <p:cNvSpPr>
            <a:spLocks noChangeArrowheads="1"/>
          </p:cNvSpPr>
          <p:nvPr/>
        </p:nvSpPr>
        <p:spPr bwMode="auto">
          <a:xfrm>
            <a:off x="8001000" y="5357813"/>
            <a:ext cx="792163" cy="242887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5929313" y="5072063"/>
            <a:ext cx="1714500" cy="523875"/>
          </a:xfrm>
          <a:prstGeom prst="wedgeEllipseCallout">
            <a:avLst>
              <a:gd name="adj1" fmla="val 71808"/>
              <a:gd name="adj2" fmla="val 16885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状态变化</a:t>
            </a:r>
          </a:p>
        </p:txBody>
      </p:sp>
      <p:sp>
        <p:nvSpPr>
          <p:cNvPr id="38918" name="TextBox 10"/>
          <p:cNvSpPr txBox="1">
            <a:spLocks noChangeArrowheads="1"/>
          </p:cNvSpPr>
          <p:nvPr/>
        </p:nvSpPr>
        <p:spPr bwMode="auto">
          <a:xfrm>
            <a:off x="1071563" y="711200"/>
            <a:ext cx="75009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zh-CN" altLang="en-US" sz="3600" b="1">
                <a:solidFill>
                  <a:srgbClr val="FFFF00"/>
                </a:solidFill>
                <a:latin typeface="Calibri" pitchFamily="34" charset="0"/>
              </a:rPr>
              <a:t>选择</a:t>
            </a:r>
            <a:r>
              <a:rPr lang="en-US" altLang="zh-CN" sz="3600" b="1">
                <a:solidFill>
                  <a:srgbClr val="FFFF00"/>
                </a:solidFill>
                <a:latin typeface="Calibri" pitchFamily="34" charset="0"/>
              </a:rPr>
              <a:t>ccc</a:t>
            </a:r>
            <a:r>
              <a:rPr lang="zh-CN" altLang="en-US" sz="3600" b="1">
                <a:solidFill>
                  <a:srgbClr val="FFFF00"/>
                </a:solidFill>
                <a:latin typeface="Calibri" pitchFamily="34" charset="0"/>
              </a:rPr>
              <a:t>中收录的期刊为本馆馆藏</a:t>
            </a:r>
            <a:r>
              <a:rPr lang="zh-CN" altLang="en-US" sz="1600" b="1">
                <a:solidFill>
                  <a:srgbClr val="FFFF00"/>
                </a:solidFill>
                <a:latin typeface="Calibri" pitchFamily="34" charset="0"/>
              </a:rPr>
              <a:t>（</a:t>
            </a:r>
            <a:r>
              <a:rPr lang="en-US" altLang="zh-CN" sz="1600" b="1">
                <a:solidFill>
                  <a:srgbClr val="FFFF00"/>
                </a:solidFill>
                <a:latin typeface="Calibri" pitchFamily="34" charset="0"/>
              </a:rPr>
              <a:t>2</a:t>
            </a:r>
            <a:r>
              <a:rPr lang="zh-CN" altLang="en-US" sz="1600" b="1">
                <a:solidFill>
                  <a:srgbClr val="FFFF00"/>
                </a:solidFill>
                <a:latin typeface="Calibri" pitchFamily="34" charset="0"/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12" descr="未命名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1143000"/>
            <a:ext cx="8858250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Rectangle 6"/>
          <p:cNvSpPr>
            <a:spLocks noChangeArrowheads="1"/>
          </p:cNvSpPr>
          <p:nvPr/>
        </p:nvSpPr>
        <p:spPr bwMode="auto">
          <a:xfrm>
            <a:off x="4071938" y="3429000"/>
            <a:ext cx="2232025" cy="357188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85813" y="500063"/>
            <a:ext cx="77866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  <a:defRPr/>
            </a:pPr>
            <a:r>
              <a:rPr lang="zh-CN" altLang="en-US" sz="3600" b="1" dirty="0">
                <a:solidFill>
                  <a:srgbClr val="FFFF00"/>
                </a:solidFill>
                <a:latin typeface="+mn-ea"/>
                <a:ea typeface="+mn-ea"/>
              </a:rPr>
              <a:t>新增</a:t>
            </a:r>
            <a:r>
              <a:rPr lang="en-US" altLang="zh-CN" sz="3600" b="1" dirty="0">
                <a:solidFill>
                  <a:srgbClr val="FFFF00"/>
                </a:solidFill>
                <a:latin typeface="+mn-ea"/>
                <a:ea typeface="+mn-ea"/>
              </a:rPr>
              <a:t>CALIS</a:t>
            </a:r>
            <a:r>
              <a:rPr lang="zh-CN" altLang="en-US" sz="3600" b="1" dirty="0">
                <a:solidFill>
                  <a:srgbClr val="FFFF00"/>
                </a:solidFill>
                <a:latin typeface="+mn-ea"/>
                <a:ea typeface="+mn-ea"/>
              </a:rPr>
              <a:t>中没有的期刊为本馆馆藏</a:t>
            </a:r>
            <a:endParaRPr lang="zh-CN" altLang="en-US" sz="1600" b="1" dirty="0">
              <a:solidFill>
                <a:srgbClr val="FFFF00"/>
              </a:solidFill>
              <a:latin typeface="+mn-ea"/>
              <a:ea typeface="+mn-ea"/>
            </a:endParaRPr>
          </a:p>
        </p:txBody>
      </p:sp>
      <p:pic>
        <p:nvPicPr>
          <p:cNvPr id="39941" name="Picture 7" descr="新增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8" y="3841750"/>
            <a:ext cx="5976937" cy="251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2" name="AutoShape 5"/>
          <p:cNvSpPr>
            <a:spLocks noChangeArrowheads="1"/>
          </p:cNvSpPr>
          <p:nvPr/>
        </p:nvSpPr>
        <p:spPr bwMode="auto">
          <a:xfrm>
            <a:off x="0" y="6503988"/>
            <a:ext cx="2643188" cy="354012"/>
          </a:xfrm>
          <a:prstGeom prst="wedgeRoundRectCallout">
            <a:avLst>
              <a:gd name="adj1" fmla="val -25306"/>
              <a:gd name="adj2" fmla="val -118398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zh-CN" b="1"/>
              <a:t>2.</a:t>
            </a:r>
            <a:r>
              <a:rPr lang="zh-CN" altLang="en-US" b="1"/>
              <a:t>输入信息后，“提交”</a:t>
            </a:r>
          </a:p>
        </p:txBody>
      </p:sp>
      <p:sp>
        <p:nvSpPr>
          <p:cNvPr id="39943" name="AutoShape 5"/>
          <p:cNvSpPr>
            <a:spLocks noChangeArrowheads="1"/>
          </p:cNvSpPr>
          <p:nvPr/>
        </p:nvSpPr>
        <p:spPr bwMode="auto">
          <a:xfrm>
            <a:off x="4000500" y="2286000"/>
            <a:ext cx="4613275" cy="427038"/>
          </a:xfrm>
          <a:prstGeom prst="wedgeRoundRectCallout">
            <a:avLst>
              <a:gd name="adj1" fmla="val -34819"/>
              <a:gd name="adj2" fmla="val 227009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zh-CN" b="1"/>
              <a:t>1.</a:t>
            </a:r>
            <a:r>
              <a:rPr lang="zh-CN" altLang="en-US" b="1"/>
              <a:t>如果没有检索到任何馆藏信息，点击此处</a:t>
            </a:r>
          </a:p>
        </p:txBody>
      </p:sp>
      <p:pic>
        <p:nvPicPr>
          <p:cNvPr id="39944" name="Picture 9" descr="审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88" y="4286250"/>
            <a:ext cx="40005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5" name="AutoShape 10"/>
          <p:cNvSpPr>
            <a:spLocks noChangeArrowheads="1"/>
          </p:cNvSpPr>
          <p:nvPr/>
        </p:nvSpPr>
        <p:spPr bwMode="auto">
          <a:xfrm>
            <a:off x="4857750" y="5500688"/>
            <a:ext cx="3714750" cy="352425"/>
          </a:xfrm>
          <a:prstGeom prst="wedgeRoundRectCallout">
            <a:avLst>
              <a:gd name="adj1" fmla="val 1333"/>
              <a:gd name="adj2" fmla="val -119065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zh-CN" b="1"/>
              <a:t>3. “</a:t>
            </a:r>
            <a:r>
              <a:rPr lang="zh-CN" altLang="en-US" b="1"/>
              <a:t>提交”成功等待审核结果即可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内容占位符 2"/>
          <p:cNvSpPr>
            <a:spLocks noGrp="1"/>
          </p:cNvSpPr>
          <p:nvPr>
            <p:ph idx="1"/>
          </p:nvPr>
        </p:nvSpPr>
        <p:spPr>
          <a:xfrm>
            <a:off x="899592" y="260648"/>
            <a:ext cx="7315721" cy="1882477"/>
          </a:xfrm>
        </p:spPr>
        <p:txBody>
          <a:bodyPr/>
          <a:lstStyle/>
          <a:p>
            <a:pPr>
              <a:buNone/>
            </a:pPr>
            <a:r>
              <a:rPr lang="zh-CN" altLang="en-US" sz="4400" b="1" dirty="0" smtClean="0">
                <a:solidFill>
                  <a:srgbClr val="FFFF00"/>
                </a:solidFill>
              </a:rPr>
              <a:t>三、检索</a:t>
            </a:r>
            <a:r>
              <a:rPr lang="zh-CN" altLang="en-US" sz="4400" b="1" dirty="0" smtClean="0">
                <a:solidFill>
                  <a:srgbClr val="FFFF00"/>
                </a:solidFill>
              </a:rPr>
              <a:t>和获取文献</a:t>
            </a:r>
            <a:r>
              <a:rPr lang="zh-CN" altLang="en-US" sz="4400" b="1" dirty="0" smtClean="0">
                <a:solidFill>
                  <a:srgbClr val="FFFF00"/>
                </a:solidFill>
              </a:rPr>
              <a:t>功能</a:t>
            </a:r>
            <a:endParaRPr lang="en-US" altLang="zh-CN" sz="4400" b="1" dirty="0" smtClean="0">
              <a:solidFill>
                <a:srgbClr val="FFFF00"/>
              </a:solidFill>
            </a:endParaRPr>
          </a:p>
          <a:p>
            <a:pPr>
              <a:spcBef>
                <a:spcPts val="180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FFFF00"/>
                </a:solidFill>
              </a:rPr>
              <a:t>（一</a:t>
            </a:r>
            <a:r>
              <a:rPr lang="zh-CN" altLang="en-US" b="1" dirty="0" smtClean="0">
                <a:solidFill>
                  <a:srgbClr val="FFFF00"/>
                </a:solidFill>
              </a:rPr>
              <a:t>）</a:t>
            </a:r>
            <a:r>
              <a:rPr lang="zh-CN" altLang="en-US" b="1" dirty="0" smtClean="0">
                <a:solidFill>
                  <a:srgbClr val="FFFF00"/>
                </a:solidFill>
              </a:rPr>
              <a:t>检索</a:t>
            </a:r>
            <a:r>
              <a:rPr lang="zh-CN" altLang="en-US" b="1" dirty="0" smtClean="0">
                <a:solidFill>
                  <a:srgbClr val="FFFF00"/>
                </a:solidFill>
              </a:rPr>
              <a:t>（</a:t>
            </a:r>
            <a:r>
              <a:rPr lang="en-US" altLang="zh-CN" b="1" dirty="0" smtClean="0">
                <a:solidFill>
                  <a:srgbClr val="FFFF00"/>
                </a:solidFill>
              </a:rPr>
              <a:t>2</a:t>
            </a:r>
            <a:r>
              <a:rPr lang="zh-CN" altLang="en-US" b="1" dirty="0" smtClean="0">
                <a:solidFill>
                  <a:srgbClr val="FFFF00"/>
                </a:solidFill>
              </a:rPr>
              <a:t>个入口）</a:t>
            </a:r>
            <a:endParaRPr lang="en-US" altLang="zh-CN" b="1" dirty="0" smtClean="0">
              <a:solidFill>
                <a:srgbClr val="FFFF00"/>
              </a:solidFill>
            </a:endParaRPr>
          </a:p>
          <a:p>
            <a:pPr lvl="2">
              <a:buFont typeface="Wingdings" pitchFamily="2" charset="2"/>
              <a:buChar char="Ø"/>
            </a:pPr>
            <a:r>
              <a:rPr lang="zh-CN" altLang="en-US" dirty="0" smtClean="0">
                <a:solidFill>
                  <a:srgbClr val="FFFF00"/>
                </a:solidFill>
              </a:rPr>
              <a:t>文章检索 </a:t>
            </a:r>
          </a:p>
          <a:p>
            <a:pPr lvl="2">
              <a:buFont typeface="Wingdings" pitchFamily="2" charset="2"/>
              <a:buChar char="Ø"/>
            </a:pPr>
            <a:r>
              <a:rPr lang="zh-CN" altLang="en-US" dirty="0" smtClean="0">
                <a:solidFill>
                  <a:srgbClr val="FFFF00"/>
                </a:solidFill>
              </a:rPr>
              <a:t>期刊检索</a:t>
            </a:r>
            <a:r>
              <a:rPr lang="en-US" altLang="zh-CN" dirty="0" smtClean="0">
                <a:solidFill>
                  <a:srgbClr val="FFFF00"/>
                </a:solidFill>
              </a:rPr>
              <a:t>&amp;</a:t>
            </a:r>
            <a:r>
              <a:rPr lang="zh-CN" altLang="en-US" dirty="0" smtClean="0">
                <a:solidFill>
                  <a:srgbClr val="FFFF00"/>
                </a:solidFill>
              </a:rPr>
              <a:t>导航浏览</a:t>
            </a:r>
          </a:p>
        </p:txBody>
      </p:sp>
      <p:pic>
        <p:nvPicPr>
          <p:cNvPr id="41987" name="对象 1"/>
          <p:cNvPicPr>
            <a:picLocks noChangeArrowheads="1"/>
          </p:cNvPicPr>
          <p:nvPr/>
        </p:nvPicPr>
        <p:blipFill>
          <a:blip r:embed="rId2" cstate="print"/>
          <a:srcRect b="-156"/>
          <a:stretch>
            <a:fillRect/>
          </a:stretch>
        </p:blipFill>
        <p:spPr bwMode="auto">
          <a:xfrm>
            <a:off x="755576" y="2600325"/>
            <a:ext cx="7715250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标题 1"/>
          <p:cNvSpPr>
            <a:spLocks noGrp="1"/>
          </p:cNvSpPr>
          <p:nvPr>
            <p:ph type="title"/>
          </p:nvPr>
        </p:nvSpPr>
        <p:spPr>
          <a:xfrm>
            <a:off x="571500" y="0"/>
            <a:ext cx="7643813" cy="857250"/>
          </a:xfrm>
        </p:spPr>
        <p:txBody>
          <a:bodyPr/>
          <a:lstStyle/>
          <a:p>
            <a:r>
              <a:rPr lang="zh-CN" altLang="en-US" smtClean="0">
                <a:solidFill>
                  <a:srgbClr val="FFFF00"/>
                </a:solidFill>
              </a:rPr>
              <a:t>期刊浏览</a:t>
            </a:r>
          </a:p>
        </p:txBody>
      </p:sp>
      <p:pic>
        <p:nvPicPr>
          <p:cNvPr id="4301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313" y="857250"/>
            <a:ext cx="5902325" cy="3643313"/>
          </a:xfrm>
          <a:noFill/>
        </p:spPr>
      </p:pic>
      <p:sp>
        <p:nvSpPr>
          <p:cNvPr id="5" name="矩形 4"/>
          <p:cNvSpPr/>
          <p:nvPr/>
        </p:nvSpPr>
        <p:spPr>
          <a:xfrm>
            <a:off x="2357438" y="2714625"/>
            <a:ext cx="2357437" cy="2857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301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38" y="3714750"/>
            <a:ext cx="6015037" cy="279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直接箭头连接符 3"/>
          <p:cNvCxnSpPr/>
          <p:nvPr/>
        </p:nvCxnSpPr>
        <p:spPr>
          <a:xfrm rot="5400000">
            <a:off x="3393281" y="3178970"/>
            <a:ext cx="1000125" cy="50006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rot="5400000">
            <a:off x="3393282" y="3036094"/>
            <a:ext cx="1928812" cy="17145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rot="5400000">
            <a:off x="3929063" y="3071812"/>
            <a:ext cx="2000250" cy="157162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标题 1"/>
          <p:cNvSpPr>
            <a:spLocks noGrp="1"/>
          </p:cNvSpPr>
          <p:nvPr>
            <p:ph type="title"/>
          </p:nvPr>
        </p:nvSpPr>
        <p:spPr>
          <a:xfrm>
            <a:off x="1071563" y="71438"/>
            <a:ext cx="6929437" cy="642937"/>
          </a:xfrm>
        </p:spPr>
        <p:txBody>
          <a:bodyPr/>
          <a:lstStyle/>
          <a:p>
            <a:r>
              <a:rPr lang="zh-CN" altLang="en-US" smtClean="0">
                <a:solidFill>
                  <a:srgbClr val="FFFF00"/>
                </a:solidFill>
              </a:rPr>
              <a:t>数据库导航</a:t>
            </a:r>
          </a:p>
        </p:txBody>
      </p:sp>
      <p:pic>
        <p:nvPicPr>
          <p:cNvPr id="4403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3675" y="928688"/>
            <a:ext cx="5949950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63" y="3462338"/>
            <a:ext cx="6157912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直接箭头连接符 7"/>
          <p:cNvCxnSpPr>
            <a:stCxn id="9" idx="2"/>
          </p:cNvCxnSpPr>
          <p:nvPr/>
        </p:nvCxnSpPr>
        <p:spPr>
          <a:xfrm rot="5400000">
            <a:off x="3411537" y="3732213"/>
            <a:ext cx="2428875" cy="10795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500563" y="2428875"/>
            <a:ext cx="357187" cy="1428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4754563" y="3500438"/>
            <a:ext cx="4032250" cy="4000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点数字，看此库收录刊的详细信息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38" y="3571875"/>
            <a:ext cx="652145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857250"/>
            <a:ext cx="642937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标题 1"/>
          <p:cNvSpPr>
            <a:spLocks noGrp="1"/>
          </p:cNvSpPr>
          <p:nvPr>
            <p:ph type="title"/>
          </p:nvPr>
        </p:nvSpPr>
        <p:spPr>
          <a:xfrm>
            <a:off x="1071563" y="71438"/>
            <a:ext cx="6929437" cy="642937"/>
          </a:xfrm>
        </p:spPr>
        <p:txBody>
          <a:bodyPr/>
          <a:lstStyle/>
          <a:p>
            <a:r>
              <a:rPr lang="zh-CN" altLang="en-US" smtClean="0">
                <a:solidFill>
                  <a:srgbClr val="FFFF00"/>
                </a:solidFill>
              </a:rPr>
              <a:t>图书馆馆藏</a:t>
            </a:r>
          </a:p>
        </p:txBody>
      </p:sp>
      <p:cxnSp>
        <p:nvCxnSpPr>
          <p:cNvPr id="8" name="直接箭头连接符 7"/>
          <p:cNvCxnSpPr>
            <a:stCxn id="9" idx="2"/>
          </p:cNvCxnSpPr>
          <p:nvPr/>
        </p:nvCxnSpPr>
        <p:spPr>
          <a:xfrm rot="5400000">
            <a:off x="4304507" y="2982119"/>
            <a:ext cx="3071812" cy="125095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286500" y="1928813"/>
            <a:ext cx="357188" cy="1428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1928813" y="3000375"/>
            <a:ext cx="4032250" cy="4000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点数字，看此馆收录刊的详细信息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 bwMode="auto">
          <a:xfrm>
            <a:off x="1357313" y="1428750"/>
            <a:ext cx="7215187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4400" b="1" dirty="0" smtClean="0">
                <a:solidFill>
                  <a:srgbClr val="FFFF00"/>
                </a:solidFill>
                <a:latin typeface="+mn-lt"/>
                <a:ea typeface="+mn-ea"/>
              </a:rPr>
              <a:t>（二）获取</a:t>
            </a:r>
            <a:r>
              <a:rPr lang="zh-CN" altLang="en-US" sz="4400" b="1" dirty="0">
                <a:solidFill>
                  <a:srgbClr val="FFFF00"/>
                </a:solidFill>
                <a:latin typeface="+mn-lt"/>
                <a:ea typeface="+mn-ea"/>
              </a:rPr>
              <a:t>文献</a:t>
            </a:r>
            <a:endParaRPr lang="en-US" altLang="zh-CN" sz="4400" b="1" dirty="0">
              <a:solidFill>
                <a:srgbClr val="FFFF00"/>
              </a:solidFill>
              <a:latin typeface="+mn-lt"/>
              <a:ea typeface="+mn-ea"/>
            </a:endParaRPr>
          </a:p>
          <a:p>
            <a:pPr marL="1143000" lvl="2" indent="-228600" eaLnBrk="0" hangingPunct="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zh-CN" altLang="en-US" sz="4000" dirty="0">
                <a:solidFill>
                  <a:srgbClr val="FFFF00"/>
                </a:solidFill>
                <a:latin typeface="+mn-lt"/>
                <a:ea typeface="+mn-ea"/>
              </a:rPr>
              <a:t>直接获取电子全文</a:t>
            </a:r>
            <a:endParaRPr lang="en-US" altLang="zh-CN" sz="4000" dirty="0">
              <a:solidFill>
                <a:srgbClr val="FFFF00"/>
              </a:solidFill>
              <a:latin typeface="+mn-lt"/>
              <a:ea typeface="+mn-ea"/>
            </a:endParaRPr>
          </a:p>
          <a:p>
            <a:pPr marL="1143000" lvl="2" indent="-228600" eaLnBrk="0" hangingPunct="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zh-CN" altLang="en-US" sz="4000" dirty="0">
                <a:solidFill>
                  <a:srgbClr val="FFFF00"/>
                </a:solidFill>
                <a:latin typeface="+mn-lt"/>
                <a:ea typeface="+mn-ea"/>
              </a:rPr>
              <a:t>本馆纸本馆藏链接</a:t>
            </a:r>
            <a:endParaRPr lang="en-US" altLang="zh-CN" sz="4000" dirty="0">
              <a:solidFill>
                <a:srgbClr val="FFFF00"/>
              </a:solidFill>
              <a:latin typeface="+mn-lt"/>
              <a:ea typeface="+mn-ea"/>
            </a:endParaRPr>
          </a:p>
          <a:p>
            <a:pPr marL="1143000" lvl="2" indent="-228600" eaLnBrk="0" hangingPunct="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zh-CN" altLang="en-US" sz="4000" dirty="0">
                <a:solidFill>
                  <a:srgbClr val="FFFF00"/>
                </a:solidFill>
                <a:latin typeface="+mn-lt"/>
                <a:ea typeface="+mn-ea"/>
              </a:rPr>
              <a:t>文献</a:t>
            </a:r>
            <a:r>
              <a:rPr lang="zh-CN" altLang="en-US" sz="4000" dirty="0" smtClean="0">
                <a:solidFill>
                  <a:srgbClr val="FFFF00"/>
                </a:solidFill>
                <a:latin typeface="+mn-lt"/>
                <a:ea typeface="+mn-ea"/>
              </a:rPr>
              <a:t>传递</a:t>
            </a:r>
            <a:endParaRPr lang="en-US" altLang="zh-CN" sz="4000" dirty="0">
              <a:solidFill>
                <a:srgbClr val="FFFF00"/>
              </a:solidFill>
              <a:latin typeface="+mn-lt"/>
              <a:ea typeface="+mn-ea"/>
            </a:endParaRPr>
          </a:p>
          <a:p>
            <a:pPr marL="1143000" lvl="2" indent="-228600" eaLnBrk="0" hangingPunct="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zh-CN" altLang="en-US" sz="4000" dirty="0">
                <a:solidFill>
                  <a:srgbClr val="FFFF00"/>
                </a:solidFill>
                <a:latin typeface="+mn-lt"/>
                <a:ea typeface="+mn-ea"/>
              </a:rPr>
              <a:t>代查代检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15"/>
          <p:cNvSpPr txBox="1">
            <a:spLocks noChangeArrowheads="1"/>
          </p:cNvSpPr>
          <p:nvPr/>
        </p:nvSpPr>
        <p:spPr bwMode="auto">
          <a:xfrm>
            <a:off x="381000" y="1952625"/>
            <a:ext cx="853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/>
          </a:p>
        </p:txBody>
      </p:sp>
      <p:sp>
        <p:nvSpPr>
          <p:cNvPr id="47107" name="TextBox 4"/>
          <p:cNvSpPr txBox="1">
            <a:spLocks noChangeArrowheads="1"/>
          </p:cNvSpPr>
          <p:nvPr/>
        </p:nvSpPr>
        <p:spPr bwMode="auto">
          <a:xfrm>
            <a:off x="1071563" y="785813"/>
            <a:ext cx="6934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43000" lvl="2" indent="-228600" eaLnBrk="0" hangingPunct="0">
              <a:spcBef>
                <a:spcPct val="20000"/>
              </a:spcBef>
            </a:pPr>
            <a:r>
              <a:rPr lang="zh-CN" altLang="en-US" sz="4000" dirty="0">
                <a:solidFill>
                  <a:srgbClr val="FFFF00"/>
                </a:solidFill>
              </a:rPr>
              <a:t>直接获取电子全文</a:t>
            </a:r>
            <a:endParaRPr lang="en-US" altLang="zh-CN" sz="4000" dirty="0">
              <a:solidFill>
                <a:srgbClr val="FFFF00"/>
              </a:solidFill>
            </a:endParaRPr>
          </a:p>
        </p:txBody>
      </p:sp>
      <p:pic>
        <p:nvPicPr>
          <p:cNvPr id="47108" name="图片 6" descr="图片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1643063"/>
            <a:ext cx="7554913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圆角矩形标注 7"/>
          <p:cNvSpPr/>
          <p:nvPr/>
        </p:nvSpPr>
        <p:spPr>
          <a:xfrm>
            <a:off x="5857884" y="2714620"/>
            <a:ext cx="2071702" cy="357190"/>
          </a:xfrm>
          <a:prstGeom prst="wedgeRoundRectCallout">
            <a:avLst>
              <a:gd name="adj1" fmla="val -121010"/>
              <a:gd name="adj2" fmla="val 297714"/>
              <a:gd name="adj3" fmla="val 16667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b="1" dirty="0"/>
              <a:t>1.</a:t>
            </a:r>
            <a:r>
              <a:rPr lang="zh-CN" altLang="en-US" b="1" dirty="0"/>
              <a:t>输入检索词检索</a:t>
            </a:r>
          </a:p>
        </p:txBody>
      </p:sp>
      <p:sp>
        <p:nvSpPr>
          <p:cNvPr id="16" name="矩形 15"/>
          <p:cNvSpPr/>
          <p:nvPr/>
        </p:nvSpPr>
        <p:spPr>
          <a:xfrm>
            <a:off x="5643563" y="3786188"/>
            <a:ext cx="500062" cy="9286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28625" y="142875"/>
            <a:ext cx="8229600" cy="1143000"/>
          </a:xfrm>
        </p:spPr>
        <p:txBody>
          <a:bodyPr/>
          <a:lstStyle/>
          <a:p>
            <a:r>
              <a:rPr lang="zh-CN" altLang="en-US" sz="4800" smtClean="0">
                <a:solidFill>
                  <a:srgbClr val="FFFF00"/>
                </a:solidFill>
              </a:rPr>
              <a:t>主要功能</a:t>
            </a:r>
          </a:p>
        </p:txBody>
      </p:sp>
      <p:sp>
        <p:nvSpPr>
          <p:cNvPr id="6147" name="内容占位符 2"/>
          <p:cNvSpPr>
            <a:spLocks noGrp="1"/>
          </p:cNvSpPr>
          <p:nvPr>
            <p:ph idx="1"/>
          </p:nvPr>
        </p:nvSpPr>
        <p:spPr>
          <a:xfrm>
            <a:off x="214313" y="980728"/>
            <a:ext cx="8929687" cy="51435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zh-CN" altLang="en-US" sz="3000" b="1" i="1" dirty="0" smtClean="0">
                <a:solidFill>
                  <a:srgbClr val="FFFF00"/>
                </a:solidFill>
              </a:rPr>
              <a:t>对普通用户</a:t>
            </a:r>
            <a:endParaRPr lang="en-US" altLang="zh-CN" sz="3000" b="1" i="1" dirty="0" smtClean="0">
              <a:solidFill>
                <a:srgbClr val="FFFF0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3000" dirty="0" smtClean="0">
                <a:solidFill>
                  <a:srgbClr val="FFFF00"/>
                </a:solidFill>
              </a:rPr>
              <a:t>提供篇名目次的检索</a:t>
            </a:r>
            <a:endParaRPr lang="en-US" altLang="zh-CN" sz="3000" dirty="0" smtClean="0">
              <a:solidFill>
                <a:srgbClr val="FFFF0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3000" dirty="0" smtClean="0">
                <a:solidFill>
                  <a:srgbClr val="FFFF00"/>
                </a:solidFill>
              </a:rPr>
              <a:t>提供期刊检索和导航浏览</a:t>
            </a:r>
          </a:p>
          <a:p>
            <a:pPr>
              <a:buFont typeface="Wingdings" pitchFamily="2" charset="2"/>
              <a:buChar char="Ø"/>
            </a:pPr>
            <a:r>
              <a:rPr lang="zh-CN" altLang="en-US" sz="3000" dirty="0" smtClean="0">
                <a:solidFill>
                  <a:srgbClr val="FFFF00"/>
                </a:solidFill>
              </a:rPr>
              <a:t>提供跨系统资源调度直接获取全文，文摘链接</a:t>
            </a:r>
            <a:endParaRPr lang="en-US" altLang="zh-CN" sz="3000" dirty="0" smtClean="0">
              <a:solidFill>
                <a:srgbClr val="FFFF0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3000" dirty="0" smtClean="0">
                <a:solidFill>
                  <a:srgbClr val="FFFF00"/>
                </a:solidFill>
              </a:rPr>
              <a:t>无缝链接馆际互借系统，直接发送文献传递请求</a:t>
            </a:r>
            <a:endParaRPr lang="en-US" altLang="zh-CN" sz="3000" dirty="0" smtClean="0">
              <a:solidFill>
                <a:srgbClr val="FFFF0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3000" dirty="0" smtClean="0">
                <a:solidFill>
                  <a:srgbClr val="FFFF00"/>
                </a:solidFill>
              </a:rPr>
              <a:t>个性化的增值服务</a:t>
            </a:r>
            <a:endParaRPr lang="en-US" altLang="zh-CN" sz="3000" dirty="0" smtClean="0">
              <a:solidFill>
                <a:srgbClr val="FFFF00"/>
              </a:solidFill>
            </a:endParaRPr>
          </a:p>
          <a:p>
            <a:pPr>
              <a:buFont typeface="Arial" charset="0"/>
              <a:buNone/>
            </a:pPr>
            <a:r>
              <a:rPr lang="zh-CN" altLang="en-US" sz="3000" b="1" i="1" dirty="0" smtClean="0">
                <a:solidFill>
                  <a:srgbClr val="FFFF00"/>
                </a:solidFill>
              </a:rPr>
              <a:t>对馆员：</a:t>
            </a:r>
          </a:p>
          <a:p>
            <a:pPr>
              <a:buFont typeface="Wingdings" pitchFamily="2" charset="2"/>
              <a:buChar char="Ø"/>
            </a:pPr>
            <a:r>
              <a:rPr lang="zh-CN" altLang="en-US" sz="3000" dirty="0" smtClean="0">
                <a:solidFill>
                  <a:srgbClr val="FFFF00"/>
                </a:solidFill>
              </a:rPr>
              <a:t>馆员</a:t>
            </a:r>
            <a:r>
              <a:rPr lang="zh-CN" altLang="en-US" sz="3000" dirty="0" smtClean="0">
                <a:solidFill>
                  <a:srgbClr val="FFFF00"/>
                </a:solidFill>
              </a:rPr>
              <a:t>的期刊分析和管理工具</a:t>
            </a:r>
            <a:endParaRPr lang="en-US" altLang="zh-CN" sz="3000" dirty="0" smtClean="0">
              <a:solidFill>
                <a:srgbClr val="FFFF0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3000" dirty="0" smtClean="0">
                <a:solidFill>
                  <a:srgbClr val="FFFF00"/>
                </a:solidFill>
              </a:rPr>
              <a:t>查看高校图书馆馆藏情况</a:t>
            </a:r>
            <a:endParaRPr lang="en-US" altLang="zh-CN" sz="3000" dirty="0" smtClean="0">
              <a:solidFill>
                <a:srgbClr val="FFFF0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3000" dirty="0" smtClean="0">
                <a:solidFill>
                  <a:srgbClr val="FFFF00"/>
                </a:solidFill>
              </a:rPr>
              <a:t>是馆际互借员的基础检索平台</a:t>
            </a:r>
            <a:endParaRPr lang="en-US" altLang="zh-CN" sz="3000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12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图片 11" descr="图片2.jpg"/>
          <p:cNvPicPr>
            <a:picLocks noChangeAspect="1"/>
          </p:cNvPicPr>
          <p:nvPr/>
        </p:nvPicPr>
        <p:blipFill>
          <a:blip r:embed="rId3" cstate="print"/>
          <a:srcRect t="39882"/>
          <a:stretch>
            <a:fillRect/>
          </a:stretch>
        </p:blipFill>
        <p:spPr bwMode="auto">
          <a:xfrm>
            <a:off x="1928813" y="4357688"/>
            <a:ext cx="70739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Text Box 15"/>
          <p:cNvSpPr txBox="1">
            <a:spLocks noChangeArrowheads="1"/>
          </p:cNvSpPr>
          <p:nvPr/>
        </p:nvSpPr>
        <p:spPr bwMode="auto">
          <a:xfrm>
            <a:off x="381000" y="1524000"/>
            <a:ext cx="853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/>
          </a:p>
        </p:txBody>
      </p:sp>
      <p:pic>
        <p:nvPicPr>
          <p:cNvPr id="4813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7345363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标注 5"/>
          <p:cNvSpPr/>
          <p:nvPr/>
        </p:nvSpPr>
        <p:spPr>
          <a:xfrm>
            <a:off x="571472" y="2428868"/>
            <a:ext cx="1428760" cy="428628"/>
          </a:xfrm>
          <a:prstGeom prst="wedgeRoundRectCallout">
            <a:avLst>
              <a:gd name="adj1" fmla="val 65936"/>
              <a:gd name="adj2" fmla="val 179342"/>
              <a:gd name="adj3" fmla="val 16667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b="1" dirty="0"/>
              <a:t>2.</a:t>
            </a:r>
            <a:r>
              <a:rPr lang="zh-CN" altLang="en-US" b="1" dirty="0"/>
              <a:t>检索结果</a:t>
            </a:r>
          </a:p>
        </p:txBody>
      </p:sp>
      <p:sp>
        <p:nvSpPr>
          <p:cNvPr id="8" name="矩形 7"/>
          <p:cNvSpPr/>
          <p:nvPr/>
        </p:nvSpPr>
        <p:spPr>
          <a:xfrm>
            <a:off x="3000364" y="3000372"/>
            <a:ext cx="1571636" cy="4286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 dirty="0"/>
          </a:p>
        </p:txBody>
      </p:sp>
      <p:cxnSp>
        <p:nvCxnSpPr>
          <p:cNvPr id="9" name="直接箭头连接符 8"/>
          <p:cNvCxnSpPr/>
          <p:nvPr/>
        </p:nvCxnSpPr>
        <p:spPr>
          <a:xfrm rot="16200000" flipH="1">
            <a:off x="3750469" y="3750469"/>
            <a:ext cx="2571750" cy="135731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3" name="圆角矩形标注 12"/>
          <p:cNvSpPr/>
          <p:nvPr/>
        </p:nvSpPr>
        <p:spPr>
          <a:xfrm>
            <a:off x="7428697" y="4818826"/>
            <a:ext cx="1428760" cy="396123"/>
          </a:xfrm>
          <a:prstGeom prst="wedgeRoundRectCallout">
            <a:avLst>
              <a:gd name="adj1" fmla="val -102431"/>
              <a:gd name="adj2" fmla="val 199083"/>
              <a:gd name="adj3" fmla="val 16667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b="1" dirty="0"/>
              <a:t>3.</a:t>
            </a:r>
            <a:r>
              <a:rPr lang="zh-CN" altLang="en-US" b="1" dirty="0"/>
              <a:t>查看全文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Box 4"/>
          <p:cNvSpPr txBox="1">
            <a:spLocks noChangeArrowheads="1"/>
          </p:cNvSpPr>
          <p:nvPr/>
        </p:nvSpPr>
        <p:spPr bwMode="auto">
          <a:xfrm>
            <a:off x="285750" y="0"/>
            <a:ext cx="8858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43000" lvl="2" indent="-228600" algn="ctr" eaLnBrk="0" hangingPunct="0">
              <a:spcBef>
                <a:spcPct val="20000"/>
              </a:spcBef>
            </a:pPr>
            <a:r>
              <a:rPr lang="zh-CN" altLang="en-US" sz="4000" dirty="0">
                <a:solidFill>
                  <a:srgbClr val="FFFF00"/>
                </a:solidFill>
              </a:rPr>
              <a:t>本馆纸本馆藏链接</a:t>
            </a:r>
            <a:r>
              <a:rPr lang="en-US" altLang="zh-CN" sz="4000" dirty="0">
                <a:solidFill>
                  <a:srgbClr val="FFFF00"/>
                </a:solidFill>
              </a:rPr>
              <a:t>(</a:t>
            </a:r>
            <a:r>
              <a:rPr lang="zh-CN" altLang="en-US" sz="4000" dirty="0">
                <a:solidFill>
                  <a:srgbClr val="FFFF00"/>
                </a:solidFill>
              </a:rPr>
              <a:t>刊检索</a:t>
            </a:r>
            <a:r>
              <a:rPr lang="en-US" altLang="zh-CN" sz="4000" dirty="0">
                <a:solidFill>
                  <a:srgbClr val="FFFF00"/>
                </a:solidFill>
              </a:rPr>
              <a:t>)</a:t>
            </a:r>
          </a:p>
        </p:txBody>
      </p:sp>
      <p:pic>
        <p:nvPicPr>
          <p:cNvPr id="4915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42938"/>
            <a:ext cx="6000750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5"/>
          <p:cNvPicPr>
            <a:picLocks noChangeAspect="1" noChangeArrowheads="1"/>
          </p:cNvPicPr>
          <p:nvPr/>
        </p:nvPicPr>
        <p:blipFill>
          <a:blip r:embed="rId3" cstate="print"/>
          <a:srcRect t="26830" r="3796"/>
          <a:stretch>
            <a:fillRect/>
          </a:stretch>
        </p:blipFill>
        <p:spPr bwMode="auto">
          <a:xfrm>
            <a:off x="3643313" y="4572000"/>
            <a:ext cx="542925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直接箭头连接符 10"/>
          <p:cNvCxnSpPr/>
          <p:nvPr/>
        </p:nvCxnSpPr>
        <p:spPr>
          <a:xfrm rot="16200000" flipH="1">
            <a:off x="2821782" y="3679031"/>
            <a:ext cx="2214562" cy="214312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214563" y="3500438"/>
            <a:ext cx="1428750" cy="2143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592263" y="4500563"/>
            <a:ext cx="1979612" cy="4000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点链接，看结果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Box 4"/>
          <p:cNvSpPr txBox="1">
            <a:spLocks noChangeArrowheads="1"/>
          </p:cNvSpPr>
          <p:nvPr/>
        </p:nvSpPr>
        <p:spPr bwMode="auto">
          <a:xfrm>
            <a:off x="428625" y="142875"/>
            <a:ext cx="86439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43000" lvl="2" indent="-228600" algn="ctr" eaLnBrk="0" hangingPunct="0">
              <a:spcBef>
                <a:spcPct val="20000"/>
              </a:spcBef>
            </a:pPr>
            <a:r>
              <a:rPr lang="zh-CN" altLang="en-US" sz="4000" dirty="0">
                <a:solidFill>
                  <a:srgbClr val="FFFF00"/>
                </a:solidFill>
              </a:rPr>
              <a:t>本馆纸本馆藏链接</a:t>
            </a:r>
            <a:r>
              <a:rPr lang="en-US" altLang="zh-CN" sz="4000" dirty="0">
                <a:solidFill>
                  <a:srgbClr val="FFFF00"/>
                </a:solidFill>
              </a:rPr>
              <a:t>(</a:t>
            </a:r>
            <a:r>
              <a:rPr lang="zh-CN" altLang="en-US" sz="4000" dirty="0">
                <a:solidFill>
                  <a:srgbClr val="FFFF00"/>
                </a:solidFill>
              </a:rPr>
              <a:t>篇检索</a:t>
            </a:r>
            <a:r>
              <a:rPr lang="en-US" altLang="zh-CN" sz="4000" dirty="0">
                <a:solidFill>
                  <a:srgbClr val="FFFF00"/>
                </a:solidFill>
              </a:rPr>
              <a:t>)</a:t>
            </a:r>
          </a:p>
        </p:txBody>
      </p:sp>
      <p:pic>
        <p:nvPicPr>
          <p:cNvPr id="5017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325" y="1500188"/>
            <a:ext cx="7948613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圆角矩形标注 8"/>
          <p:cNvSpPr/>
          <p:nvPr/>
        </p:nvSpPr>
        <p:spPr>
          <a:xfrm>
            <a:off x="714348" y="3071810"/>
            <a:ext cx="1214446" cy="428628"/>
          </a:xfrm>
          <a:prstGeom prst="wedgeRoundRectCallout">
            <a:avLst>
              <a:gd name="adj1" fmla="val 85802"/>
              <a:gd name="adj2" fmla="val 146522"/>
              <a:gd name="adj3" fmla="val 16667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b="1" dirty="0"/>
              <a:t>1.</a:t>
            </a:r>
            <a:r>
              <a:rPr lang="zh-CN" altLang="en-US" b="1" dirty="0"/>
              <a:t>点篇名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Box 4"/>
          <p:cNvSpPr txBox="1">
            <a:spLocks noChangeArrowheads="1"/>
          </p:cNvSpPr>
          <p:nvPr/>
        </p:nvSpPr>
        <p:spPr bwMode="auto">
          <a:xfrm>
            <a:off x="428625" y="142875"/>
            <a:ext cx="86439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43000" lvl="2" indent="-228600" algn="ctr" eaLnBrk="0" hangingPunct="0">
              <a:spcBef>
                <a:spcPct val="20000"/>
              </a:spcBef>
            </a:pPr>
            <a:r>
              <a:rPr lang="zh-CN" altLang="en-US" sz="4000" dirty="0">
                <a:solidFill>
                  <a:srgbClr val="FFFF00"/>
                </a:solidFill>
              </a:rPr>
              <a:t>本馆纸本馆藏链接</a:t>
            </a:r>
            <a:r>
              <a:rPr lang="en-US" altLang="zh-CN" sz="4000" dirty="0">
                <a:solidFill>
                  <a:srgbClr val="FFFF00"/>
                </a:solidFill>
              </a:rPr>
              <a:t>(</a:t>
            </a:r>
            <a:r>
              <a:rPr lang="zh-CN" altLang="en-US" sz="4000" dirty="0">
                <a:solidFill>
                  <a:srgbClr val="FFFF00"/>
                </a:solidFill>
              </a:rPr>
              <a:t>篇检索</a:t>
            </a:r>
            <a:r>
              <a:rPr lang="en-US" altLang="zh-CN" sz="4000" dirty="0">
                <a:solidFill>
                  <a:srgbClr val="FFFF00"/>
                </a:solidFill>
              </a:rPr>
              <a:t>)</a:t>
            </a:r>
          </a:p>
        </p:txBody>
      </p:sp>
      <p:pic>
        <p:nvPicPr>
          <p:cNvPr id="51203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4788" y="1331913"/>
            <a:ext cx="4510087" cy="4525962"/>
          </a:xfrm>
          <a:noFill/>
        </p:spPr>
      </p:pic>
      <p:sp>
        <p:nvSpPr>
          <p:cNvPr id="10" name="圆角矩形标注 9"/>
          <p:cNvSpPr/>
          <p:nvPr/>
        </p:nvSpPr>
        <p:spPr>
          <a:xfrm>
            <a:off x="2786050" y="4857760"/>
            <a:ext cx="1214446" cy="428628"/>
          </a:xfrm>
          <a:prstGeom prst="wedgeRoundRectCallout">
            <a:avLst>
              <a:gd name="adj1" fmla="val -83319"/>
              <a:gd name="adj2" fmla="val 130112"/>
              <a:gd name="adj3" fmla="val 16667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b="1" dirty="0"/>
              <a:t>2.</a:t>
            </a:r>
            <a:r>
              <a:rPr lang="zh-CN" altLang="en-US" b="1" dirty="0"/>
              <a:t>点链接</a:t>
            </a:r>
          </a:p>
        </p:txBody>
      </p:sp>
      <p:pic>
        <p:nvPicPr>
          <p:cNvPr id="5120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5" y="2286000"/>
            <a:ext cx="3857625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圆角矩形标注 11"/>
          <p:cNvSpPr/>
          <p:nvPr/>
        </p:nvSpPr>
        <p:spPr>
          <a:xfrm>
            <a:off x="7143768" y="5357826"/>
            <a:ext cx="1295845" cy="482206"/>
          </a:xfrm>
          <a:prstGeom prst="wedgeRoundRectCallout">
            <a:avLst>
              <a:gd name="adj1" fmla="val -68223"/>
              <a:gd name="adj2" fmla="val -236381"/>
              <a:gd name="adj3" fmla="val 16667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b="1" dirty="0"/>
              <a:t>3.</a:t>
            </a:r>
            <a:r>
              <a:rPr lang="zh-CN" altLang="en-US" b="1" dirty="0"/>
              <a:t>看结果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52228" name="Picture 4" descr="图片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9" name="TextBox 4"/>
          <p:cNvSpPr txBox="1">
            <a:spLocks noChangeArrowheads="1"/>
          </p:cNvSpPr>
          <p:nvPr/>
        </p:nvSpPr>
        <p:spPr bwMode="auto">
          <a:xfrm>
            <a:off x="0" y="214313"/>
            <a:ext cx="9144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43000" lvl="2" indent="-228600" algn="ctr" eaLnBrk="0" hangingPunct="0">
              <a:spcBef>
                <a:spcPct val="20000"/>
              </a:spcBef>
            </a:pPr>
            <a:r>
              <a:rPr lang="zh-CN" altLang="en-US" sz="4000" dirty="0">
                <a:solidFill>
                  <a:srgbClr val="FFFF00"/>
                </a:solidFill>
              </a:rPr>
              <a:t>文献</a:t>
            </a:r>
            <a:r>
              <a:rPr lang="zh-CN" altLang="en-US" sz="4000" dirty="0" smtClean="0">
                <a:solidFill>
                  <a:srgbClr val="FFFF00"/>
                </a:solidFill>
              </a:rPr>
              <a:t>传递</a:t>
            </a:r>
            <a:endParaRPr lang="zh-CN" altLang="en-US" sz="4000" dirty="0">
              <a:solidFill>
                <a:srgbClr val="FFFF00"/>
              </a:solidFill>
            </a:endParaRPr>
          </a:p>
        </p:txBody>
      </p:sp>
      <p:pic>
        <p:nvPicPr>
          <p:cNvPr id="5223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071563"/>
            <a:ext cx="62865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1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4000500"/>
            <a:ext cx="4572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5143500" y="2928938"/>
            <a:ext cx="571500" cy="2143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13" name="直接箭头连接符 12"/>
          <p:cNvCxnSpPr>
            <a:stCxn id="11" idx="2"/>
          </p:cNvCxnSpPr>
          <p:nvPr/>
        </p:nvCxnSpPr>
        <p:spPr>
          <a:xfrm rot="16200000" flipH="1">
            <a:off x="5214938" y="3357562"/>
            <a:ext cx="1214438" cy="78581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292600" y="1714500"/>
            <a:ext cx="4494213" cy="33813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没有返回任何结果，您还可以使用“文献传递”</a:t>
            </a:r>
          </a:p>
        </p:txBody>
      </p:sp>
      <p:pic>
        <p:nvPicPr>
          <p:cNvPr id="52235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50" y="4000500"/>
            <a:ext cx="4114800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2" name="直接箭头连接符 21"/>
          <p:cNvCxnSpPr>
            <a:endCxn id="11" idx="0"/>
          </p:cNvCxnSpPr>
          <p:nvPr/>
        </p:nvCxnSpPr>
        <p:spPr>
          <a:xfrm rot="10800000" flipV="1">
            <a:off x="5429250" y="2071688"/>
            <a:ext cx="1071563" cy="85725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 rot="10800000" flipV="1">
            <a:off x="3429000" y="4714875"/>
            <a:ext cx="4071938" cy="11430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Box 4"/>
          <p:cNvSpPr txBox="1">
            <a:spLocks noChangeArrowheads="1"/>
          </p:cNvSpPr>
          <p:nvPr/>
        </p:nvSpPr>
        <p:spPr bwMode="auto">
          <a:xfrm>
            <a:off x="785813" y="142875"/>
            <a:ext cx="7429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43000" lvl="2" indent="-228600" algn="ctr" eaLnBrk="0" hangingPunct="0">
              <a:spcBef>
                <a:spcPct val="20000"/>
              </a:spcBef>
            </a:pPr>
            <a:r>
              <a:rPr lang="zh-CN" altLang="en-US" sz="4000" dirty="0">
                <a:solidFill>
                  <a:srgbClr val="FFFF00"/>
                </a:solidFill>
              </a:rPr>
              <a:t>代查代检</a:t>
            </a:r>
          </a:p>
        </p:txBody>
      </p:sp>
      <p:pic>
        <p:nvPicPr>
          <p:cNvPr id="5325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904875"/>
            <a:ext cx="8624887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2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3988" y="4000500"/>
            <a:ext cx="42037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直接箭头连接符 6"/>
          <p:cNvCxnSpPr/>
          <p:nvPr/>
        </p:nvCxnSpPr>
        <p:spPr>
          <a:xfrm rot="5400000">
            <a:off x="3257550" y="3886200"/>
            <a:ext cx="2128838" cy="20716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071688" y="2286000"/>
            <a:ext cx="4929187" cy="714375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</a:rPr>
              <a:t>正在增加的。。。</a:t>
            </a:r>
            <a:endParaRPr lang="zh-CN" altLang="en-US" dirty="0">
              <a:solidFill>
                <a:srgbClr val="FFFF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FFFF00"/>
                </a:solidFill>
              </a:rPr>
              <a:t>OA</a:t>
            </a:r>
            <a:r>
              <a:rPr lang="zh-CN" altLang="en-US" dirty="0" smtClean="0">
                <a:solidFill>
                  <a:srgbClr val="FFFF00"/>
                </a:solidFill>
              </a:rPr>
              <a:t>期刊资源</a:t>
            </a:r>
            <a:endParaRPr lang="en-US" altLang="zh-CN" dirty="0" smtClean="0">
              <a:solidFill>
                <a:srgbClr val="FFFF00"/>
              </a:solidFill>
            </a:endParaRPr>
          </a:p>
          <a:p>
            <a:r>
              <a:rPr lang="zh-CN" altLang="en-US" dirty="0" smtClean="0">
                <a:solidFill>
                  <a:srgbClr val="FFFF00"/>
                </a:solidFill>
              </a:rPr>
              <a:t>期刊的封面</a:t>
            </a:r>
            <a:endParaRPr lang="en-US" altLang="zh-CN" dirty="0" smtClean="0">
              <a:solidFill>
                <a:srgbClr val="FFFF00"/>
              </a:solidFill>
            </a:endParaRPr>
          </a:p>
          <a:p>
            <a:r>
              <a:rPr lang="zh-CN" altLang="en-US" dirty="0" smtClean="0">
                <a:solidFill>
                  <a:srgbClr val="FFFF00"/>
                </a:solidFill>
              </a:rPr>
              <a:t>期刊的中文名称</a:t>
            </a:r>
            <a:endParaRPr lang="en-US" altLang="zh-CN" dirty="0" smtClean="0">
              <a:solidFill>
                <a:srgbClr val="FFFF00"/>
              </a:solidFill>
            </a:endParaRPr>
          </a:p>
          <a:p>
            <a:r>
              <a:rPr lang="zh-CN" altLang="en-US" dirty="0" smtClean="0">
                <a:solidFill>
                  <a:srgbClr val="FFFF00"/>
                </a:solidFill>
              </a:rPr>
              <a:t>期刊的简介</a:t>
            </a:r>
            <a:endParaRPr lang="en-US" altLang="zh-CN" dirty="0" smtClean="0">
              <a:solidFill>
                <a:srgbClr val="FFFF00"/>
              </a:solidFill>
            </a:endParaRPr>
          </a:p>
          <a:p>
            <a:r>
              <a:rPr lang="zh-CN" altLang="en-US" dirty="0" smtClean="0">
                <a:solidFill>
                  <a:srgbClr val="FFFF00"/>
                </a:solidFill>
              </a:rPr>
              <a:t>期刊</a:t>
            </a:r>
            <a:r>
              <a:rPr lang="zh-CN" altLang="en-US" dirty="0" smtClean="0">
                <a:solidFill>
                  <a:srgbClr val="FFFF00"/>
                </a:solidFill>
              </a:rPr>
              <a:t>刊名缩写</a:t>
            </a:r>
            <a:endParaRPr lang="en-US" altLang="zh-CN" dirty="0" smtClean="0">
              <a:solidFill>
                <a:srgbClr val="FFFF00"/>
              </a:solidFill>
            </a:endParaRPr>
          </a:p>
          <a:p>
            <a:r>
              <a:rPr lang="zh-CN" altLang="en-US" dirty="0" smtClean="0">
                <a:solidFill>
                  <a:srgbClr val="FFFF00"/>
                </a:solidFill>
              </a:rPr>
              <a:t>期刊文章的摘要</a:t>
            </a:r>
            <a:endParaRPr lang="en-US" altLang="zh-CN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zh-CN" altLang="en-US" dirty="0" smtClean="0">
                <a:solidFill>
                  <a:srgbClr val="FFFF00"/>
                </a:solidFill>
              </a:rPr>
              <a:t>。。。。。。</a:t>
            </a:r>
            <a:endParaRPr lang="zh-CN" alt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zh-CN" altLang="en-US" sz="4800" dirty="0" smtClean="0">
                <a:solidFill>
                  <a:srgbClr val="FFFF00"/>
                </a:solidFill>
              </a:rPr>
              <a:t>服务热线</a:t>
            </a:r>
            <a:endParaRPr lang="zh-CN" altLang="en-US" sz="4800" dirty="0" smtClean="0">
              <a:solidFill>
                <a:srgbClr val="FFFF00"/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11560" y="1124744"/>
          <a:ext cx="8358247" cy="30243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8760"/>
                <a:gridCol w="4286280"/>
                <a:gridCol w="2643207"/>
              </a:tblGrid>
              <a:tr h="604669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dirty="0" smtClean="0">
                          <a:latin typeface="+mn-ea"/>
                          <a:ea typeface="+mn-ea"/>
                        </a:rPr>
                        <a:t>姓名</a:t>
                      </a:r>
                      <a:endParaRPr lang="zh-CN" altLang="en-US" sz="24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2400" dirty="0" smtClean="0">
                          <a:latin typeface="+mn-ea"/>
                          <a:ea typeface="+mn-ea"/>
                        </a:rPr>
                        <a:t>E-mail</a:t>
                      </a:r>
                      <a:endParaRPr lang="zh-CN" altLang="en-US" sz="24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dirty="0" smtClean="0">
                          <a:latin typeface="+mn-ea"/>
                          <a:ea typeface="+mn-ea"/>
                        </a:rPr>
                        <a:t>电话</a:t>
                      </a:r>
                      <a:endParaRPr lang="zh-CN" altLang="en-US" sz="2400" dirty="0">
                        <a:latin typeface="+mn-ea"/>
                        <a:ea typeface="+mn-ea"/>
                      </a:endParaRPr>
                    </a:p>
                  </a:txBody>
                  <a:tcPr/>
                </a:tc>
              </a:tr>
              <a:tr h="854322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dirty="0" smtClean="0">
                          <a:latin typeface="+mn-ea"/>
                          <a:ea typeface="+mn-ea"/>
                        </a:rPr>
                        <a:t>李培</a:t>
                      </a:r>
                      <a:endParaRPr lang="zh-CN" altLang="en-US" sz="24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2400" dirty="0" smtClean="0">
                          <a:latin typeface="+mn-ea"/>
                          <a:ea typeface="+mn-ea"/>
                          <a:hlinkClick r:id="rId2"/>
                        </a:rPr>
                        <a:t>lip@calis.edu.cn</a:t>
                      </a:r>
                      <a:endParaRPr lang="zh-CN" altLang="en-US" sz="24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dirty="0" smtClean="0">
                          <a:latin typeface="+mn-ea"/>
                          <a:ea typeface="+mn-ea"/>
                        </a:rPr>
                        <a:t>010-62755595-14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dirty="0" smtClean="0">
                          <a:latin typeface="+mn-ea"/>
                          <a:ea typeface="+mn-ea"/>
                        </a:rPr>
                        <a:t>010-62758879</a:t>
                      </a:r>
                      <a:endParaRPr lang="zh-CN" altLang="en-US" sz="2400" dirty="0">
                        <a:latin typeface="+mn-ea"/>
                        <a:ea typeface="+mn-ea"/>
                      </a:endParaRPr>
                    </a:p>
                  </a:txBody>
                  <a:tcPr/>
                </a:tc>
              </a:tr>
              <a:tr h="663178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dirty="0" smtClean="0">
                          <a:latin typeface="+mn-ea"/>
                          <a:ea typeface="+mn-ea"/>
                        </a:rPr>
                        <a:t>陈娜</a:t>
                      </a:r>
                      <a:endParaRPr lang="zh-CN" altLang="en-US" sz="24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2400" dirty="0" smtClean="0">
                          <a:latin typeface="+mn-ea"/>
                          <a:ea typeface="+mn-ea"/>
                          <a:hlinkClick r:id="rId3"/>
                        </a:rPr>
                        <a:t>chenn@calis.edu.cn</a:t>
                      </a:r>
                      <a:endParaRPr lang="zh-CN" altLang="en-US" sz="24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dirty="0" smtClean="0">
                          <a:latin typeface="+mn-ea"/>
                          <a:ea typeface="+mn-ea"/>
                        </a:rPr>
                        <a:t>010-62755595-31</a:t>
                      </a:r>
                      <a:endParaRPr lang="zh-CN" altLang="en-US" sz="2400" dirty="0">
                        <a:latin typeface="+mn-ea"/>
                        <a:ea typeface="+mn-ea"/>
                      </a:endParaRPr>
                    </a:p>
                  </a:txBody>
                  <a:tcPr/>
                </a:tc>
              </a:tr>
              <a:tr h="902168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dirty="0" smtClean="0">
                          <a:latin typeface="+mn-ea"/>
                          <a:ea typeface="+mn-ea"/>
                        </a:rPr>
                        <a:t>张俊娥</a:t>
                      </a:r>
                      <a:endParaRPr lang="zh-CN" altLang="en-US" sz="24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2400" dirty="0" smtClean="0">
                          <a:latin typeface="+mn-ea"/>
                          <a:ea typeface="+mn-ea"/>
                          <a:hlinkClick r:id="rId4"/>
                        </a:rPr>
                        <a:t>zhangje@calis.edu.cn</a:t>
                      </a:r>
                      <a:endParaRPr lang="zh-CN" altLang="en-US" sz="24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2400" dirty="0" smtClean="0">
                          <a:latin typeface="+mn-ea"/>
                          <a:ea typeface="+mn-ea"/>
                        </a:rPr>
                        <a:t>010-62744073</a:t>
                      </a:r>
                      <a:endParaRPr lang="zh-CN" altLang="en-US" sz="2400" dirty="0">
                        <a:latin typeface="+mn-ea"/>
                        <a:ea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4437112"/>
            <a:ext cx="57606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FFFF00"/>
                </a:solidFill>
              </a:rPr>
              <a:t>服务咨询台</a:t>
            </a:r>
            <a:endParaRPr lang="en-US" altLang="zh-CN" sz="4000" dirty="0" smtClean="0">
              <a:solidFill>
                <a:srgbClr val="FFFF00"/>
              </a:solidFill>
            </a:endParaRPr>
          </a:p>
          <a:p>
            <a:pPr algn="ctr"/>
            <a:r>
              <a:rPr lang="en-US" altLang="zh-CN" sz="4000" dirty="0" smtClean="0">
                <a:solidFill>
                  <a:srgbClr val="FFFF00"/>
                </a:solidFill>
              </a:rPr>
              <a:t>http://cvrs.calis.edu.cn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2875" y="1071563"/>
            <a:ext cx="8929688" cy="5651500"/>
          </a:xfrm>
          <a:noFill/>
        </p:spPr>
      </p:pic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2071670" y="2071678"/>
            <a:ext cx="1500198" cy="714380"/>
          </a:xfrm>
          <a:prstGeom prst="wedgeRectCallout">
            <a:avLst>
              <a:gd name="adj1" fmla="val 153865"/>
              <a:gd name="adj2" fmla="val -149081"/>
            </a:avLst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zh-CN" altLang="en-US" sz="2000" b="1" dirty="0"/>
              <a:t>通过</a:t>
            </a:r>
            <a:r>
              <a:rPr lang="en-US" altLang="zh-CN" sz="2000" b="1" dirty="0"/>
              <a:t>IP</a:t>
            </a:r>
            <a:r>
              <a:rPr lang="zh-CN" altLang="en-US" sz="2000" b="1" dirty="0"/>
              <a:t>判断</a:t>
            </a:r>
            <a:endParaRPr lang="en-US" altLang="zh-CN" sz="2000" b="1" dirty="0"/>
          </a:p>
          <a:p>
            <a:pPr algn="ctr">
              <a:defRPr/>
            </a:pPr>
            <a:r>
              <a:rPr lang="zh-CN" altLang="en-US" sz="2000" b="1" dirty="0"/>
              <a:t>访问权限</a:t>
            </a:r>
          </a:p>
        </p:txBody>
      </p:sp>
      <p:sp>
        <p:nvSpPr>
          <p:cNvPr id="6" name="AutoShape 8"/>
          <p:cNvSpPr>
            <a:spLocks noChangeArrowheads="1"/>
          </p:cNvSpPr>
          <p:nvPr/>
        </p:nvSpPr>
        <p:spPr bwMode="auto">
          <a:xfrm>
            <a:off x="5857884" y="2285992"/>
            <a:ext cx="1714525" cy="381000"/>
          </a:xfrm>
          <a:prstGeom prst="wedgeRectCallout">
            <a:avLst>
              <a:gd name="adj1" fmla="val 52339"/>
              <a:gd name="adj2" fmla="val -286100"/>
            </a:avLst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zh-CN" altLang="en-US" sz="2000" b="1" dirty="0"/>
              <a:t>本地化切换</a:t>
            </a:r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auto">
          <a:xfrm>
            <a:off x="4000496" y="4357694"/>
            <a:ext cx="1357291" cy="428626"/>
          </a:xfrm>
          <a:prstGeom prst="wedgeRectCallout">
            <a:avLst>
              <a:gd name="adj1" fmla="val 143108"/>
              <a:gd name="adj2" fmla="val -209296"/>
            </a:avLst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zh-CN" altLang="en-US" sz="2000" b="1" dirty="0"/>
              <a:t>资源数量</a:t>
            </a:r>
          </a:p>
        </p:txBody>
      </p:sp>
      <p:sp>
        <p:nvSpPr>
          <p:cNvPr id="8204" name="TextBox 7"/>
          <p:cNvSpPr txBox="1">
            <a:spLocks noChangeArrowheads="1"/>
          </p:cNvSpPr>
          <p:nvPr/>
        </p:nvSpPr>
        <p:spPr bwMode="auto">
          <a:xfrm>
            <a:off x="3635896" y="220663"/>
            <a:ext cx="536522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4000" dirty="0" smtClean="0">
                <a:solidFill>
                  <a:srgbClr val="FFFF00"/>
                </a:solidFill>
              </a:rPr>
              <a:t>CALIS</a:t>
            </a:r>
            <a:r>
              <a:rPr lang="zh-CN" altLang="en-US" sz="4000" dirty="0" smtClean="0">
                <a:solidFill>
                  <a:srgbClr val="FFFF00"/>
                </a:solidFill>
              </a:rPr>
              <a:t>外文期刊网首页</a:t>
            </a:r>
            <a:endParaRPr lang="zh-CN" altLang="en-US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428625" y="714375"/>
            <a:ext cx="8229600" cy="1143000"/>
          </a:xfrm>
        </p:spPr>
        <p:txBody>
          <a:bodyPr/>
          <a:lstStyle/>
          <a:p>
            <a:r>
              <a:rPr lang="zh-CN" altLang="en-US" sz="6600" b="1" dirty="0" smtClean="0">
                <a:solidFill>
                  <a:srgbClr val="FFFF00"/>
                </a:solidFill>
              </a:rPr>
              <a:t>主要功能</a:t>
            </a:r>
          </a:p>
        </p:txBody>
      </p:sp>
      <p:sp>
        <p:nvSpPr>
          <p:cNvPr id="9219" name="内容占位符 2"/>
          <p:cNvSpPr>
            <a:spLocks noGrp="1"/>
          </p:cNvSpPr>
          <p:nvPr>
            <p:ph idx="1"/>
          </p:nvPr>
        </p:nvSpPr>
        <p:spPr>
          <a:xfrm>
            <a:off x="500063" y="2214563"/>
            <a:ext cx="8229600" cy="3929062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zh-CN" altLang="en-US" smtClean="0">
                <a:solidFill>
                  <a:srgbClr val="FFFF00"/>
                </a:solidFill>
              </a:rPr>
              <a:t>一、</a:t>
            </a:r>
            <a:r>
              <a:rPr lang="en-US" altLang="zh-CN" smtClean="0">
                <a:solidFill>
                  <a:srgbClr val="FFFF00"/>
                </a:solidFill>
              </a:rPr>
              <a:t>CCC</a:t>
            </a:r>
            <a:r>
              <a:rPr lang="zh-CN" altLang="en-US" smtClean="0">
                <a:solidFill>
                  <a:srgbClr val="FFFF00"/>
                </a:solidFill>
              </a:rPr>
              <a:t>的本地化功能</a:t>
            </a:r>
            <a:endParaRPr lang="en-US" altLang="zh-CN" smtClean="0">
              <a:solidFill>
                <a:srgbClr val="FFFF00"/>
              </a:solidFill>
            </a:endParaRPr>
          </a:p>
          <a:p>
            <a:pPr lvl="2">
              <a:buFont typeface="Arial" charset="0"/>
              <a:buNone/>
            </a:pPr>
            <a:r>
              <a:rPr lang="en-US" altLang="zh-CN" smtClean="0">
                <a:solidFill>
                  <a:srgbClr val="FFFF00"/>
                </a:solidFill>
              </a:rPr>
              <a:t>				</a:t>
            </a:r>
            <a:r>
              <a:rPr lang="zh-CN" altLang="en-US" sz="2800" smtClean="0">
                <a:solidFill>
                  <a:srgbClr val="FFFF00"/>
                </a:solidFill>
              </a:rPr>
              <a:t>对图书馆或省中心</a:t>
            </a:r>
          </a:p>
          <a:p>
            <a:pPr>
              <a:buFont typeface="Arial" charset="0"/>
              <a:buNone/>
            </a:pPr>
            <a:r>
              <a:rPr lang="zh-CN" altLang="en-US" smtClean="0">
                <a:solidFill>
                  <a:srgbClr val="FFFF00"/>
                </a:solidFill>
              </a:rPr>
              <a:t>二、馆员专栏</a:t>
            </a:r>
            <a:endParaRPr lang="en-US" altLang="zh-CN" smtClean="0">
              <a:solidFill>
                <a:srgbClr val="FFFF00"/>
              </a:solidFill>
            </a:endParaRPr>
          </a:p>
          <a:p>
            <a:pPr lvl="1">
              <a:buFont typeface="Arial" charset="0"/>
              <a:buNone/>
            </a:pPr>
            <a:r>
              <a:rPr lang="en-US" altLang="zh-CN" smtClean="0">
                <a:solidFill>
                  <a:srgbClr val="FFFF00"/>
                </a:solidFill>
              </a:rPr>
              <a:t>					</a:t>
            </a:r>
            <a:r>
              <a:rPr lang="zh-CN" altLang="en-US" smtClean="0">
                <a:solidFill>
                  <a:srgbClr val="FFFF00"/>
                </a:solidFill>
              </a:rPr>
              <a:t>对馆员</a:t>
            </a:r>
          </a:p>
          <a:p>
            <a:pPr>
              <a:buFont typeface="Arial" charset="0"/>
              <a:buNone/>
            </a:pPr>
            <a:r>
              <a:rPr lang="zh-CN" altLang="en-US" smtClean="0">
                <a:solidFill>
                  <a:srgbClr val="FFFF00"/>
                </a:solidFill>
              </a:rPr>
              <a:t>三、检索和获取文献功能</a:t>
            </a:r>
            <a:endParaRPr lang="en-US" altLang="zh-CN" smtClean="0">
              <a:solidFill>
                <a:srgbClr val="FFFF00"/>
              </a:solidFill>
            </a:endParaRPr>
          </a:p>
          <a:p>
            <a:pPr lvl="1">
              <a:buFont typeface="Arial" charset="0"/>
              <a:buNone/>
            </a:pPr>
            <a:r>
              <a:rPr lang="en-US" altLang="zh-CN" smtClean="0">
                <a:solidFill>
                  <a:srgbClr val="FFFF00"/>
                </a:solidFill>
              </a:rPr>
              <a:t>					</a:t>
            </a:r>
            <a:r>
              <a:rPr lang="zh-CN" altLang="en-US" smtClean="0">
                <a:solidFill>
                  <a:srgbClr val="FFFF00"/>
                </a:solidFill>
              </a:rPr>
              <a:t>对读者</a:t>
            </a:r>
          </a:p>
          <a:p>
            <a:pPr>
              <a:buFont typeface="Arial" charset="0"/>
              <a:buNone/>
            </a:pPr>
            <a:endParaRPr lang="zh-CN" altLang="en-US" smtClean="0">
              <a:solidFill>
                <a:srgbClr val="FFFF00"/>
              </a:solidFill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3214688" y="2928938"/>
            <a:ext cx="928687" cy="142875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3143250" y="4071938"/>
            <a:ext cx="928688" cy="142875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3143250" y="5072063"/>
            <a:ext cx="928688" cy="142875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FFFF00"/>
                </a:solidFill>
              </a:rPr>
              <a:t>一、</a:t>
            </a:r>
            <a:r>
              <a:rPr lang="en-US" altLang="zh-CN" b="1" smtClean="0">
                <a:solidFill>
                  <a:srgbClr val="FFFF00"/>
                </a:solidFill>
              </a:rPr>
              <a:t>CCC</a:t>
            </a:r>
            <a:r>
              <a:rPr lang="zh-CN" altLang="en-US" b="1" smtClean="0">
                <a:solidFill>
                  <a:srgbClr val="FFFF00"/>
                </a:solidFill>
              </a:rPr>
              <a:t>的本地化功能</a:t>
            </a:r>
            <a:endParaRPr lang="en-US" altLang="zh-CN" b="1" smtClean="0">
              <a:solidFill>
                <a:srgbClr val="FFFF00"/>
              </a:solidFill>
            </a:endParaRPr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>
          <a:xfrm>
            <a:off x="500063" y="1785938"/>
            <a:ext cx="8229600" cy="3929062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zh-CN" altLang="en-US" dirty="0" smtClean="0">
                <a:solidFill>
                  <a:srgbClr val="FFFF00"/>
                </a:solidFill>
              </a:rPr>
              <a:t>（一）基于原网站的本地化整合服务</a:t>
            </a:r>
            <a:endParaRPr lang="en-US" altLang="zh-CN" dirty="0" smtClean="0">
              <a:solidFill>
                <a:srgbClr val="FFFF00"/>
              </a:solidFill>
            </a:endParaRPr>
          </a:p>
          <a:p>
            <a:pPr lvl="2"/>
            <a:r>
              <a:rPr lang="zh-CN" altLang="en-US" sz="3200" dirty="0" smtClean="0">
                <a:solidFill>
                  <a:srgbClr val="FFFF00"/>
                </a:solidFill>
              </a:rPr>
              <a:t>省级的整合</a:t>
            </a:r>
            <a:endParaRPr lang="en-US" altLang="zh-CN" sz="3200" dirty="0" smtClean="0">
              <a:solidFill>
                <a:srgbClr val="FFFF00"/>
              </a:solidFill>
            </a:endParaRPr>
          </a:p>
          <a:p>
            <a:pPr lvl="2"/>
            <a:r>
              <a:rPr lang="zh-CN" altLang="en-US" sz="3200" dirty="0" smtClean="0">
                <a:solidFill>
                  <a:srgbClr val="FFFF00"/>
                </a:solidFill>
              </a:rPr>
              <a:t>单馆的整合</a:t>
            </a:r>
            <a:endParaRPr lang="en-US" altLang="zh-CN" sz="3200" dirty="0" smtClean="0">
              <a:solidFill>
                <a:srgbClr val="FFFF00"/>
              </a:solidFill>
            </a:endParaRPr>
          </a:p>
          <a:p>
            <a:pPr lvl="2"/>
            <a:endParaRPr lang="en-US" altLang="zh-CN" sz="3200" dirty="0" smtClean="0">
              <a:solidFill>
                <a:srgbClr val="FFFF00"/>
              </a:solidFill>
            </a:endParaRPr>
          </a:p>
          <a:p>
            <a:pPr>
              <a:buFont typeface="Arial" charset="0"/>
              <a:buNone/>
            </a:pPr>
            <a:r>
              <a:rPr lang="zh-CN" altLang="en-US" dirty="0" smtClean="0">
                <a:solidFill>
                  <a:srgbClr val="FFFF00"/>
                </a:solidFill>
              </a:rPr>
              <a:t>（二）接口式的本地化服务</a:t>
            </a:r>
            <a:endParaRPr lang="en-US" altLang="zh-CN" dirty="0" smtClean="0">
              <a:solidFill>
                <a:srgbClr val="FFFF00"/>
              </a:solidFill>
            </a:endParaRPr>
          </a:p>
          <a:p>
            <a:pPr lvl="2"/>
            <a:r>
              <a:rPr lang="zh-CN" altLang="en-US" sz="2800" dirty="0" smtClean="0">
                <a:solidFill>
                  <a:srgbClr val="FFFF00"/>
                </a:solidFill>
              </a:rPr>
              <a:t>篇名目次的内嵌式接口</a:t>
            </a:r>
            <a:r>
              <a:rPr lang="zh-CN" altLang="en-US" sz="2800" dirty="0" smtClean="0">
                <a:solidFill>
                  <a:srgbClr val="FFFF00"/>
                </a:solidFill>
              </a:rPr>
              <a:t>服务</a:t>
            </a:r>
            <a:endParaRPr lang="en-US" altLang="zh-CN" sz="2800" dirty="0" smtClean="0">
              <a:solidFill>
                <a:srgbClr val="FFFF00"/>
              </a:solidFill>
            </a:endParaRPr>
          </a:p>
          <a:p>
            <a:pPr lvl="2"/>
            <a:r>
              <a:rPr lang="zh-CN" altLang="en-US" sz="2800" dirty="0" smtClean="0">
                <a:solidFill>
                  <a:srgbClr val="FFFF00"/>
                </a:solidFill>
              </a:rPr>
              <a:t>期刊的内嵌式接口服务</a:t>
            </a:r>
            <a:endParaRPr lang="en-US" altLang="zh-CN" sz="2800" dirty="0" smtClean="0">
              <a:solidFill>
                <a:srgbClr val="FFFF00"/>
              </a:solidFill>
            </a:endParaRPr>
          </a:p>
          <a:p>
            <a:pPr lvl="2">
              <a:buFont typeface="Arial" charset="0"/>
              <a:buNone/>
            </a:pPr>
            <a:r>
              <a:rPr lang="en-US" altLang="zh-CN" dirty="0" smtClean="0">
                <a:solidFill>
                  <a:srgbClr val="FFFF00"/>
                </a:solidFill>
              </a:rPr>
              <a:t>				</a:t>
            </a:r>
            <a:endParaRPr lang="zh-CN" altLang="en-US" dirty="0" smtClean="0">
              <a:solidFill>
                <a:srgbClr val="FFFF00"/>
              </a:solidFill>
            </a:endParaRPr>
          </a:p>
          <a:p>
            <a:pPr>
              <a:buFont typeface="Arial" charset="0"/>
              <a:buNone/>
            </a:pPr>
            <a:endParaRPr lang="zh-CN" altLang="en-US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439738"/>
          </a:xfrm>
        </p:spPr>
        <p:txBody>
          <a:bodyPr/>
          <a:lstStyle/>
          <a:p>
            <a:r>
              <a:rPr lang="zh-CN" altLang="en-US" sz="3600" smtClean="0">
                <a:solidFill>
                  <a:srgbClr val="FFFF00"/>
                </a:solidFill>
              </a:rPr>
              <a:t>（一）基于原网站的本地化整合服务</a:t>
            </a:r>
            <a:endParaRPr lang="en-US" altLang="zh-CN" smtClean="0">
              <a:solidFill>
                <a:srgbClr val="FFFF00"/>
              </a:solidFill>
            </a:endParaRPr>
          </a:p>
        </p:txBody>
      </p:sp>
      <p:pic>
        <p:nvPicPr>
          <p:cNvPr id="1126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5384" b="5128"/>
          <a:stretch>
            <a:fillRect/>
          </a:stretch>
        </p:blipFill>
        <p:spPr>
          <a:xfrm>
            <a:off x="0" y="714375"/>
            <a:ext cx="9144000" cy="6143625"/>
          </a:xfrm>
          <a:noFill/>
        </p:spPr>
      </p:pic>
      <p:sp>
        <p:nvSpPr>
          <p:cNvPr id="5" name="椭圆 4"/>
          <p:cNvSpPr/>
          <p:nvPr/>
        </p:nvSpPr>
        <p:spPr>
          <a:xfrm>
            <a:off x="6429375" y="785813"/>
            <a:ext cx="1214438" cy="4286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643813" y="785813"/>
            <a:ext cx="1214437" cy="4286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"/>
          <p:cNvSpPr>
            <a:spLocks noGrp="1"/>
          </p:cNvSpPr>
          <p:nvPr>
            <p:ph type="title"/>
          </p:nvPr>
        </p:nvSpPr>
        <p:spPr>
          <a:xfrm>
            <a:off x="428625" y="714375"/>
            <a:ext cx="8229600" cy="1143000"/>
          </a:xfrm>
        </p:spPr>
        <p:txBody>
          <a:bodyPr/>
          <a:lstStyle/>
          <a:p>
            <a:r>
              <a:rPr lang="zh-CN" altLang="en-US" smtClean="0">
                <a:solidFill>
                  <a:srgbClr val="FFFF00"/>
                </a:solidFill>
              </a:rPr>
              <a:t>（二）接口式的本地化服务</a:t>
            </a:r>
            <a:endParaRPr lang="en-US" altLang="zh-CN" smtClean="0">
              <a:solidFill>
                <a:srgbClr val="FFFF00"/>
              </a:solidFill>
            </a:endParaRPr>
          </a:p>
        </p:txBody>
      </p:sp>
      <p:sp>
        <p:nvSpPr>
          <p:cNvPr id="12291" name="内容占位符 2"/>
          <p:cNvSpPr>
            <a:spLocks noGrp="1"/>
          </p:cNvSpPr>
          <p:nvPr>
            <p:ph idx="1"/>
          </p:nvPr>
        </p:nvSpPr>
        <p:spPr>
          <a:xfrm>
            <a:off x="914400" y="2643188"/>
            <a:ext cx="7586663" cy="2643187"/>
          </a:xfrm>
        </p:spPr>
        <p:txBody>
          <a:bodyPr/>
          <a:lstStyle/>
          <a:p>
            <a:pPr lvl="2"/>
            <a:r>
              <a:rPr lang="zh-CN" altLang="en-US" sz="2800" smtClean="0">
                <a:solidFill>
                  <a:srgbClr val="FFFF00"/>
                </a:solidFill>
              </a:rPr>
              <a:t>篇名目次的内嵌式接口服务</a:t>
            </a:r>
            <a:endParaRPr lang="en-US" altLang="zh-CN" sz="2800" smtClean="0">
              <a:solidFill>
                <a:srgbClr val="FFFF00"/>
              </a:solidFill>
            </a:endParaRPr>
          </a:p>
          <a:p>
            <a:pPr lvl="2"/>
            <a:r>
              <a:rPr lang="zh-CN" altLang="en-US" sz="2800" smtClean="0">
                <a:solidFill>
                  <a:srgbClr val="FFFF00"/>
                </a:solidFill>
              </a:rPr>
              <a:t>例子： </a:t>
            </a:r>
            <a:r>
              <a:rPr lang="en-US" altLang="zh-CN" sz="2800" smtClean="0">
                <a:solidFill>
                  <a:srgbClr val="FFFF00"/>
                </a:solidFill>
                <a:hlinkClick r:id="rId2"/>
              </a:rPr>
              <a:t>http://ccc.calis.edu.cn/lzu/cccsearch.asp</a:t>
            </a:r>
            <a:r>
              <a:rPr lang="en-US" altLang="zh-CN" sz="2800" smtClean="0">
                <a:solidFill>
                  <a:srgbClr val="FFFF00"/>
                </a:solidFill>
              </a:rPr>
              <a:t> </a:t>
            </a:r>
          </a:p>
          <a:p>
            <a:pPr lvl="2"/>
            <a:r>
              <a:rPr lang="zh-CN" altLang="en-US" sz="2800" smtClean="0">
                <a:solidFill>
                  <a:srgbClr val="FFFF00"/>
                </a:solidFill>
              </a:rPr>
              <a:t>期刊的内嵌式接口服务</a:t>
            </a:r>
            <a:endParaRPr lang="zh-CN" altLang="en-US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1685</TotalTime>
  <Words>865</Words>
  <Application>Microsoft Office PowerPoint</Application>
  <PresentationFormat>全屏显示(4:3)</PresentationFormat>
  <Paragraphs>173</Paragraphs>
  <Slides>47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48" baseType="lpstr">
      <vt:lpstr>Office 主题</vt:lpstr>
      <vt:lpstr>CALIS 外文期刊网 使用说明 </vt:lpstr>
      <vt:lpstr>资源</vt:lpstr>
      <vt:lpstr>服务</vt:lpstr>
      <vt:lpstr>主要功能</vt:lpstr>
      <vt:lpstr>幻灯片 5</vt:lpstr>
      <vt:lpstr>主要功能</vt:lpstr>
      <vt:lpstr>一、CCC的本地化功能</vt:lpstr>
      <vt:lpstr>（一）基于原网站的本地化整合服务</vt:lpstr>
      <vt:lpstr>（二）接口式的本地化服务</vt:lpstr>
      <vt:lpstr>（二）接口式的本地化服务</vt:lpstr>
      <vt:lpstr>一、CCC的本地化功能 </vt:lpstr>
      <vt:lpstr>幻灯片 12</vt:lpstr>
      <vt:lpstr>幻灯片 13</vt:lpstr>
      <vt:lpstr>二、馆员专栏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期刊浏览</vt:lpstr>
      <vt:lpstr>数据库导航</vt:lpstr>
      <vt:lpstr>图书馆馆藏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正在增加的。。。</vt:lpstr>
      <vt:lpstr>服务热线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外文期刊网（ccc） 功能介绍</dc:title>
  <dc:creator>zhang</dc:creator>
  <cp:lastModifiedBy>zhang</cp:lastModifiedBy>
  <cp:revision>220</cp:revision>
  <dcterms:modified xsi:type="dcterms:W3CDTF">2011-07-08T06:48:44Z</dcterms:modified>
</cp:coreProperties>
</file>