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saveSubsetFonts="1">
  <p:sldMasterIdLst>
    <p:sldMasterId id="2147483650" r:id="rId1"/>
  </p:sldMasterIdLst>
  <p:notesMasterIdLst>
    <p:notesMasterId r:id="rId25"/>
  </p:notesMasterIdLst>
  <p:handoutMasterIdLst>
    <p:handoutMasterId r:id="rId26"/>
  </p:handoutMasterIdLst>
  <p:sldIdLst>
    <p:sldId id="326" r:id="rId2"/>
    <p:sldId id="587" r:id="rId3"/>
    <p:sldId id="580" r:id="rId4"/>
    <p:sldId id="575" r:id="rId5"/>
    <p:sldId id="577" r:id="rId6"/>
    <p:sldId id="592" r:id="rId7"/>
    <p:sldId id="572" r:id="rId8"/>
    <p:sldId id="603" r:id="rId9"/>
    <p:sldId id="533" r:id="rId10"/>
    <p:sldId id="581" r:id="rId11"/>
    <p:sldId id="583" r:id="rId12"/>
    <p:sldId id="582" r:id="rId13"/>
    <p:sldId id="557" r:id="rId14"/>
    <p:sldId id="604" r:id="rId15"/>
    <p:sldId id="594" r:id="rId16"/>
    <p:sldId id="595" r:id="rId17"/>
    <p:sldId id="596" r:id="rId18"/>
    <p:sldId id="599" r:id="rId19"/>
    <p:sldId id="602" r:id="rId20"/>
    <p:sldId id="598" r:id="rId21"/>
    <p:sldId id="605" r:id="rId22"/>
    <p:sldId id="601" r:id="rId23"/>
    <p:sldId id="586" r:id="rId24"/>
  </p:sldIdLst>
  <p:sldSz cx="9144000" cy="6858000" type="screen4x3"/>
  <p:notesSz cx="7102475" cy="9388475"/>
  <p:defaultTextStyle>
    <a:defPPr>
      <a:defRPr lang="en-US"/>
    </a:defPPr>
    <a:lvl1pPr algn="ctr" rtl="0" eaLnBrk="0" fontAlgn="base" hangingPunct="0">
      <a:spcBef>
        <a:spcPct val="50000"/>
      </a:spcBef>
      <a:spcAft>
        <a:spcPct val="0"/>
      </a:spcAft>
      <a:defRPr kern="1200">
        <a:solidFill>
          <a:schemeClr val="tx1"/>
        </a:solidFill>
        <a:latin typeface="Arial" charset="0"/>
        <a:ea typeface="Arial Unicode MS" pitchFamily="34" charset="-122"/>
        <a:cs typeface="Arial Unicode MS" pitchFamily="34" charset="-122"/>
      </a:defRPr>
    </a:lvl1pPr>
    <a:lvl2pPr marL="457200" algn="ctr" rtl="0" eaLnBrk="0" fontAlgn="base" hangingPunct="0">
      <a:spcBef>
        <a:spcPct val="50000"/>
      </a:spcBef>
      <a:spcAft>
        <a:spcPct val="0"/>
      </a:spcAft>
      <a:defRPr kern="1200">
        <a:solidFill>
          <a:schemeClr val="tx1"/>
        </a:solidFill>
        <a:latin typeface="Arial" charset="0"/>
        <a:ea typeface="Arial Unicode MS" pitchFamily="34" charset="-122"/>
        <a:cs typeface="Arial Unicode MS" pitchFamily="34" charset="-122"/>
      </a:defRPr>
    </a:lvl2pPr>
    <a:lvl3pPr marL="914400" algn="ctr" rtl="0" eaLnBrk="0" fontAlgn="base" hangingPunct="0">
      <a:spcBef>
        <a:spcPct val="50000"/>
      </a:spcBef>
      <a:spcAft>
        <a:spcPct val="0"/>
      </a:spcAft>
      <a:defRPr kern="1200">
        <a:solidFill>
          <a:schemeClr val="tx1"/>
        </a:solidFill>
        <a:latin typeface="Arial" charset="0"/>
        <a:ea typeface="Arial Unicode MS" pitchFamily="34" charset="-122"/>
        <a:cs typeface="Arial Unicode MS" pitchFamily="34" charset="-122"/>
      </a:defRPr>
    </a:lvl3pPr>
    <a:lvl4pPr marL="1371600" algn="ctr" rtl="0" eaLnBrk="0" fontAlgn="base" hangingPunct="0">
      <a:spcBef>
        <a:spcPct val="50000"/>
      </a:spcBef>
      <a:spcAft>
        <a:spcPct val="0"/>
      </a:spcAft>
      <a:defRPr kern="1200">
        <a:solidFill>
          <a:schemeClr val="tx1"/>
        </a:solidFill>
        <a:latin typeface="Arial" charset="0"/>
        <a:ea typeface="Arial Unicode MS" pitchFamily="34" charset="-122"/>
        <a:cs typeface="Arial Unicode MS" pitchFamily="34" charset="-122"/>
      </a:defRPr>
    </a:lvl4pPr>
    <a:lvl5pPr marL="1828800" algn="ctr" rtl="0" eaLnBrk="0" fontAlgn="base" hangingPunct="0">
      <a:spcBef>
        <a:spcPct val="50000"/>
      </a:spcBef>
      <a:spcAft>
        <a:spcPct val="0"/>
      </a:spcAft>
      <a:defRPr kern="1200">
        <a:solidFill>
          <a:schemeClr val="tx1"/>
        </a:solidFill>
        <a:latin typeface="Arial" charset="0"/>
        <a:ea typeface="Arial Unicode MS" pitchFamily="34" charset="-122"/>
        <a:cs typeface="Arial Unicode MS" pitchFamily="34" charset="-122"/>
      </a:defRPr>
    </a:lvl5pPr>
    <a:lvl6pPr marL="2286000" algn="l" defTabSz="914400" rtl="0" eaLnBrk="1" latinLnBrk="0" hangingPunct="1">
      <a:defRPr kern="1200">
        <a:solidFill>
          <a:schemeClr val="tx1"/>
        </a:solidFill>
        <a:latin typeface="Arial" charset="0"/>
        <a:ea typeface="Arial Unicode MS" pitchFamily="34" charset="-122"/>
        <a:cs typeface="Arial Unicode MS" pitchFamily="34" charset="-122"/>
      </a:defRPr>
    </a:lvl6pPr>
    <a:lvl7pPr marL="2743200" algn="l" defTabSz="914400" rtl="0" eaLnBrk="1" latinLnBrk="0" hangingPunct="1">
      <a:defRPr kern="1200">
        <a:solidFill>
          <a:schemeClr val="tx1"/>
        </a:solidFill>
        <a:latin typeface="Arial" charset="0"/>
        <a:ea typeface="Arial Unicode MS" pitchFamily="34" charset="-122"/>
        <a:cs typeface="Arial Unicode MS" pitchFamily="34" charset="-122"/>
      </a:defRPr>
    </a:lvl7pPr>
    <a:lvl8pPr marL="3200400" algn="l" defTabSz="914400" rtl="0" eaLnBrk="1" latinLnBrk="0" hangingPunct="1">
      <a:defRPr kern="1200">
        <a:solidFill>
          <a:schemeClr val="tx1"/>
        </a:solidFill>
        <a:latin typeface="Arial" charset="0"/>
        <a:ea typeface="Arial Unicode MS" pitchFamily="34" charset="-122"/>
        <a:cs typeface="Arial Unicode MS" pitchFamily="34" charset="-122"/>
      </a:defRPr>
    </a:lvl8pPr>
    <a:lvl9pPr marL="3657600" algn="l" defTabSz="914400" rtl="0" eaLnBrk="1" latinLnBrk="0" hangingPunct="1">
      <a:defRPr kern="1200">
        <a:solidFill>
          <a:schemeClr val="tx1"/>
        </a:solidFill>
        <a:latin typeface="Arial" charset="0"/>
        <a:ea typeface="Arial Unicode MS" pitchFamily="34" charset="-122"/>
        <a:cs typeface="Arial Unicode MS" pitchFamily="34"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000000"/>
    </p:penClr>
  </p:showPr>
  <p:clrMru>
    <a:srgbClr val="66FF66"/>
    <a:srgbClr val="99CCFF"/>
    <a:srgbClr val="BECC25"/>
    <a:srgbClr val="A5BFDE"/>
    <a:srgbClr val="134B82"/>
    <a:srgbClr val="BBCFE7"/>
    <a:srgbClr val="E9F2FF"/>
    <a:srgbClr val="F7FAFF"/>
    <a:srgbClr val="E1F4FF"/>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835" autoAdjust="0"/>
    <p:restoredTop sz="89667" autoAdjust="0"/>
  </p:normalViewPr>
  <p:slideViewPr>
    <p:cSldViewPr snapToGrid="0">
      <p:cViewPr varScale="1">
        <p:scale>
          <a:sx n="63" d="100"/>
          <a:sy n="63" d="100"/>
        </p:scale>
        <p:origin x="-1326" y="-102"/>
      </p:cViewPr>
      <p:guideLst>
        <p:guide orient="horz" pos="597"/>
        <p:guide orient="horz" pos="807"/>
        <p:guide pos="2879"/>
        <p:guide pos="54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2022" y="-72"/>
      </p:cViewPr>
      <p:guideLst>
        <p:guide orient="horz" pos="2957"/>
        <p:guide pos="2237"/>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E:\&#39302;&#38469;&#20114;&#20511;\&#25968;&#25454;&#32479;&#35745;\&#26381;&#21153;&#39302;&#26381;&#21153;&#24773;&#20917;&#32479;&#35745;&#65288;&#25130;&#27490;&#21040;3&#26376;24&#26085;&#65289;.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plotArea>
      <c:layout/>
      <c:barChart>
        <c:barDir val="col"/>
        <c:grouping val="clustered"/>
        <c:ser>
          <c:idx val="1"/>
          <c:order val="1"/>
          <c:tx>
            <c:strRef>
              <c:f>Sheet2!$A$3</c:f>
              <c:strCache>
                <c:ptCount val="1"/>
                <c:pt idx="0">
                  <c:v>服务馆数</c:v>
                </c:pt>
              </c:strCache>
            </c:strRef>
          </c:tx>
          <c:spPr>
            <a:solidFill>
              <a:srgbClr val="FFC000"/>
            </a:solidFill>
          </c:spPr>
          <c:dLbls>
            <c:showVal val="1"/>
          </c:dLbls>
          <c:cat>
            <c:numRef>
              <c:f>Sheet2!$B$1:$F$1</c:f>
              <c:numCache>
                <c:formatCode>yyyy"年"m"月"</c:formatCode>
                <c:ptCount val="5"/>
                <c:pt idx="0">
                  <c:v>40848</c:v>
                </c:pt>
                <c:pt idx="1">
                  <c:v>40878</c:v>
                </c:pt>
                <c:pt idx="2">
                  <c:v>40909</c:v>
                </c:pt>
                <c:pt idx="3">
                  <c:v>40940</c:v>
                </c:pt>
                <c:pt idx="4">
                  <c:v>40969</c:v>
                </c:pt>
              </c:numCache>
            </c:numRef>
          </c:cat>
          <c:val>
            <c:numRef>
              <c:f>Sheet2!$B$3:$F$3</c:f>
              <c:numCache>
                <c:formatCode>General</c:formatCode>
                <c:ptCount val="5"/>
                <c:pt idx="0">
                  <c:v>100</c:v>
                </c:pt>
                <c:pt idx="1">
                  <c:v>158</c:v>
                </c:pt>
                <c:pt idx="2">
                  <c:v>175</c:v>
                </c:pt>
                <c:pt idx="3">
                  <c:v>186</c:v>
                </c:pt>
                <c:pt idx="4">
                  <c:v>229</c:v>
                </c:pt>
              </c:numCache>
            </c:numRef>
          </c:val>
        </c:ser>
        <c:gapWidth val="322"/>
        <c:overlap val="-72"/>
        <c:axId val="68128768"/>
        <c:axId val="68114688"/>
      </c:barChart>
      <c:lineChart>
        <c:grouping val="stacked"/>
        <c:ser>
          <c:idx val="0"/>
          <c:order val="0"/>
          <c:tx>
            <c:strRef>
              <c:f>Sheet2!$A$2</c:f>
              <c:strCache>
                <c:ptCount val="1"/>
                <c:pt idx="0">
                  <c:v>请求数</c:v>
                </c:pt>
              </c:strCache>
            </c:strRef>
          </c:tx>
          <c:dLbls>
            <c:showVal val="1"/>
          </c:dLbls>
          <c:cat>
            <c:numRef>
              <c:f>Sheet2!$B$1:$F$1</c:f>
              <c:numCache>
                <c:formatCode>yyyy"年"m"月"</c:formatCode>
                <c:ptCount val="5"/>
                <c:pt idx="0">
                  <c:v>40848</c:v>
                </c:pt>
                <c:pt idx="1">
                  <c:v>40878</c:v>
                </c:pt>
                <c:pt idx="2">
                  <c:v>40909</c:v>
                </c:pt>
                <c:pt idx="3">
                  <c:v>40940</c:v>
                </c:pt>
                <c:pt idx="4">
                  <c:v>40969</c:v>
                </c:pt>
              </c:numCache>
            </c:numRef>
          </c:cat>
          <c:val>
            <c:numRef>
              <c:f>Sheet2!$B$2:$F$2</c:f>
              <c:numCache>
                <c:formatCode>#,##0</c:formatCode>
                <c:ptCount val="5"/>
                <c:pt idx="0">
                  <c:v>10233</c:v>
                </c:pt>
                <c:pt idx="1">
                  <c:v>21178</c:v>
                </c:pt>
                <c:pt idx="2">
                  <c:v>28957</c:v>
                </c:pt>
                <c:pt idx="3">
                  <c:v>36400</c:v>
                </c:pt>
                <c:pt idx="4">
                  <c:v>49469</c:v>
                </c:pt>
              </c:numCache>
            </c:numRef>
          </c:val>
        </c:ser>
        <c:marker val="1"/>
        <c:axId val="68037632"/>
        <c:axId val="68113152"/>
      </c:lineChart>
      <c:lineChart>
        <c:grouping val="standard"/>
        <c:ser>
          <c:idx val="2"/>
          <c:order val="2"/>
          <c:tx>
            <c:strRef>
              <c:f>Sheet2!$A$4</c:f>
              <c:strCache>
                <c:ptCount val="1"/>
                <c:pt idx="0">
                  <c:v>平均满足率</c:v>
                </c:pt>
              </c:strCache>
            </c:strRef>
          </c:tx>
          <c:spPr>
            <a:ln>
              <a:solidFill>
                <a:srgbClr val="FF0000"/>
              </a:solidFill>
            </a:ln>
          </c:spPr>
          <c:cat>
            <c:numRef>
              <c:f>Sheet2!$B$1:$F$1</c:f>
              <c:numCache>
                <c:formatCode>yyyy"年"m"月"</c:formatCode>
                <c:ptCount val="5"/>
                <c:pt idx="0">
                  <c:v>40848</c:v>
                </c:pt>
                <c:pt idx="1">
                  <c:v>40878</c:v>
                </c:pt>
                <c:pt idx="2">
                  <c:v>40909</c:v>
                </c:pt>
                <c:pt idx="3">
                  <c:v>40940</c:v>
                </c:pt>
                <c:pt idx="4">
                  <c:v>40969</c:v>
                </c:pt>
              </c:numCache>
            </c:numRef>
          </c:cat>
          <c:val>
            <c:numRef>
              <c:f>Sheet2!$B$4:$F$4</c:f>
              <c:numCache>
                <c:formatCode>General</c:formatCode>
                <c:ptCount val="5"/>
                <c:pt idx="0">
                  <c:v>86.169999999999987</c:v>
                </c:pt>
                <c:pt idx="1">
                  <c:v>86.29</c:v>
                </c:pt>
                <c:pt idx="2">
                  <c:v>89.06</c:v>
                </c:pt>
                <c:pt idx="3">
                  <c:v>88.61</c:v>
                </c:pt>
                <c:pt idx="4">
                  <c:v>83.16</c:v>
                </c:pt>
              </c:numCache>
            </c:numRef>
          </c:val>
        </c:ser>
        <c:marker val="1"/>
        <c:axId val="68128768"/>
        <c:axId val="68114688"/>
      </c:lineChart>
      <c:dateAx>
        <c:axId val="68037632"/>
        <c:scaling>
          <c:orientation val="minMax"/>
        </c:scaling>
        <c:axPos val="b"/>
        <c:numFmt formatCode="yyyy&quot;年&quot;m&quot;月&quot;" sourceLinked="1"/>
        <c:tickLblPos val="nextTo"/>
        <c:crossAx val="68113152"/>
        <c:crosses val="autoZero"/>
        <c:auto val="1"/>
        <c:lblOffset val="100"/>
      </c:dateAx>
      <c:valAx>
        <c:axId val="68113152"/>
        <c:scaling>
          <c:orientation val="minMax"/>
        </c:scaling>
        <c:axPos val="l"/>
        <c:majorGridlines/>
        <c:numFmt formatCode="#,##0" sourceLinked="1"/>
        <c:tickLblPos val="nextTo"/>
        <c:crossAx val="68037632"/>
        <c:crosses val="autoZero"/>
        <c:crossBetween val="between"/>
        <c:minorUnit val="2000"/>
      </c:valAx>
      <c:valAx>
        <c:axId val="68114688"/>
        <c:scaling>
          <c:orientation val="minMax"/>
        </c:scaling>
        <c:axPos val="r"/>
        <c:numFmt formatCode="General" sourceLinked="1"/>
        <c:tickLblPos val="nextTo"/>
        <c:crossAx val="68128768"/>
        <c:crosses val="max"/>
        <c:crossBetween val="between"/>
      </c:valAx>
      <c:dateAx>
        <c:axId val="68128768"/>
        <c:scaling>
          <c:orientation val="minMax"/>
        </c:scaling>
        <c:delete val="1"/>
        <c:axPos val="b"/>
        <c:numFmt formatCode="yyyy&quot;年&quot;m&quot;月&quot;" sourceLinked="1"/>
        <c:tickLblPos val="nextTo"/>
        <c:crossAx val="68114688"/>
        <c:crosses val="autoZero"/>
        <c:auto val="1"/>
        <c:lblOffset val="100"/>
      </c:dateAx>
    </c:plotArea>
    <c:legend>
      <c:legendPos val="r"/>
      <c:layout/>
    </c:legend>
    <c:plotVisOnly val="1"/>
    <c:dispBlanksAs val="zero"/>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76575" cy="468313"/>
          </a:xfrm>
          <a:prstGeom prst="rect">
            <a:avLst/>
          </a:prstGeom>
          <a:noFill/>
          <a:ln w="9525">
            <a:noFill/>
            <a:miter lim="800000"/>
            <a:headEnd/>
            <a:tailEnd/>
          </a:ln>
          <a:effectLst/>
        </p:spPr>
        <p:txBody>
          <a:bodyPr vert="horz" wrap="square" lIns="19324" tIns="0" rIns="19324" bIns="0" numCol="1" anchor="t" anchorCtr="0" compatLnSpc="1">
            <a:prstTxWarp prst="textNoShape">
              <a:avLst/>
            </a:prstTxWarp>
          </a:bodyPr>
          <a:lstStyle>
            <a:lvl1pPr algn="l" defTabSz="962025">
              <a:spcBef>
                <a:spcPct val="0"/>
              </a:spcBef>
              <a:defRPr sz="1000" i="1">
                <a:latin typeface="Arial" charset="0"/>
                <a:ea typeface="+mn-ea"/>
                <a:cs typeface="+mn-cs"/>
              </a:defRPr>
            </a:lvl1pPr>
          </a:lstStyle>
          <a:p>
            <a:pPr>
              <a:defRPr/>
            </a:pPr>
            <a:endParaRPr lang="en-US" altLang="zh-CN"/>
          </a:p>
        </p:txBody>
      </p:sp>
      <p:sp>
        <p:nvSpPr>
          <p:cNvPr id="3075" name="Rectangle 3"/>
          <p:cNvSpPr>
            <a:spLocks noGrp="1" noChangeArrowheads="1"/>
          </p:cNvSpPr>
          <p:nvPr>
            <p:ph type="dt" sz="quarter" idx="1"/>
          </p:nvPr>
        </p:nvSpPr>
        <p:spPr bwMode="auto">
          <a:xfrm>
            <a:off x="4025900" y="0"/>
            <a:ext cx="3076575" cy="468313"/>
          </a:xfrm>
          <a:prstGeom prst="rect">
            <a:avLst/>
          </a:prstGeom>
          <a:noFill/>
          <a:ln w="9525">
            <a:noFill/>
            <a:miter lim="800000"/>
            <a:headEnd/>
            <a:tailEnd/>
          </a:ln>
          <a:effectLst/>
        </p:spPr>
        <p:txBody>
          <a:bodyPr vert="horz" wrap="square" lIns="19324" tIns="0" rIns="19324" bIns="0" numCol="1" anchor="t" anchorCtr="0" compatLnSpc="1">
            <a:prstTxWarp prst="textNoShape">
              <a:avLst/>
            </a:prstTxWarp>
          </a:bodyPr>
          <a:lstStyle>
            <a:lvl1pPr algn="r" defTabSz="962025">
              <a:spcBef>
                <a:spcPct val="0"/>
              </a:spcBef>
              <a:defRPr sz="1000" i="1">
                <a:latin typeface="Arial" charset="0"/>
                <a:ea typeface="+mn-ea"/>
                <a:cs typeface="+mn-cs"/>
              </a:defRPr>
            </a:lvl1pPr>
          </a:lstStyle>
          <a:p>
            <a:pPr>
              <a:defRPr/>
            </a:pPr>
            <a:endParaRPr lang="en-US" altLang="zh-CN"/>
          </a:p>
        </p:txBody>
      </p:sp>
      <p:sp>
        <p:nvSpPr>
          <p:cNvPr id="3076" name="Rectangle 4"/>
          <p:cNvSpPr>
            <a:spLocks noGrp="1" noChangeArrowheads="1"/>
          </p:cNvSpPr>
          <p:nvPr>
            <p:ph type="ftr" sz="quarter" idx="2"/>
          </p:nvPr>
        </p:nvSpPr>
        <p:spPr bwMode="auto">
          <a:xfrm>
            <a:off x="0" y="8920163"/>
            <a:ext cx="3076575" cy="468312"/>
          </a:xfrm>
          <a:prstGeom prst="rect">
            <a:avLst/>
          </a:prstGeom>
          <a:noFill/>
          <a:ln w="9525">
            <a:noFill/>
            <a:miter lim="800000"/>
            <a:headEnd/>
            <a:tailEnd/>
          </a:ln>
          <a:effectLst/>
        </p:spPr>
        <p:txBody>
          <a:bodyPr vert="horz" wrap="square" lIns="19324" tIns="0" rIns="19324" bIns="0" numCol="1" anchor="b" anchorCtr="0" compatLnSpc="1">
            <a:prstTxWarp prst="textNoShape">
              <a:avLst/>
            </a:prstTxWarp>
          </a:bodyPr>
          <a:lstStyle>
            <a:lvl1pPr algn="l" defTabSz="962025">
              <a:spcBef>
                <a:spcPct val="0"/>
              </a:spcBef>
              <a:defRPr sz="1000" i="1">
                <a:latin typeface="Arial" charset="0"/>
                <a:ea typeface="+mn-ea"/>
                <a:cs typeface="+mn-cs"/>
              </a:defRPr>
            </a:lvl1pPr>
          </a:lstStyle>
          <a:p>
            <a:pPr>
              <a:defRPr/>
            </a:pPr>
            <a:endParaRPr lang="en-US" altLang="zh-CN"/>
          </a:p>
        </p:txBody>
      </p:sp>
      <p:sp>
        <p:nvSpPr>
          <p:cNvPr id="3077" name="Rectangle 5"/>
          <p:cNvSpPr>
            <a:spLocks noGrp="1" noChangeArrowheads="1"/>
          </p:cNvSpPr>
          <p:nvPr>
            <p:ph type="sldNum" sz="quarter" idx="3"/>
          </p:nvPr>
        </p:nvSpPr>
        <p:spPr bwMode="auto">
          <a:xfrm>
            <a:off x="4025900" y="8920163"/>
            <a:ext cx="3076575" cy="468312"/>
          </a:xfrm>
          <a:prstGeom prst="rect">
            <a:avLst/>
          </a:prstGeom>
          <a:noFill/>
          <a:ln w="9525">
            <a:noFill/>
            <a:miter lim="800000"/>
            <a:headEnd/>
            <a:tailEnd/>
          </a:ln>
          <a:effectLst/>
        </p:spPr>
        <p:txBody>
          <a:bodyPr vert="horz" wrap="square" lIns="19324" tIns="0" rIns="19324" bIns="0" numCol="1" anchor="b" anchorCtr="0" compatLnSpc="1">
            <a:prstTxWarp prst="textNoShape">
              <a:avLst/>
            </a:prstTxWarp>
          </a:bodyPr>
          <a:lstStyle>
            <a:lvl1pPr algn="r" defTabSz="962025">
              <a:spcBef>
                <a:spcPct val="0"/>
              </a:spcBef>
              <a:defRPr sz="1000" i="1">
                <a:latin typeface="Arial" charset="0"/>
                <a:ea typeface="+mn-ea"/>
                <a:cs typeface="+mn-cs"/>
              </a:defRPr>
            </a:lvl1pPr>
          </a:lstStyle>
          <a:p>
            <a:pPr>
              <a:defRPr/>
            </a:pPr>
            <a:fld id="{9773BEBF-2C85-4F3A-AD4F-59D8911ABAC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27" name="Line 79"/>
          <p:cNvSpPr>
            <a:spLocks noChangeShapeType="1"/>
          </p:cNvSpPr>
          <p:nvPr/>
        </p:nvSpPr>
        <p:spPr bwMode="gray">
          <a:xfrm>
            <a:off x="152400" y="341313"/>
            <a:ext cx="6642100" cy="0"/>
          </a:xfrm>
          <a:prstGeom prst="line">
            <a:avLst/>
          </a:prstGeom>
          <a:noFill/>
          <a:ln w="12700">
            <a:solidFill>
              <a:schemeClr val="tx1"/>
            </a:solidFill>
            <a:round/>
            <a:headEnd type="none" w="sm" len="sm"/>
            <a:tailEnd type="none" w="sm" len="sm"/>
          </a:ln>
          <a:effectLst/>
        </p:spPr>
        <p:txBody>
          <a:bodyPr wrap="none" anchor="ctr"/>
          <a:lstStyle/>
          <a:p>
            <a:pPr>
              <a:defRPr/>
            </a:pPr>
            <a:endParaRPr lang="zh-CN" altLang="en-US">
              <a:ea typeface="+mn-ea"/>
              <a:cs typeface="+mn-cs"/>
            </a:endParaRPr>
          </a:p>
        </p:txBody>
      </p:sp>
      <p:sp>
        <p:nvSpPr>
          <p:cNvPr id="2128" name="Rectangle 80"/>
          <p:cNvSpPr>
            <a:spLocks noGrp="1" noChangeArrowheads="1"/>
          </p:cNvSpPr>
          <p:nvPr>
            <p:ph type="body" sz="quarter" idx="3"/>
          </p:nvPr>
        </p:nvSpPr>
        <p:spPr bwMode="gray">
          <a:xfrm>
            <a:off x="98425" y="5724525"/>
            <a:ext cx="6799263" cy="3022600"/>
          </a:xfrm>
          <a:prstGeom prst="rect">
            <a:avLst/>
          </a:prstGeom>
          <a:noFill/>
          <a:ln w="9525">
            <a:noFill/>
            <a:miter lim="800000"/>
            <a:headEnd/>
            <a:tailEnd/>
          </a:ln>
          <a:effectLst/>
        </p:spPr>
        <p:txBody>
          <a:bodyPr vert="horz" wrap="square" lIns="93587" tIns="47586" rIns="93587" bIns="47586" numCol="1" anchor="t" anchorCtr="0" compatLnSpc="1">
            <a:prstTxWarp prst="textNoShape">
              <a:avLst/>
            </a:prstTxWarp>
          </a:bodyPr>
          <a:lstStyle/>
          <a:p>
            <a:pPr lvl="0"/>
            <a:r>
              <a:rPr lang="en-US" altLang="zh-CN" noProof="0" smtClean="0"/>
              <a:t>Click to edit Master text styles</a:t>
            </a:r>
          </a:p>
        </p:txBody>
      </p:sp>
      <p:sp>
        <p:nvSpPr>
          <p:cNvPr id="2129" name="Line 81"/>
          <p:cNvSpPr>
            <a:spLocks noChangeShapeType="1"/>
          </p:cNvSpPr>
          <p:nvPr/>
        </p:nvSpPr>
        <p:spPr bwMode="gray">
          <a:xfrm>
            <a:off x="201613" y="5730875"/>
            <a:ext cx="6602412" cy="0"/>
          </a:xfrm>
          <a:prstGeom prst="line">
            <a:avLst/>
          </a:prstGeom>
          <a:noFill/>
          <a:ln w="12700">
            <a:solidFill>
              <a:schemeClr val="tx2"/>
            </a:solidFill>
            <a:round/>
            <a:headEnd type="none" w="sm" len="sm"/>
            <a:tailEnd type="none" w="sm" len="sm"/>
          </a:ln>
          <a:effectLst/>
        </p:spPr>
        <p:txBody>
          <a:bodyPr wrap="none" anchor="ctr"/>
          <a:lstStyle/>
          <a:p>
            <a:pPr>
              <a:defRPr/>
            </a:pPr>
            <a:endParaRPr lang="zh-CN" altLang="en-US">
              <a:ea typeface="+mn-ea"/>
              <a:cs typeface="+mn-cs"/>
            </a:endParaRPr>
          </a:p>
        </p:txBody>
      </p:sp>
      <p:grpSp>
        <p:nvGrpSpPr>
          <p:cNvPr id="97285" name="Group 82"/>
          <p:cNvGrpSpPr>
            <a:grpSpLocks/>
          </p:cNvGrpSpPr>
          <p:nvPr/>
        </p:nvGrpSpPr>
        <p:grpSpPr bwMode="auto">
          <a:xfrm>
            <a:off x="207963" y="8797925"/>
            <a:ext cx="6556375" cy="427038"/>
            <a:chOff x="131" y="5542"/>
            <a:chExt cx="4122" cy="269"/>
          </a:xfrm>
        </p:grpSpPr>
        <p:sp>
          <p:nvSpPr>
            <p:cNvPr id="2131" name="Line 83"/>
            <p:cNvSpPr>
              <a:spLocks noChangeShapeType="1"/>
            </p:cNvSpPr>
            <p:nvPr/>
          </p:nvSpPr>
          <p:spPr bwMode="gray">
            <a:xfrm>
              <a:off x="131" y="5544"/>
              <a:ext cx="4122" cy="0"/>
            </a:xfrm>
            <a:prstGeom prst="line">
              <a:avLst/>
            </a:prstGeom>
            <a:noFill/>
            <a:ln w="12700">
              <a:solidFill>
                <a:schemeClr val="tx2"/>
              </a:solidFill>
              <a:round/>
              <a:headEnd type="none" w="sm" len="sm"/>
              <a:tailEnd type="none" w="sm" len="sm"/>
            </a:ln>
            <a:effectLst/>
          </p:spPr>
          <p:txBody>
            <a:bodyPr wrap="none" anchor="ctr"/>
            <a:lstStyle/>
            <a:p>
              <a:pPr>
                <a:defRPr/>
              </a:pPr>
              <a:endParaRPr lang="zh-CN" altLang="en-US">
                <a:ea typeface="+mn-ea"/>
                <a:cs typeface="+mn-cs"/>
              </a:endParaRPr>
            </a:p>
          </p:txBody>
        </p:sp>
        <p:sp>
          <p:nvSpPr>
            <p:cNvPr id="2132" name="Line 84"/>
            <p:cNvSpPr>
              <a:spLocks noChangeShapeType="1"/>
            </p:cNvSpPr>
            <p:nvPr/>
          </p:nvSpPr>
          <p:spPr bwMode="gray">
            <a:xfrm>
              <a:off x="4253" y="5542"/>
              <a:ext cx="0" cy="269"/>
            </a:xfrm>
            <a:prstGeom prst="line">
              <a:avLst/>
            </a:prstGeom>
            <a:noFill/>
            <a:ln w="12700">
              <a:solidFill>
                <a:schemeClr val="tx2"/>
              </a:solidFill>
              <a:round/>
              <a:headEnd type="none" w="sm" len="sm"/>
              <a:tailEnd type="none" w="sm" len="sm"/>
            </a:ln>
            <a:effectLst/>
          </p:spPr>
          <p:txBody>
            <a:bodyPr wrap="none" anchor="ctr"/>
            <a:lstStyle/>
            <a:p>
              <a:pPr>
                <a:defRPr/>
              </a:pPr>
              <a:endParaRPr lang="zh-CN" altLang="en-US">
                <a:ea typeface="+mn-ea"/>
                <a:cs typeface="+mn-cs"/>
              </a:endParaRPr>
            </a:p>
          </p:txBody>
        </p:sp>
      </p:grpSp>
      <p:sp>
        <p:nvSpPr>
          <p:cNvPr id="2133" name="Rectangle 85"/>
          <p:cNvSpPr>
            <a:spLocks noChangeArrowheads="1"/>
          </p:cNvSpPr>
          <p:nvPr/>
        </p:nvSpPr>
        <p:spPr bwMode="gray">
          <a:xfrm>
            <a:off x="111125" y="53975"/>
            <a:ext cx="4813300" cy="233363"/>
          </a:xfrm>
          <a:prstGeom prst="rect">
            <a:avLst/>
          </a:prstGeom>
          <a:noFill/>
          <a:ln w="9525">
            <a:noFill/>
            <a:miter lim="800000"/>
            <a:headEnd/>
            <a:tailEnd/>
          </a:ln>
          <a:effectLst/>
        </p:spPr>
        <p:txBody>
          <a:bodyPr wrap="none" anchor="ctr"/>
          <a:lstStyle/>
          <a:p>
            <a:pPr>
              <a:defRPr/>
            </a:pPr>
            <a:endParaRPr lang="zh-CN" altLang="en-US">
              <a:ea typeface="+mn-ea"/>
              <a:cs typeface="+mn-cs"/>
            </a:endParaRPr>
          </a:p>
        </p:txBody>
      </p:sp>
      <p:sp>
        <p:nvSpPr>
          <p:cNvPr id="2134" name="Text Box 86"/>
          <p:cNvSpPr txBox="1">
            <a:spLocks noChangeArrowheads="1"/>
          </p:cNvSpPr>
          <p:nvPr/>
        </p:nvSpPr>
        <p:spPr bwMode="gray">
          <a:xfrm>
            <a:off x="60325" y="31750"/>
            <a:ext cx="6835775" cy="274638"/>
          </a:xfrm>
          <a:prstGeom prst="rect">
            <a:avLst/>
          </a:prstGeom>
          <a:noFill/>
          <a:ln w="12700">
            <a:noFill/>
            <a:miter lim="800000"/>
            <a:headEnd type="none" w="sm" len="sm"/>
            <a:tailEnd type="none" w="sm" len="sm"/>
          </a:ln>
          <a:effectLst/>
        </p:spPr>
        <p:txBody>
          <a:bodyPr lIns="91366" tIns="45683" rIns="91366" bIns="45683">
            <a:spAutoFit/>
          </a:bodyPr>
          <a:lstStyle/>
          <a:p>
            <a:pPr algn="l" defTabSz="912813">
              <a:spcBef>
                <a:spcPct val="0"/>
              </a:spcBef>
              <a:defRPr/>
            </a:pPr>
            <a:r>
              <a:rPr lang="en-US" altLang="ja-JP" sz="1200" b="1">
                <a:ea typeface="Arial Unicode MS" pitchFamily="34" charset="-128"/>
                <a:cs typeface="Arial Unicode MS" pitchFamily="34" charset="-128"/>
              </a:rPr>
              <a:t>Trends in IT Spending and Multisourcing – Keys to Sourcing Success</a:t>
            </a:r>
            <a:endParaRPr lang="en-US" altLang="zh-CN" sz="1200" b="1">
              <a:ea typeface="Arial Unicode MS" pitchFamily="34" charset="-128"/>
              <a:cs typeface="Arial Unicode MS" pitchFamily="34" charset="-128"/>
            </a:endParaRPr>
          </a:p>
        </p:txBody>
      </p:sp>
      <p:sp>
        <p:nvSpPr>
          <p:cNvPr id="2135" name="Rectangle 87"/>
          <p:cNvSpPr>
            <a:spLocks noChangeArrowheads="1"/>
          </p:cNvSpPr>
          <p:nvPr/>
        </p:nvSpPr>
        <p:spPr bwMode="gray">
          <a:xfrm>
            <a:off x="6184900" y="9005888"/>
            <a:ext cx="492125" cy="165100"/>
          </a:xfrm>
          <a:prstGeom prst="rect">
            <a:avLst/>
          </a:prstGeom>
          <a:noFill/>
          <a:ln w="9525">
            <a:noFill/>
            <a:miter lim="800000"/>
            <a:headEnd/>
            <a:tailEnd/>
          </a:ln>
          <a:effectLst/>
        </p:spPr>
        <p:txBody>
          <a:bodyPr wrap="none" lIns="0" tIns="0" rIns="0" bIns="0">
            <a:spAutoFit/>
          </a:bodyPr>
          <a:lstStyle/>
          <a:p>
            <a:pPr defTabSz="944563">
              <a:lnSpc>
                <a:spcPct val="108000"/>
              </a:lnSpc>
              <a:spcBef>
                <a:spcPct val="0"/>
              </a:spcBef>
              <a:defRPr/>
            </a:pPr>
            <a:r>
              <a:rPr lang="en-US" altLang="zh-CN" sz="1000" b="1">
                <a:ea typeface="+mn-ea"/>
                <a:cs typeface="+mn-cs"/>
              </a:rPr>
              <a:t>Page </a:t>
            </a:r>
            <a:fld id="{06FE43E5-92F7-4C6E-8F32-FEC38871C9FB}" type="slidenum">
              <a:rPr lang="en-US" altLang="zh-CN" sz="1000" b="1">
                <a:ea typeface="+mn-ea"/>
                <a:cs typeface="+mn-cs"/>
              </a:rPr>
              <a:pPr defTabSz="944563">
                <a:lnSpc>
                  <a:spcPct val="108000"/>
                </a:lnSpc>
                <a:spcBef>
                  <a:spcPct val="0"/>
                </a:spcBef>
                <a:defRPr/>
              </a:pPr>
              <a:t>‹#›</a:t>
            </a:fld>
            <a:endParaRPr lang="en-US" altLang="zh-CN" sz="1000" b="1">
              <a:ea typeface="+mn-ea"/>
              <a:cs typeface="+mn-cs"/>
            </a:endParaRPr>
          </a:p>
        </p:txBody>
      </p:sp>
      <p:sp>
        <p:nvSpPr>
          <p:cNvPr id="2136" name="Rectangle 88"/>
          <p:cNvSpPr>
            <a:spLocks noChangeArrowheads="1"/>
          </p:cNvSpPr>
          <p:nvPr/>
        </p:nvSpPr>
        <p:spPr bwMode="gray">
          <a:xfrm>
            <a:off x="4076700" y="8866188"/>
            <a:ext cx="2006600" cy="152400"/>
          </a:xfrm>
          <a:prstGeom prst="rect">
            <a:avLst/>
          </a:prstGeom>
          <a:noFill/>
          <a:ln w="9525">
            <a:noFill/>
            <a:miter lim="800000"/>
            <a:headEnd/>
            <a:tailEnd/>
          </a:ln>
        </p:spPr>
        <p:txBody>
          <a:bodyPr lIns="0" tIns="0" rIns="0" bIns="0">
            <a:spAutoFit/>
          </a:bodyPr>
          <a:lstStyle/>
          <a:p>
            <a:pPr algn="l" defTabSz="912813">
              <a:spcBef>
                <a:spcPct val="0"/>
              </a:spcBef>
              <a:defRPr/>
            </a:pPr>
            <a:r>
              <a:rPr lang="en-US" altLang="zh-CN" sz="1000">
                <a:solidFill>
                  <a:srgbClr val="000000"/>
                </a:solidFill>
                <a:ea typeface="+mn-ea"/>
                <a:cs typeface="+mn-cs"/>
              </a:rPr>
              <a:t>Kurt Potter</a:t>
            </a:r>
            <a:endParaRPr lang="en-US" altLang="zh-CN" sz="2400" b="1">
              <a:ea typeface="+mn-ea"/>
              <a:cs typeface="+mn-cs"/>
            </a:endParaRPr>
          </a:p>
        </p:txBody>
      </p:sp>
      <p:sp>
        <p:nvSpPr>
          <p:cNvPr id="97290" name="Rectangle 90"/>
          <p:cNvSpPr>
            <a:spLocks noGrp="1" noRot="1" noChangeAspect="1" noChangeArrowheads="1" noTextEdit="1"/>
          </p:cNvSpPr>
          <p:nvPr>
            <p:ph type="sldImg" idx="2"/>
          </p:nvPr>
        </p:nvSpPr>
        <p:spPr bwMode="gray">
          <a:xfrm>
            <a:off x="815975" y="1400175"/>
            <a:ext cx="5359400" cy="4019550"/>
          </a:xfrm>
          <a:prstGeom prst="rect">
            <a:avLst/>
          </a:prstGeom>
          <a:noFill/>
          <a:ln w="9525">
            <a:solidFill>
              <a:schemeClr val="tx1"/>
            </a:solidFill>
            <a:miter lim="800000"/>
            <a:headEnd/>
            <a:tailEnd/>
          </a:ln>
        </p:spPr>
      </p:sp>
      <p:sp>
        <p:nvSpPr>
          <p:cNvPr id="2139" name="Rectangle 91"/>
          <p:cNvSpPr>
            <a:spLocks noChangeArrowheads="1"/>
          </p:cNvSpPr>
          <p:nvPr/>
        </p:nvSpPr>
        <p:spPr bwMode="gray">
          <a:xfrm>
            <a:off x="114300" y="8778875"/>
            <a:ext cx="3943350" cy="433388"/>
          </a:xfrm>
          <a:prstGeom prst="rect">
            <a:avLst/>
          </a:prstGeom>
          <a:noFill/>
          <a:ln w="12700">
            <a:noFill/>
            <a:miter lim="800000"/>
            <a:headEnd type="none" w="sm" len="sm"/>
            <a:tailEnd type="none" w="sm" len="sm"/>
          </a:ln>
          <a:effectLst/>
        </p:spPr>
        <p:txBody>
          <a:bodyPr>
            <a:spAutoFit/>
          </a:bodyPr>
          <a:lstStyle/>
          <a:p>
            <a:pPr algn="l">
              <a:lnSpc>
                <a:spcPct val="90000"/>
              </a:lnSpc>
              <a:spcBef>
                <a:spcPct val="0"/>
              </a:spcBef>
              <a:defRPr/>
            </a:pPr>
            <a:r>
              <a:rPr lang="en-US" altLang="zh-CN" sz="500">
                <a:ea typeface="+mn-ea"/>
                <a:cs typeface="Arial Unicode MS" pitchFamily="34" charset="-128"/>
              </a:rPr>
              <a:t>© 2007 Gartner, Inc. and/or its affiliates. All rights reserved. Reproduction of this publication in any form without prior written permission is forbidden. The information contained herein has been obtained from sources believed to be reliable. Gartner disclaims all warranties as to the accuracy, completeness or adequacy of such information. Gartner shall have no liability for errors, omissions or inadequacies in the information contained herein or for interpretations thereof. The reader assumes sole responsibility for the selection of these materials to achieve its intended results. The opinions expressed herein are subject to change without notice.</a:t>
            </a:r>
          </a:p>
        </p:txBody>
      </p:sp>
    </p:spTree>
  </p:cSld>
  <p:clrMap bg1="lt1" tx1="dk1" bg2="lt2" tx2="dk2" accent1="accent1" accent2="accent2" accent3="accent3" accent4="accent4" accent5="accent5" accent6="accent6" hlink="hlink" folHlink="folHlink"/>
  <p:notesStyle>
    <a:lvl1pPr algn="l" defTabSz="949325" rtl="0" eaLnBrk="0" fontAlgn="base" hangingPunct="0">
      <a:spcBef>
        <a:spcPct val="30000"/>
      </a:spcBef>
      <a:spcAft>
        <a:spcPct val="0"/>
      </a:spcAft>
      <a:defRPr sz="1200" kern="1200">
        <a:solidFill>
          <a:schemeClr val="tx1"/>
        </a:solidFill>
        <a:latin typeface="Times" pitchFamily="18" charset="0"/>
        <a:ea typeface="+mn-ea"/>
        <a:cs typeface="+mn-cs"/>
      </a:defRPr>
    </a:lvl1pPr>
    <a:lvl2pPr marL="742950" indent="-285750" algn="l" defTabSz="949325" rtl="0" eaLnBrk="0" fontAlgn="base" hangingPunct="0">
      <a:spcBef>
        <a:spcPct val="30000"/>
      </a:spcBef>
      <a:spcAft>
        <a:spcPct val="0"/>
      </a:spcAft>
      <a:defRPr sz="1200" kern="1200">
        <a:solidFill>
          <a:schemeClr val="tx1"/>
        </a:solidFill>
        <a:latin typeface="Arial" charset="0"/>
        <a:ea typeface="+mn-ea"/>
        <a:cs typeface="+mn-cs"/>
      </a:defRPr>
    </a:lvl2pPr>
    <a:lvl3pPr marL="1143000" indent="-228600" algn="l" defTabSz="949325" rtl="0" eaLnBrk="0" fontAlgn="base" hangingPunct="0">
      <a:spcBef>
        <a:spcPct val="30000"/>
      </a:spcBef>
      <a:spcAft>
        <a:spcPct val="0"/>
      </a:spcAft>
      <a:defRPr sz="1200" kern="1200">
        <a:solidFill>
          <a:schemeClr val="tx1"/>
        </a:solidFill>
        <a:latin typeface="Arial" charset="0"/>
        <a:ea typeface="+mn-ea"/>
        <a:cs typeface="+mn-cs"/>
      </a:defRPr>
    </a:lvl3pPr>
    <a:lvl4pPr marL="1600200" indent="-228600" algn="l" defTabSz="949325" rtl="0" eaLnBrk="0" fontAlgn="base" hangingPunct="0">
      <a:spcBef>
        <a:spcPct val="30000"/>
      </a:spcBef>
      <a:spcAft>
        <a:spcPct val="0"/>
      </a:spcAft>
      <a:defRPr sz="1200" kern="1200">
        <a:solidFill>
          <a:schemeClr val="tx1"/>
        </a:solidFill>
        <a:latin typeface="Arial" charset="0"/>
        <a:ea typeface="+mn-ea"/>
        <a:cs typeface="+mn-cs"/>
      </a:defRPr>
    </a:lvl4pPr>
    <a:lvl5pPr marL="2057400" indent="-228600" algn="l" defTabSz="949325"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6" name="Rectangle 2"/>
          <p:cNvSpPr>
            <a:spLocks noChangeArrowheads="1"/>
          </p:cNvSpPr>
          <p:nvPr/>
        </p:nvSpPr>
        <p:spPr bwMode="gray">
          <a:xfrm>
            <a:off x="142875" y="5851525"/>
            <a:ext cx="6538913" cy="238125"/>
          </a:xfrm>
          <a:prstGeom prst="rect">
            <a:avLst/>
          </a:prstGeom>
          <a:noFill/>
          <a:ln w="9525">
            <a:noFill/>
            <a:miter lim="800000"/>
            <a:headEnd/>
            <a:tailEnd/>
          </a:ln>
        </p:spPr>
        <p:txBody>
          <a:bodyPr lIns="65028" tIns="25377" rIns="65028" bIns="25377">
            <a:spAutoFit/>
          </a:bodyPr>
          <a:lstStyle/>
          <a:p>
            <a:pPr marL="3657600" indent="-3657600" algn="l" defTabSz="947738">
              <a:lnSpc>
                <a:spcPct val="103000"/>
              </a:lnSpc>
              <a:spcBef>
                <a:spcPct val="0"/>
              </a:spcBef>
            </a:pPr>
            <a:r>
              <a:rPr lang="en-US" altLang="zh-CN" sz="1200">
                <a:ea typeface="宋体" pitchFamily="2" charset="-122"/>
              </a:rPr>
              <a:t>Kurt Potter</a:t>
            </a:r>
          </a:p>
        </p:txBody>
      </p:sp>
      <p:grpSp>
        <p:nvGrpSpPr>
          <p:cNvPr id="98307" name="Group 3"/>
          <p:cNvGrpSpPr>
            <a:grpSpLocks/>
          </p:cNvGrpSpPr>
          <p:nvPr/>
        </p:nvGrpSpPr>
        <p:grpSpPr bwMode="auto">
          <a:xfrm>
            <a:off x="211138" y="152400"/>
            <a:ext cx="6523037" cy="52388"/>
            <a:chOff x="133" y="96"/>
            <a:chExt cx="4101" cy="33"/>
          </a:xfrm>
        </p:grpSpPr>
        <p:sp>
          <p:nvSpPr>
            <p:cNvPr id="98315" name="Rectangle 4"/>
            <p:cNvSpPr>
              <a:spLocks noChangeArrowheads="1"/>
            </p:cNvSpPr>
            <p:nvPr/>
          </p:nvSpPr>
          <p:spPr bwMode="auto">
            <a:xfrm>
              <a:off x="133" y="107"/>
              <a:ext cx="4101" cy="22"/>
            </a:xfrm>
            <a:prstGeom prst="rect">
              <a:avLst/>
            </a:prstGeom>
            <a:solidFill>
              <a:srgbClr val="000000"/>
            </a:solidFill>
            <a:ln w="9525">
              <a:noFill/>
              <a:miter lim="800000"/>
              <a:headEnd/>
              <a:tailEnd/>
            </a:ln>
          </p:spPr>
          <p:txBody>
            <a:bodyPr/>
            <a:lstStyle/>
            <a:p>
              <a:endParaRPr lang="zh-CN" altLang="en-US">
                <a:ea typeface="宋体" pitchFamily="2" charset="-122"/>
              </a:endParaRPr>
            </a:p>
          </p:txBody>
        </p:sp>
        <p:sp>
          <p:nvSpPr>
            <p:cNvPr id="98316" name="Line 5"/>
            <p:cNvSpPr>
              <a:spLocks noChangeShapeType="1"/>
            </p:cNvSpPr>
            <p:nvPr/>
          </p:nvSpPr>
          <p:spPr bwMode="auto">
            <a:xfrm>
              <a:off x="133" y="96"/>
              <a:ext cx="4101" cy="1"/>
            </a:xfrm>
            <a:prstGeom prst="line">
              <a:avLst/>
            </a:prstGeom>
            <a:noFill/>
            <a:ln w="11113">
              <a:solidFill>
                <a:srgbClr val="000000"/>
              </a:solidFill>
              <a:round/>
              <a:headEnd/>
              <a:tailEnd/>
            </a:ln>
          </p:spPr>
          <p:txBody>
            <a:bodyPr/>
            <a:lstStyle/>
            <a:p>
              <a:endParaRPr lang="zh-CN" altLang="en-US"/>
            </a:p>
          </p:txBody>
        </p:sp>
      </p:grpSp>
      <p:sp>
        <p:nvSpPr>
          <p:cNvPr id="98308" name="Rectangle 6"/>
          <p:cNvSpPr>
            <a:spLocks noChangeArrowheads="1"/>
          </p:cNvSpPr>
          <p:nvPr/>
        </p:nvSpPr>
        <p:spPr bwMode="auto">
          <a:xfrm>
            <a:off x="217488" y="285750"/>
            <a:ext cx="6505575" cy="549275"/>
          </a:xfrm>
          <a:prstGeom prst="rect">
            <a:avLst/>
          </a:prstGeom>
          <a:noFill/>
          <a:ln w="9525">
            <a:noFill/>
            <a:miter lim="800000"/>
            <a:headEnd/>
            <a:tailEnd/>
          </a:ln>
        </p:spPr>
        <p:txBody>
          <a:bodyPr lIns="0" tIns="0" rIns="0" bIns="0">
            <a:spAutoFit/>
          </a:bodyPr>
          <a:lstStyle/>
          <a:p>
            <a:pPr algn="l" defTabSz="912813">
              <a:spcBef>
                <a:spcPct val="0"/>
              </a:spcBef>
            </a:pPr>
            <a:r>
              <a:rPr lang="en-US" altLang="ja-JP" b="1">
                <a:ea typeface="MS PGothic" pitchFamily="34" charset="-128"/>
              </a:rPr>
              <a:t>Trends in IT Spending and Multisourcing – Keys to Sourcing Success</a:t>
            </a:r>
            <a:endParaRPr lang="en-US" altLang="zh-CN" b="1">
              <a:ea typeface="宋体" pitchFamily="2" charset="-122"/>
            </a:endParaRPr>
          </a:p>
        </p:txBody>
      </p:sp>
      <p:pic>
        <p:nvPicPr>
          <p:cNvPr id="98309" name="Picture 7"/>
          <p:cNvPicPr>
            <a:picLocks noChangeAspect="1" noChangeArrowheads="1"/>
          </p:cNvPicPr>
          <p:nvPr/>
        </p:nvPicPr>
        <p:blipFill>
          <a:blip r:embed="rId3"/>
          <a:srcRect/>
          <a:stretch>
            <a:fillRect/>
          </a:stretch>
        </p:blipFill>
        <p:spPr bwMode="auto">
          <a:xfrm>
            <a:off x="258763" y="8945563"/>
            <a:ext cx="869950" cy="196850"/>
          </a:xfrm>
          <a:prstGeom prst="rect">
            <a:avLst/>
          </a:prstGeom>
          <a:noFill/>
          <a:ln w="12700">
            <a:noFill/>
            <a:miter lim="800000"/>
            <a:headEnd type="none" w="sm" len="sm"/>
            <a:tailEnd type="none" w="sm" len="sm"/>
          </a:ln>
        </p:spPr>
      </p:pic>
      <p:sp>
        <p:nvSpPr>
          <p:cNvPr id="98310" name="Rectangle 8"/>
          <p:cNvSpPr>
            <a:spLocks noChangeArrowheads="1"/>
          </p:cNvSpPr>
          <p:nvPr/>
        </p:nvSpPr>
        <p:spPr bwMode="auto">
          <a:xfrm>
            <a:off x="1431925" y="8859838"/>
            <a:ext cx="5229225" cy="311150"/>
          </a:xfrm>
          <a:prstGeom prst="rect">
            <a:avLst/>
          </a:prstGeom>
          <a:noFill/>
          <a:ln w="12700">
            <a:noFill/>
            <a:miter lim="800000"/>
            <a:headEnd type="none" w="sm" len="sm"/>
            <a:tailEnd type="none" w="sm" len="sm"/>
          </a:ln>
        </p:spPr>
        <p:txBody>
          <a:bodyPr>
            <a:spAutoFit/>
          </a:bodyPr>
          <a:lstStyle/>
          <a:p>
            <a:pPr algn="l">
              <a:lnSpc>
                <a:spcPct val="90000"/>
              </a:lnSpc>
              <a:spcBef>
                <a:spcPct val="0"/>
              </a:spcBef>
            </a:pPr>
            <a:r>
              <a:rPr lang="en-US" altLang="zh-CN" sz="800">
                <a:ea typeface="宋体" pitchFamily="2" charset="-122"/>
              </a:rPr>
              <a:t>These materials can be reproduced only with official approval from Gartner. Such approvals must be requested via e-mail — quote.requests@gartner.com.</a:t>
            </a:r>
          </a:p>
        </p:txBody>
      </p:sp>
      <p:grpSp>
        <p:nvGrpSpPr>
          <p:cNvPr id="98311" name="Group 9"/>
          <p:cNvGrpSpPr>
            <a:grpSpLocks/>
          </p:cNvGrpSpPr>
          <p:nvPr/>
        </p:nvGrpSpPr>
        <p:grpSpPr bwMode="auto">
          <a:xfrm>
            <a:off x="207963" y="8797925"/>
            <a:ext cx="6556375" cy="427038"/>
            <a:chOff x="131" y="5542"/>
            <a:chExt cx="4122" cy="269"/>
          </a:xfrm>
        </p:grpSpPr>
        <p:sp>
          <p:nvSpPr>
            <p:cNvPr id="98313" name="Line 10"/>
            <p:cNvSpPr>
              <a:spLocks noChangeShapeType="1"/>
            </p:cNvSpPr>
            <p:nvPr/>
          </p:nvSpPr>
          <p:spPr bwMode="auto">
            <a:xfrm>
              <a:off x="131" y="5544"/>
              <a:ext cx="4122" cy="0"/>
            </a:xfrm>
            <a:prstGeom prst="line">
              <a:avLst/>
            </a:prstGeom>
            <a:noFill/>
            <a:ln w="12700">
              <a:solidFill>
                <a:schemeClr val="tx2"/>
              </a:solidFill>
              <a:round/>
              <a:headEnd type="none" w="sm" len="sm"/>
              <a:tailEnd type="none" w="sm" len="sm"/>
            </a:ln>
          </p:spPr>
          <p:txBody>
            <a:bodyPr wrap="none" anchor="ctr"/>
            <a:lstStyle/>
            <a:p>
              <a:endParaRPr lang="zh-CN" altLang="en-US"/>
            </a:p>
          </p:txBody>
        </p:sp>
        <p:sp>
          <p:nvSpPr>
            <p:cNvPr id="98314" name="Line 11"/>
            <p:cNvSpPr>
              <a:spLocks noChangeShapeType="1"/>
            </p:cNvSpPr>
            <p:nvPr/>
          </p:nvSpPr>
          <p:spPr bwMode="auto">
            <a:xfrm>
              <a:off x="4253" y="5542"/>
              <a:ext cx="0" cy="269"/>
            </a:xfrm>
            <a:prstGeom prst="line">
              <a:avLst/>
            </a:prstGeom>
            <a:noFill/>
            <a:ln w="12700">
              <a:solidFill>
                <a:schemeClr val="tx2"/>
              </a:solidFill>
              <a:round/>
              <a:headEnd type="none" w="sm" len="sm"/>
              <a:tailEnd type="none" w="sm" len="sm"/>
            </a:ln>
          </p:spPr>
          <p:txBody>
            <a:bodyPr wrap="none" anchor="ctr"/>
            <a:lstStyle/>
            <a:p>
              <a:endParaRPr lang="zh-CN" altLang="en-US"/>
            </a:p>
          </p:txBody>
        </p:sp>
      </p:grpSp>
      <p:sp>
        <p:nvSpPr>
          <p:cNvPr id="98312" name="Line 12"/>
          <p:cNvSpPr>
            <a:spLocks noChangeShapeType="1"/>
          </p:cNvSpPr>
          <p:nvPr/>
        </p:nvSpPr>
        <p:spPr bwMode="auto">
          <a:xfrm>
            <a:off x="201613" y="5730875"/>
            <a:ext cx="6602412" cy="0"/>
          </a:xfrm>
          <a:prstGeom prst="line">
            <a:avLst/>
          </a:prstGeom>
          <a:noFill/>
          <a:ln w="12700">
            <a:solidFill>
              <a:schemeClr val="tx2"/>
            </a:solidFill>
            <a:round/>
            <a:headEnd type="none" w="sm" len="sm"/>
            <a:tailEnd type="none" w="sm" len="sm"/>
          </a:ln>
        </p:spPr>
        <p:txBody>
          <a:bodyPr wrap="none" anchor="ct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16" descr="Dscpe_01_Lg_cropped"/>
          <p:cNvPicPr>
            <a:picLocks noChangeAspect="1" noChangeArrowheads="1"/>
          </p:cNvPicPr>
          <p:nvPr userDrawn="1"/>
        </p:nvPicPr>
        <p:blipFill>
          <a:blip r:embed="rId2"/>
          <a:srcRect/>
          <a:stretch>
            <a:fillRect/>
          </a:stretch>
        </p:blipFill>
        <p:spPr bwMode="auto">
          <a:xfrm>
            <a:off x="0" y="0"/>
            <a:ext cx="9144000" cy="3228975"/>
          </a:xfrm>
          <a:prstGeom prst="rect">
            <a:avLst/>
          </a:prstGeom>
          <a:noFill/>
          <a:ln w="9525">
            <a:noFill/>
            <a:miter lim="800000"/>
            <a:headEnd/>
            <a:tailEnd/>
          </a:ln>
        </p:spPr>
      </p:pic>
      <p:sp>
        <p:nvSpPr>
          <p:cNvPr id="5" name="Rectangle 217"/>
          <p:cNvSpPr>
            <a:spLocks noChangeArrowheads="1"/>
          </p:cNvSpPr>
          <p:nvPr userDrawn="1"/>
        </p:nvSpPr>
        <p:spPr bwMode="invGray">
          <a:xfrm>
            <a:off x="0" y="0"/>
            <a:ext cx="9144000" cy="3230563"/>
          </a:xfrm>
          <a:prstGeom prst="rect">
            <a:avLst/>
          </a:prstGeom>
          <a:solidFill>
            <a:srgbClr val="0052A5">
              <a:alpha val="50000"/>
            </a:srgbClr>
          </a:solidFill>
          <a:ln w="12700" algn="ctr">
            <a:noFill/>
            <a:miter lim="800000"/>
            <a:headEnd/>
            <a:tailEnd/>
          </a:ln>
          <a:effectLst/>
        </p:spPr>
        <p:txBody>
          <a:bodyPr anchor="ctr">
            <a:spAutoFit/>
          </a:bodyPr>
          <a:lstStyle/>
          <a:p>
            <a:pPr>
              <a:defRPr/>
            </a:pPr>
            <a:endParaRPr lang="zh-CN" altLang="en-US">
              <a:ea typeface="+mn-ea"/>
              <a:cs typeface="+mn-cs"/>
            </a:endParaRPr>
          </a:p>
        </p:txBody>
      </p:sp>
      <p:sp>
        <p:nvSpPr>
          <p:cNvPr id="6" name="Rectangle 124"/>
          <p:cNvSpPr>
            <a:spLocks noChangeArrowheads="1"/>
          </p:cNvSpPr>
          <p:nvPr userDrawn="1"/>
        </p:nvSpPr>
        <p:spPr bwMode="gray">
          <a:xfrm>
            <a:off x="395288" y="6248400"/>
            <a:ext cx="6661150" cy="420688"/>
          </a:xfrm>
          <a:prstGeom prst="rect">
            <a:avLst/>
          </a:prstGeom>
          <a:noFill/>
          <a:ln w="12700">
            <a:noFill/>
            <a:miter lim="800000"/>
            <a:headEnd type="none" w="sm" len="sm"/>
            <a:tailEnd type="none" w="sm" len="sm"/>
          </a:ln>
          <a:effectLst/>
        </p:spPr>
        <p:txBody>
          <a:bodyPr>
            <a:spAutoFit/>
          </a:bodyPr>
          <a:lstStyle/>
          <a:p>
            <a:pPr algn="l">
              <a:lnSpc>
                <a:spcPct val="90000"/>
              </a:lnSpc>
              <a:spcBef>
                <a:spcPct val="0"/>
              </a:spcBef>
              <a:defRPr/>
            </a:pPr>
            <a:r>
              <a:rPr lang="en-US" altLang="zh-CN" sz="800" b="1">
                <a:solidFill>
                  <a:schemeClr val="bg1"/>
                </a:solidFill>
                <a:ea typeface="宋体" charset="-122"/>
                <a:cs typeface="+mn-cs"/>
              </a:rPr>
              <a:t>Notes accompany this presentation. Please select Notes Page view.</a:t>
            </a:r>
            <a:r>
              <a:rPr lang="en-US" altLang="zh-CN" sz="800">
                <a:solidFill>
                  <a:schemeClr val="bg1"/>
                </a:solidFill>
                <a:ea typeface="宋体" charset="-122"/>
                <a:cs typeface="+mn-cs"/>
              </a:rPr>
              <a:t> </a:t>
            </a:r>
          </a:p>
          <a:p>
            <a:pPr algn="l">
              <a:lnSpc>
                <a:spcPct val="90000"/>
              </a:lnSpc>
              <a:spcBef>
                <a:spcPct val="0"/>
              </a:spcBef>
              <a:defRPr/>
            </a:pPr>
            <a:r>
              <a:rPr lang="en-US" altLang="zh-CN" sz="800">
                <a:solidFill>
                  <a:schemeClr val="bg1"/>
                </a:solidFill>
                <a:ea typeface="宋体" charset="-122"/>
                <a:cs typeface="+mn-cs"/>
              </a:rPr>
              <a:t>These materials can be reproduced only with official approval from Gartner. </a:t>
            </a:r>
            <a:br>
              <a:rPr lang="en-US" altLang="zh-CN" sz="800">
                <a:solidFill>
                  <a:schemeClr val="bg1"/>
                </a:solidFill>
                <a:ea typeface="宋体" charset="-122"/>
                <a:cs typeface="+mn-cs"/>
              </a:rPr>
            </a:br>
            <a:r>
              <a:rPr lang="en-US" altLang="zh-CN" sz="800">
                <a:solidFill>
                  <a:schemeClr val="bg1"/>
                </a:solidFill>
                <a:ea typeface="宋体" charset="-122"/>
                <a:cs typeface="+mn-cs"/>
              </a:rPr>
              <a:t>Such approvals may be requested via e-mail—vendor.relations@gartner.com.</a:t>
            </a:r>
          </a:p>
        </p:txBody>
      </p:sp>
      <p:sp>
        <p:nvSpPr>
          <p:cNvPr id="7" name="Rectangle 250"/>
          <p:cNvSpPr>
            <a:spLocks noChangeArrowheads="1"/>
          </p:cNvSpPr>
          <p:nvPr userDrawn="1"/>
        </p:nvSpPr>
        <p:spPr bwMode="auto">
          <a:xfrm>
            <a:off x="0" y="3249613"/>
            <a:ext cx="9144000" cy="152400"/>
          </a:xfrm>
          <a:prstGeom prst="rect">
            <a:avLst/>
          </a:prstGeom>
          <a:solidFill>
            <a:srgbClr val="E48F1B"/>
          </a:solidFill>
          <a:ln w="12700" algn="ctr">
            <a:noFill/>
            <a:miter lim="800000"/>
            <a:headEnd/>
            <a:tailEnd/>
          </a:ln>
          <a:effectLst/>
        </p:spPr>
        <p:txBody>
          <a:bodyPr anchor="ctr">
            <a:spAutoFit/>
          </a:bodyPr>
          <a:lstStyle/>
          <a:p>
            <a:pPr>
              <a:defRPr/>
            </a:pPr>
            <a:endParaRPr lang="zh-CN" altLang="en-US">
              <a:ea typeface="+mn-ea"/>
              <a:cs typeface="+mn-cs"/>
            </a:endParaRPr>
          </a:p>
        </p:txBody>
      </p:sp>
      <p:pic>
        <p:nvPicPr>
          <p:cNvPr id="8" name="Picture 79" descr="C:\Documents and Settings\pku\桌面\CALIS-LOGO小+文字.png"/>
          <p:cNvPicPr>
            <a:picLocks noChangeAspect="1" noChangeArrowheads="1"/>
          </p:cNvPicPr>
          <p:nvPr userDrawn="1"/>
        </p:nvPicPr>
        <p:blipFill>
          <a:blip r:embed="rId3"/>
          <a:srcRect/>
          <a:stretch>
            <a:fillRect/>
          </a:stretch>
        </p:blipFill>
        <p:spPr bwMode="auto">
          <a:xfrm>
            <a:off x="5334000" y="5578475"/>
            <a:ext cx="3810000" cy="838200"/>
          </a:xfrm>
          <a:prstGeom prst="rect">
            <a:avLst/>
          </a:prstGeom>
          <a:noFill/>
          <a:ln w="9525">
            <a:noFill/>
            <a:miter lim="800000"/>
            <a:headEnd/>
            <a:tailEnd/>
          </a:ln>
        </p:spPr>
      </p:pic>
      <p:sp>
        <p:nvSpPr>
          <p:cNvPr id="280698" name="Rectangle 122"/>
          <p:cNvSpPr>
            <a:spLocks noGrp="1" noChangeArrowheads="1"/>
          </p:cNvSpPr>
          <p:nvPr>
            <p:ph type="ctrTitle"/>
          </p:nvPr>
        </p:nvSpPr>
        <p:spPr bwMode="auto">
          <a:xfrm>
            <a:off x="381000" y="420688"/>
            <a:ext cx="8305800" cy="2352675"/>
          </a:xfrm>
          <a:ln/>
        </p:spPr>
        <p:txBody>
          <a:bodyPr/>
          <a:lstStyle>
            <a:lvl1pPr>
              <a:defRPr sz="3800"/>
            </a:lvl1pPr>
          </a:lstStyle>
          <a:p>
            <a:r>
              <a:rPr lang="en-US" altLang="zh-CN"/>
              <a:t>Click to edit Master title style</a:t>
            </a:r>
          </a:p>
        </p:txBody>
      </p:sp>
      <p:sp>
        <p:nvSpPr>
          <p:cNvPr id="280799" name="Rectangle 223"/>
          <p:cNvSpPr>
            <a:spLocks noGrp="1" noChangeArrowheads="1"/>
          </p:cNvSpPr>
          <p:nvPr>
            <p:ph type="subTitle" idx="1"/>
          </p:nvPr>
        </p:nvSpPr>
        <p:spPr>
          <a:xfrm>
            <a:off x="4389438" y="3836988"/>
            <a:ext cx="4373562" cy="1504950"/>
          </a:xfrm>
          <a:ln/>
        </p:spPr>
        <p:txBody>
          <a:bodyPr/>
          <a:lstStyle>
            <a:lvl1pPr marL="0" indent="0" algn="r">
              <a:buFont typeface="Times" pitchFamily="18" charset="0"/>
              <a:buNone/>
              <a:defRPr sz="2600"/>
            </a:lvl1pPr>
          </a:lstStyle>
          <a:p>
            <a:r>
              <a:rPr lang="en-US" altLang="zh-CN"/>
              <a:t>Click to edit Master subtitle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3513" y="190500"/>
            <a:ext cx="2078037" cy="55911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77813" y="190500"/>
            <a:ext cx="6083300" cy="55911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277813" y="190500"/>
            <a:ext cx="8305800" cy="885825"/>
          </a:xfrm>
        </p:spPr>
        <p:txBody>
          <a:bodyPr/>
          <a:lstStyle>
            <a:lvl1pPr>
              <a:defRPr sz="4800" baseline="0"/>
            </a:lvl1pPr>
          </a:lstStyle>
          <a:p>
            <a:r>
              <a:rPr lang="zh-CN" altLang="en-US" dirty="0" smtClean="0"/>
              <a:t>单击此处编辑母版标题样式</a:t>
            </a:r>
            <a:endParaRPr lang="zh-CN" altLang="en-US" dirty="0"/>
          </a:p>
        </p:txBody>
      </p:sp>
      <p:sp>
        <p:nvSpPr>
          <p:cNvPr id="3" name="图表占位符 2"/>
          <p:cNvSpPr>
            <a:spLocks noGrp="1"/>
          </p:cNvSpPr>
          <p:nvPr>
            <p:ph type="chart" idx="1"/>
          </p:nvPr>
        </p:nvSpPr>
        <p:spPr>
          <a:xfrm>
            <a:off x="285750" y="1362075"/>
            <a:ext cx="8305800" cy="4419600"/>
          </a:xfrm>
        </p:spPr>
        <p:txBody>
          <a:bodyPr/>
          <a:lstStyle/>
          <a:p>
            <a:pPr lvl="0"/>
            <a:endParaRPr lang="zh-CN" altLang="en-US" noProof="0" dirty="0" smtClean="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xfrm>
            <a:off x="4191000" y="6505575"/>
            <a:ext cx="838200" cy="261938"/>
          </a:xfrm>
          <a:prstGeom prst="rect">
            <a:avLst/>
          </a:prstGeom>
          <a:ln/>
        </p:spPr>
        <p:txBody>
          <a:bodyPr/>
          <a:lstStyle>
            <a:lvl1pPr>
              <a:defRPr/>
            </a:lvl1pPr>
          </a:lstStyle>
          <a:p>
            <a:pPr>
              <a:defRPr/>
            </a:pPr>
            <a:fld id="{4F950C1A-5A34-4337-BE14-319A73DCEC90}" type="slidenum">
              <a:rPr lang="zh-CN" altLang="en-US"/>
              <a:pPr>
                <a:defRPr/>
              </a:pPr>
              <a:t>‹#›</a:t>
            </a:fld>
            <a:endParaRPr lang="en-US" altLang="zh-CN"/>
          </a:p>
        </p:txBody>
      </p:sp>
      <p:sp>
        <p:nvSpPr>
          <p:cNvPr id="3" name="Rectangle 7"/>
          <p:cNvSpPr>
            <a:spLocks noGrp="1" noChangeArrowheads="1"/>
          </p:cNvSpPr>
          <p:nvPr>
            <p:ph type="dt" sz="half" idx="11"/>
          </p:nvPr>
        </p:nvSpPr>
        <p:spPr>
          <a:xfrm>
            <a:off x="381000" y="6505575"/>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85750" y="1362075"/>
            <a:ext cx="40767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14850" y="1362075"/>
            <a:ext cx="40767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7" descr="slide_header"/>
          <p:cNvPicPr>
            <a:picLocks noChangeAspect="1" noChangeArrowheads="1"/>
          </p:cNvPicPr>
          <p:nvPr userDrawn="1"/>
        </p:nvPicPr>
        <p:blipFill>
          <a:blip r:embed="rId15"/>
          <a:srcRect/>
          <a:stretch>
            <a:fillRect/>
          </a:stretch>
        </p:blipFill>
        <p:spPr bwMode="invGray">
          <a:xfrm>
            <a:off x="0" y="-1588"/>
            <a:ext cx="9145588" cy="1143001"/>
          </a:xfrm>
          <a:prstGeom prst="rect">
            <a:avLst/>
          </a:prstGeom>
          <a:noFill/>
          <a:ln w="9525">
            <a:noFill/>
            <a:miter lim="800000"/>
            <a:headEnd/>
            <a:tailEnd/>
          </a:ln>
        </p:spPr>
      </p:pic>
      <p:sp>
        <p:nvSpPr>
          <p:cNvPr id="279569" name="Rectangle 17"/>
          <p:cNvSpPr>
            <a:spLocks noChangeArrowheads="1"/>
          </p:cNvSpPr>
          <p:nvPr userDrawn="1"/>
        </p:nvSpPr>
        <p:spPr bwMode="gray">
          <a:xfrm>
            <a:off x="0" y="1139825"/>
            <a:ext cx="9144000" cy="5718175"/>
          </a:xfrm>
          <a:prstGeom prst="rect">
            <a:avLst/>
          </a:prstGeom>
          <a:solidFill>
            <a:schemeClr val="bg1"/>
          </a:solidFill>
          <a:ln w="9525">
            <a:noFill/>
            <a:miter lim="800000"/>
            <a:headEnd/>
            <a:tailEnd/>
          </a:ln>
          <a:effectLst/>
        </p:spPr>
        <p:txBody>
          <a:bodyPr wrap="none" anchor="ctr"/>
          <a:lstStyle/>
          <a:p>
            <a:pPr>
              <a:defRPr/>
            </a:pPr>
            <a:endParaRPr lang="zh-CN" altLang="en-US">
              <a:ea typeface="+mn-ea"/>
              <a:cs typeface="+mn-cs"/>
            </a:endParaRPr>
          </a:p>
        </p:txBody>
      </p:sp>
      <p:sp>
        <p:nvSpPr>
          <p:cNvPr id="1028" name="Rectangle 52"/>
          <p:cNvSpPr>
            <a:spLocks noGrp="1" noChangeArrowheads="1"/>
          </p:cNvSpPr>
          <p:nvPr>
            <p:ph type="body" idx="1"/>
          </p:nvPr>
        </p:nvSpPr>
        <p:spPr bwMode="gray">
          <a:xfrm>
            <a:off x="285750" y="1362075"/>
            <a:ext cx="8305800" cy="441960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9" name="Rectangle 53"/>
          <p:cNvSpPr>
            <a:spLocks noGrp="1" noChangeArrowheads="1"/>
          </p:cNvSpPr>
          <p:nvPr>
            <p:ph type="title"/>
          </p:nvPr>
        </p:nvSpPr>
        <p:spPr bwMode="invGray">
          <a:xfrm>
            <a:off x="277813" y="190500"/>
            <a:ext cx="8305800" cy="885825"/>
          </a:xfrm>
          <a:prstGeom prst="rect">
            <a:avLst/>
          </a:prstGeom>
          <a:noFill/>
          <a:ln w="9525" algn="ctr">
            <a:noFill/>
            <a:miter lim="800000"/>
            <a:headEnd/>
            <a:tailEnd/>
          </a:ln>
        </p:spPr>
        <p:txBody>
          <a:bodyPr vert="horz" wrap="square" lIns="91440" tIns="45720" rIns="91440" bIns="45720" numCol="1" anchor="b" anchorCtr="0" compatLnSpc="1">
            <a:prstTxWarp prst="textNoShape">
              <a:avLst/>
            </a:prstTxWarp>
          </a:bodyPr>
          <a:lstStyle/>
          <a:p>
            <a:pPr lvl="0"/>
            <a:r>
              <a:rPr lang="en-US" altLang="zh-CN" smtClean="0"/>
              <a:t>Click to edit Master title style</a:t>
            </a:r>
          </a:p>
        </p:txBody>
      </p:sp>
      <p:pic>
        <p:nvPicPr>
          <p:cNvPr id="1030" name="Picture 79" descr="C:\Documents and Settings\pku\桌面\CALIS-LOGO小+文字.png"/>
          <p:cNvPicPr>
            <a:picLocks noChangeAspect="1" noChangeArrowheads="1"/>
          </p:cNvPicPr>
          <p:nvPr userDrawn="1"/>
        </p:nvPicPr>
        <p:blipFill>
          <a:blip r:embed="rId16"/>
          <a:srcRect/>
          <a:stretch>
            <a:fillRect/>
          </a:stretch>
        </p:blipFill>
        <p:spPr bwMode="auto">
          <a:xfrm>
            <a:off x="5334000" y="5970588"/>
            <a:ext cx="3810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92"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 id="2147483793" r:id="rId13"/>
  </p:sldLayoutIdLst>
  <p:transition/>
  <p:txStyles>
    <p:title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Arial" charset="0"/>
          <a:ea typeface="Arial Unicode MS" pitchFamily="34" charset="-128"/>
          <a:cs typeface="Arial Unicode MS" pitchFamily="34" charset="-128"/>
        </a:defRPr>
      </a:lvl2pPr>
      <a:lvl3pPr algn="l" rtl="0" eaLnBrk="0" fontAlgn="base" hangingPunct="0">
        <a:spcBef>
          <a:spcPct val="0"/>
        </a:spcBef>
        <a:spcAft>
          <a:spcPct val="0"/>
        </a:spcAft>
        <a:defRPr sz="3200" b="1">
          <a:solidFill>
            <a:schemeClr val="bg1"/>
          </a:solidFill>
          <a:latin typeface="Arial" charset="0"/>
          <a:ea typeface="Arial Unicode MS" pitchFamily="34" charset="-128"/>
          <a:cs typeface="Arial Unicode MS" pitchFamily="34" charset="-128"/>
        </a:defRPr>
      </a:lvl3pPr>
      <a:lvl4pPr algn="l" rtl="0" eaLnBrk="0" fontAlgn="base" hangingPunct="0">
        <a:spcBef>
          <a:spcPct val="0"/>
        </a:spcBef>
        <a:spcAft>
          <a:spcPct val="0"/>
        </a:spcAft>
        <a:defRPr sz="3200" b="1">
          <a:solidFill>
            <a:schemeClr val="bg1"/>
          </a:solidFill>
          <a:latin typeface="Arial" charset="0"/>
          <a:ea typeface="Arial Unicode MS" pitchFamily="34" charset="-128"/>
          <a:cs typeface="Arial Unicode MS" pitchFamily="34" charset="-128"/>
        </a:defRPr>
      </a:lvl4pPr>
      <a:lvl5pPr algn="l" rtl="0" eaLnBrk="0" fontAlgn="base" hangingPunct="0">
        <a:spcBef>
          <a:spcPct val="0"/>
        </a:spcBef>
        <a:spcAft>
          <a:spcPct val="0"/>
        </a:spcAft>
        <a:defRPr sz="3200" b="1">
          <a:solidFill>
            <a:schemeClr val="bg1"/>
          </a:solidFill>
          <a:latin typeface="Arial" charset="0"/>
          <a:ea typeface="Arial Unicode MS" pitchFamily="34" charset="-128"/>
          <a:cs typeface="Arial Unicode MS" pitchFamily="34" charset="-128"/>
        </a:defRPr>
      </a:lvl5pPr>
      <a:lvl6pPr marL="457200" algn="l" rtl="0" fontAlgn="base">
        <a:spcBef>
          <a:spcPct val="0"/>
        </a:spcBef>
        <a:spcAft>
          <a:spcPct val="0"/>
        </a:spcAft>
        <a:defRPr sz="3200" b="1">
          <a:solidFill>
            <a:schemeClr val="bg1"/>
          </a:solidFill>
          <a:latin typeface="Arial" charset="0"/>
          <a:ea typeface="Arial Unicode MS" pitchFamily="34" charset="-128"/>
          <a:cs typeface="Arial Unicode MS" pitchFamily="34" charset="-128"/>
        </a:defRPr>
      </a:lvl6pPr>
      <a:lvl7pPr marL="914400" algn="l" rtl="0" fontAlgn="base">
        <a:spcBef>
          <a:spcPct val="0"/>
        </a:spcBef>
        <a:spcAft>
          <a:spcPct val="0"/>
        </a:spcAft>
        <a:defRPr sz="3200" b="1">
          <a:solidFill>
            <a:schemeClr val="bg1"/>
          </a:solidFill>
          <a:latin typeface="Arial" charset="0"/>
          <a:ea typeface="Arial Unicode MS" pitchFamily="34" charset="-128"/>
          <a:cs typeface="Arial Unicode MS" pitchFamily="34" charset="-128"/>
        </a:defRPr>
      </a:lvl7pPr>
      <a:lvl8pPr marL="1371600" algn="l" rtl="0" fontAlgn="base">
        <a:spcBef>
          <a:spcPct val="0"/>
        </a:spcBef>
        <a:spcAft>
          <a:spcPct val="0"/>
        </a:spcAft>
        <a:defRPr sz="3200" b="1">
          <a:solidFill>
            <a:schemeClr val="bg1"/>
          </a:solidFill>
          <a:latin typeface="Arial" charset="0"/>
          <a:ea typeface="Arial Unicode MS" pitchFamily="34" charset="-128"/>
          <a:cs typeface="Arial Unicode MS" pitchFamily="34" charset="-128"/>
        </a:defRPr>
      </a:lvl8pPr>
      <a:lvl9pPr marL="1828800" algn="l" rtl="0" fontAlgn="base">
        <a:spcBef>
          <a:spcPct val="0"/>
        </a:spcBef>
        <a:spcAft>
          <a:spcPct val="0"/>
        </a:spcAft>
        <a:defRPr sz="3200" b="1">
          <a:solidFill>
            <a:schemeClr val="bg1"/>
          </a:solidFill>
          <a:latin typeface="Arial" charset="0"/>
          <a:ea typeface="Arial Unicode MS" pitchFamily="34" charset="-128"/>
          <a:cs typeface="Arial Unicode MS" pitchFamily="34" charset="-128"/>
        </a:defRPr>
      </a:lvl9pPr>
    </p:titleStyle>
    <p:bodyStyle>
      <a:lvl1pPr marL="347663" indent="-347663" algn="l" rtl="0" eaLnBrk="0" fontAlgn="base" hangingPunct="0">
        <a:lnSpc>
          <a:spcPct val="90000"/>
        </a:lnSpc>
        <a:spcBef>
          <a:spcPct val="30000"/>
        </a:spcBef>
        <a:spcAft>
          <a:spcPct val="10000"/>
        </a:spcAft>
        <a:buClr>
          <a:srgbClr val="00529B"/>
        </a:buClr>
        <a:buFont typeface="Times" pitchFamily="18" charset="0"/>
        <a:buChar char="•"/>
        <a:defRPr sz="2800">
          <a:solidFill>
            <a:schemeClr val="tx1"/>
          </a:solidFill>
          <a:latin typeface="+mn-lt"/>
          <a:ea typeface="+mn-ea"/>
          <a:cs typeface="+mn-cs"/>
        </a:defRPr>
      </a:lvl1pPr>
      <a:lvl2pPr marL="635000" indent="-173038" algn="l" rtl="0" eaLnBrk="0" fontAlgn="base" hangingPunct="0">
        <a:lnSpc>
          <a:spcPct val="90000"/>
        </a:lnSpc>
        <a:spcBef>
          <a:spcPct val="30000"/>
        </a:spcBef>
        <a:spcAft>
          <a:spcPct val="10000"/>
        </a:spcAft>
        <a:buClr>
          <a:schemeClr val="tx1"/>
        </a:buClr>
        <a:buFont typeface="Arial" charset="0"/>
        <a:buChar char="-"/>
        <a:defRPr sz="2400">
          <a:solidFill>
            <a:schemeClr val="tx1"/>
          </a:solidFill>
          <a:latin typeface="+mn-lt"/>
          <a:ea typeface="+mn-ea"/>
          <a:cs typeface="+mn-cs"/>
        </a:defRPr>
      </a:lvl2pPr>
      <a:lvl3pPr marL="922338" indent="-173038" algn="l" rtl="0" eaLnBrk="0" fontAlgn="base" hangingPunct="0">
        <a:lnSpc>
          <a:spcPct val="90000"/>
        </a:lnSpc>
        <a:spcBef>
          <a:spcPct val="30000"/>
        </a:spcBef>
        <a:spcAft>
          <a:spcPct val="10000"/>
        </a:spcAft>
        <a:buClr>
          <a:schemeClr val="tx1"/>
        </a:buClr>
        <a:buFont typeface="Times" pitchFamily="18" charset="0"/>
        <a:buChar char="•"/>
        <a:defRPr sz="2000">
          <a:solidFill>
            <a:schemeClr val="tx1"/>
          </a:solidFill>
          <a:latin typeface="+mn-lt"/>
          <a:ea typeface="+mn-ea"/>
          <a:cs typeface="+mn-cs"/>
        </a:defRPr>
      </a:lvl3pPr>
      <a:lvl4pPr marL="1209675" indent="-173038" algn="l" rtl="0" eaLnBrk="0" fontAlgn="base" hangingPunct="0">
        <a:lnSpc>
          <a:spcPct val="90000"/>
        </a:lnSpc>
        <a:spcBef>
          <a:spcPct val="30000"/>
        </a:spcBef>
        <a:spcAft>
          <a:spcPct val="10000"/>
        </a:spcAft>
        <a:buClr>
          <a:schemeClr val="tx1"/>
        </a:buClr>
        <a:buFont typeface="Arial" charset="0"/>
        <a:buChar char="-"/>
        <a:defRPr sz="2000">
          <a:solidFill>
            <a:schemeClr val="tx1"/>
          </a:solidFill>
          <a:latin typeface="+mn-lt"/>
          <a:ea typeface="+mn-ea"/>
          <a:cs typeface="+mn-cs"/>
        </a:defRPr>
      </a:lvl4pPr>
      <a:lvl5pPr marL="1497013" indent="-173038" algn="l" rtl="0" eaLnBrk="0" fontAlgn="base" hangingPunct="0">
        <a:lnSpc>
          <a:spcPct val="90000"/>
        </a:lnSpc>
        <a:spcBef>
          <a:spcPct val="30000"/>
        </a:spcBef>
        <a:spcAft>
          <a:spcPct val="10000"/>
        </a:spcAft>
        <a:buClr>
          <a:schemeClr val="tx1"/>
        </a:buClr>
        <a:buFont typeface="Times" pitchFamily="18" charset="0"/>
        <a:buChar char="•"/>
        <a:defRPr sz="2000">
          <a:solidFill>
            <a:schemeClr val="tx1"/>
          </a:solidFill>
          <a:latin typeface="+mn-lt"/>
          <a:ea typeface="+mn-ea"/>
          <a:cs typeface="+mn-cs"/>
        </a:defRPr>
      </a:lvl5pPr>
      <a:lvl6pPr marL="1954213" indent="-173038" algn="l" rtl="0" fontAlgn="base">
        <a:lnSpc>
          <a:spcPct val="90000"/>
        </a:lnSpc>
        <a:spcBef>
          <a:spcPct val="30000"/>
        </a:spcBef>
        <a:spcAft>
          <a:spcPct val="10000"/>
        </a:spcAft>
        <a:buClr>
          <a:schemeClr val="tx1"/>
        </a:buClr>
        <a:buFont typeface="Times" pitchFamily="18" charset="0"/>
        <a:buChar char="•"/>
        <a:defRPr sz="2000">
          <a:solidFill>
            <a:schemeClr val="tx1"/>
          </a:solidFill>
          <a:latin typeface="+mn-lt"/>
          <a:ea typeface="+mn-ea"/>
          <a:cs typeface="+mn-cs"/>
        </a:defRPr>
      </a:lvl6pPr>
      <a:lvl7pPr marL="2411413" indent="-173038" algn="l" rtl="0" fontAlgn="base">
        <a:lnSpc>
          <a:spcPct val="90000"/>
        </a:lnSpc>
        <a:spcBef>
          <a:spcPct val="30000"/>
        </a:spcBef>
        <a:spcAft>
          <a:spcPct val="10000"/>
        </a:spcAft>
        <a:buClr>
          <a:schemeClr val="tx1"/>
        </a:buClr>
        <a:buFont typeface="Times" pitchFamily="18" charset="0"/>
        <a:buChar char="•"/>
        <a:defRPr sz="2000">
          <a:solidFill>
            <a:schemeClr val="tx1"/>
          </a:solidFill>
          <a:latin typeface="+mn-lt"/>
          <a:ea typeface="+mn-ea"/>
          <a:cs typeface="+mn-cs"/>
        </a:defRPr>
      </a:lvl7pPr>
      <a:lvl8pPr marL="2868613" indent="-173038" algn="l" rtl="0" fontAlgn="base">
        <a:lnSpc>
          <a:spcPct val="90000"/>
        </a:lnSpc>
        <a:spcBef>
          <a:spcPct val="30000"/>
        </a:spcBef>
        <a:spcAft>
          <a:spcPct val="10000"/>
        </a:spcAft>
        <a:buClr>
          <a:schemeClr val="tx1"/>
        </a:buClr>
        <a:buFont typeface="Times" pitchFamily="18" charset="0"/>
        <a:buChar char="•"/>
        <a:defRPr sz="2000">
          <a:solidFill>
            <a:schemeClr val="tx1"/>
          </a:solidFill>
          <a:latin typeface="+mn-lt"/>
          <a:ea typeface="+mn-ea"/>
          <a:cs typeface="+mn-cs"/>
        </a:defRPr>
      </a:lvl8pPr>
      <a:lvl9pPr marL="3325813" indent="-173038" algn="l" rtl="0" fontAlgn="base">
        <a:lnSpc>
          <a:spcPct val="90000"/>
        </a:lnSpc>
        <a:spcBef>
          <a:spcPct val="30000"/>
        </a:spcBef>
        <a:spcAft>
          <a:spcPct val="10000"/>
        </a:spcAft>
        <a:buClr>
          <a:schemeClr val="tx1"/>
        </a:buClr>
        <a:buFont typeface="Times" pitchFamily="18" charset="0"/>
        <a:buChar char="•"/>
        <a:defRPr sz="20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hyperlink" Target="http://www.yide.calis.edu.cn/" TargetMode="External"/><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algn="ctr" eaLnBrk="1" hangingPunct="1"/>
            <a:r>
              <a:rPr lang="en-US" altLang="zh-CN" sz="4400" dirty="0" smtClean="0"/>
              <a:t>CALIS</a:t>
            </a:r>
            <a:r>
              <a:rPr lang="zh-CN" altLang="en-US" sz="4400" dirty="0" smtClean="0"/>
              <a:t>全文获取服务</a:t>
            </a:r>
            <a:endParaRPr lang="en-US" altLang="zh-CN" sz="4400" dirty="0" smtClean="0"/>
          </a:p>
        </p:txBody>
      </p:sp>
      <p:sp>
        <p:nvSpPr>
          <p:cNvPr id="3075" name="Text Box 5"/>
          <p:cNvSpPr txBox="1">
            <a:spLocks noChangeArrowheads="1"/>
          </p:cNvSpPr>
          <p:nvPr/>
        </p:nvSpPr>
        <p:spPr bwMode="auto">
          <a:xfrm>
            <a:off x="1913401" y="3792000"/>
            <a:ext cx="5603875" cy="1816100"/>
          </a:xfrm>
          <a:prstGeom prst="rect">
            <a:avLst/>
          </a:prstGeom>
          <a:noFill/>
          <a:ln w="12700" algn="ctr">
            <a:noFill/>
            <a:miter lim="800000"/>
            <a:headEnd/>
            <a:tailEnd/>
          </a:ln>
        </p:spPr>
        <p:txBody>
          <a:bodyPr>
            <a:spAutoFit/>
          </a:bodyPr>
          <a:lstStyle/>
          <a:p>
            <a:pPr>
              <a:spcBef>
                <a:spcPct val="0"/>
              </a:spcBef>
            </a:pPr>
            <a:r>
              <a:rPr lang="en-US" altLang="zh-CN" sz="2800" dirty="0">
                <a:ea typeface="宋体" pitchFamily="2" charset="-122"/>
              </a:rPr>
              <a:t>CALIS</a:t>
            </a:r>
            <a:r>
              <a:rPr lang="zh-CN" altLang="en-US" sz="2800" dirty="0">
                <a:ea typeface="宋体" pitchFamily="2" charset="-122"/>
              </a:rPr>
              <a:t>管理中心   </a:t>
            </a:r>
            <a:endParaRPr lang="en-US" altLang="zh-CN" sz="2800" dirty="0">
              <a:ea typeface="宋体" pitchFamily="2" charset="-122"/>
            </a:endParaRPr>
          </a:p>
          <a:p>
            <a:pPr>
              <a:spcBef>
                <a:spcPct val="0"/>
              </a:spcBef>
            </a:pPr>
            <a:r>
              <a:rPr lang="zh-CN" altLang="en-US" sz="2800" dirty="0">
                <a:ea typeface="宋体" pitchFamily="2" charset="-122"/>
              </a:rPr>
              <a:t>曾丽军 </a:t>
            </a:r>
            <a:r>
              <a:rPr lang="en-US" altLang="zh-CN" sz="2800" dirty="0">
                <a:ea typeface="宋体" pitchFamily="2" charset="-122"/>
              </a:rPr>
              <a:t/>
            </a:r>
            <a:br>
              <a:rPr lang="en-US" altLang="zh-CN" sz="2800" dirty="0">
                <a:ea typeface="宋体" pitchFamily="2" charset="-122"/>
              </a:rPr>
            </a:br>
            <a:r>
              <a:rPr lang="zh-CN" altLang="en-US" sz="2800" dirty="0" smtClean="0">
                <a:ea typeface="宋体" pitchFamily="2" charset="-122"/>
              </a:rPr>
              <a:t>苏州，</a:t>
            </a:r>
            <a:r>
              <a:rPr lang="en-US" altLang="zh-CN" sz="2800" dirty="0" smtClean="0">
                <a:ea typeface="宋体" pitchFamily="2" charset="-122"/>
              </a:rPr>
              <a:t>2012</a:t>
            </a:r>
            <a:r>
              <a:rPr lang="zh-CN" altLang="en-US" sz="2800" dirty="0" smtClean="0">
                <a:ea typeface="宋体" pitchFamily="2" charset="-122"/>
              </a:rPr>
              <a:t>年</a:t>
            </a:r>
            <a:r>
              <a:rPr lang="en-US" altLang="zh-CN" sz="2800" dirty="0" smtClean="0">
                <a:ea typeface="宋体" pitchFamily="2" charset="-122"/>
              </a:rPr>
              <a:t>4</a:t>
            </a:r>
            <a:r>
              <a:rPr lang="zh-CN" altLang="en-US" sz="2800" dirty="0" smtClean="0">
                <a:ea typeface="宋体" pitchFamily="2" charset="-122"/>
              </a:rPr>
              <a:t>月</a:t>
            </a:r>
            <a:r>
              <a:rPr lang="en-US" altLang="zh-CN" sz="2800" dirty="0" smtClean="0">
                <a:ea typeface="宋体" pitchFamily="2" charset="-122"/>
              </a:rPr>
              <a:t>13</a:t>
            </a:r>
            <a:r>
              <a:rPr lang="zh-CN" altLang="en-US" sz="2800" dirty="0" smtClean="0">
                <a:ea typeface="宋体" pitchFamily="2" charset="-122"/>
              </a:rPr>
              <a:t>日</a:t>
            </a:r>
            <a:r>
              <a:rPr lang="en-US" altLang="zh-CN" sz="2800" dirty="0">
                <a:ea typeface="宋体" pitchFamily="2" charset="-122"/>
              </a:rPr>
              <a:t/>
            </a:r>
            <a:br>
              <a:rPr lang="en-US" altLang="zh-CN" sz="2800" dirty="0">
                <a:ea typeface="宋体" pitchFamily="2" charset="-122"/>
              </a:rPr>
            </a:br>
            <a:endParaRPr lang="en-US" altLang="zh-CN" sz="2800" dirty="0">
              <a:ea typeface="宋体" pitchFamily="2"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馆际互借示范馆情况</a:t>
            </a:r>
            <a:endParaRPr lang="zh-CN" altLang="en-US" dirty="0"/>
          </a:p>
        </p:txBody>
      </p:sp>
      <p:sp>
        <p:nvSpPr>
          <p:cNvPr id="6" name="内容占位符 5"/>
          <p:cNvSpPr>
            <a:spLocks noGrp="1"/>
          </p:cNvSpPr>
          <p:nvPr>
            <p:ph sz="half" idx="1"/>
          </p:nvPr>
        </p:nvSpPr>
        <p:spPr/>
        <p:txBody>
          <a:bodyPr/>
          <a:lstStyle/>
          <a:p>
            <a:endParaRPr lang="zh-CN" altLang="en-US"/>
          </a:p>
        </p:txBody>
      </p:sp>
      <p:sp>
        <p:nvSpPr>
          <p:cNvPr id="7" name="内容占位符 6"/>
          <p:cNvSpPr>
            <a:spLocks noGrp="1"/>
          </p:cNvSpPr>
          <p:nvPr>
            <p:ph sz="half" idx="2"/>
          </p:nvPr>
        </p:nvSpPr>
        <p:spPr>
          <a:xfrm>
            <a:off x="5129212" y="1362075"/>
            <a:ext cx="3462337" cy="4419600"/>
          </a:xfrm>
        </p:spPr>
        <p:txBody>
          <a:bodyPr/>
          <a:lstStyle/>
          <a:p>
            <a:endParaRPr lang="en-US" altLang="zh-CN" dirty="0" smtClean="0"/>
          </a:p>
          <a:p>
            <a:endParaRPr lang="en-US" altLang="zh-CN" dirty="0" smtClean="0"/>
          </a:p>
          <a:p>
            <a:r>
              <a:rPr lang="en-US" altLang="zh-CN" dirty="0" smtClean="0"/>
              <a:t>17</a:t>
            </a:r>
            <a:r>
              <a:rPr lang="zh-CN" altLang="en-US" dirty="0" smtClean="0"/>
              <a:t>个省共</a:t>
            </a:r>
            <a:r>
              <a:rPr lang="en-US" altLang="zh-CN" dirty="0" smtClean="0"/>
              <a:t>71</a:t>
            </a:r>
            <a:r>
              <a:rPr lang="zh-CN" altLang="en-US" dirty="0" smtClean="0"/>
              <a:t>个馆际互借服务示范馆</a:t>
            </a:r>
            <a:endParaRPr lang="zh-CN" altLang="en-US" dirty="0"/>
          </a:p>
        </p:txBody>
      </p:sp>
      <p:graphicFrame>
        <p:nvGraphicFramePr>
          <p:cNvPr id="4" name="表格 3"/>
          <p:cNvGraphicFramePr>
            <a:graphicFrameLocks noGrp="1"/>
          </p:cNvGraphicFramePr>
          <p:nvPr/>
        </p:nvGraphicFramePr>
        <p:xfrm>
          <a:off x="242889" y="1257295"/>
          <a:ext cx="4772026" cy="5319749"/>
        </p:xfrm>
        <a:graphic>
          <a:graphicData uri="http://schemas.openxmlformats.org/drawingml/2006/table">
            <a:tbl>
              <a:tblPr firstRow="1" bandRow="1">
                <a:tableStyleId>{5C22544A-7EE6-4342-B048-85BDC9FD1C3A}</a:tableStyleId>
              </a:tblPr>
              <a:tblGrid>
                <a:gridCol w="2349304"/>
                <a:gridCol w="2422722"/>
              </a:tblGrid>
              <a:tr h="268312">
                <a:tc>
                  <a:txBody>
                    <a:bodyPr/>
                    <a:lstStyle/>
                    <a:p>
                      <a:pPr algn="ctr" fontAlgn="ctr"/>
                      <a:r>
                        <a:rPr lang="zh-CN" altLang="en-US" sz="1800" b="1" i="0" u="none" strike="noStrike" dirty="0">
                          <a:solidFill>
                            <a:schemeClr val="bg1"/>
                          </a:solidFill>
                          <a:latin typeface="Arial Unicode MS" pitchFamily="34" charset="-122"/>
                          <a:ea typeface="Arial Unicode MS" pitchFamily="34" charset="-122"/>
                          <a:cs typeface="Arial Unicode MS" pitchFamily="34" charset="-122"/>
                        </a:rPr>
                        <a:t>省中心名称</a:t>
                      </a:r>
                    </a:p>
                  </a:txBody>
                  <a:tcPr marL="0" marR="0" marT="0" marB="0" anchor="ctr"/>
                </a:tc>
                <a:tc>
                  <a:txBody>
                    <a:bodyPr/>
                    <a:lstStyle/>
                    <a:p>
                      <a:pPr algn="ctr" fontAlgn="ctr"/>
                      <a:r>
                        <a:rPr lang="zh-CN" altLang="en-US" sz="1800" b="1" i="0" u="none" strike="noStrike" dirty="0" smtClean="0">
                          <a:solidFill>
                            <a:schemeClr val="bg1"/>
                          </a:solidFill>
                          <a:latin typeface="Arial Unicode MS" pitchFamily="34" charset="-122"/>
                          <a:ea typeface="Arial Unicode MS" pitchFamily="34" charset="-122"/>
                          <a:cs typeface="Arial Unicode MS" pitchFamily="34" charset="-122"/>
                        </a:rPr>
                        <a:t>馆</a:t>
                      </a:r>
                      <a:r>
                        <a:rPr lang="zh-CN" altLang="en-US" sz="1800" b="1" i="0" u="none" strike="noStrike" dirty="0">
                          <a:solidFill>
                            <a:schemeClr val="bg1"/>
                          </a:solidFill>
                          <a:latin typeface="Arial Unicode MS" pitchFamily="34" charset="-122"/>
                          <a:ea typeface="Arial Unicode MS" pitchFamily="34" charset="-122"/>
                          <a:cs typeface="Arial Unicode MS" pitchFamily="34" charset="-122"/>
                        </a:rPr>
                        <a:t>际互借示范</a:t>
                      </a:r>
                      <a:r>
                        <a:rPr lang="zh-CN" altLang="en-US" sz="1800" b="1" i="0" u="none" strike="noStrike" dirty="0" smtClean="0">
                          <a:solidFill>
                            <a:schemeClr val="bg1"/>
                          </a:solidFill>
                          <a:latin typeface="Arial Unicode MS" pitchFamily="34" charset="-122"/>
                          <a:ea typeface="Arial Unicode MS" pitchFamily="34" charset="-122"/>
                          <a:cs typeface="Arial Unicode MS" pitchFamily="34" charset="-122"/>
                        </a:rPr>
                        <a:t>馆数</a:t>
                      </a:r>
                      <a:endParaRPr lang="zh-CN" altLang="en-US" sz="1800" b="1" i="0" u="none" strike="noStrike" dirty="0">
                        <a:solidFill>
                          <a:schemeClr val="bg1"/>
                        </a:solidFill>
                        <a:latin typeface="Arial Unicode MS" pitchFamily="34" charset="-122"/>
                        <a:ea typeface="Arial Unicode MS" pitchFamily="34" charset="-122"/>
                        <a:cs typeface="Arial Unicode MS" pitchFamily="34" charset="-122"/>
                      </a:endParaRPr>
                    </a:p>
                  </a:txBody>
                  <a:tcPr marL="0" marR="0" marT="0" marB="0" anchor="ctr"/>
                </a:tc>
              </a:tr>
              <a:tr h="268312">
                <a:tc>
                  <a:txBody>
                    <a:bodyPr/>
                    <a:lstStyle/>
                    <a:p>
                      <a:pPr algn="ctr" fontAlgn="ctr"/>
                      <a:r>
                        <a:rPr lang="zh-CN" altLang="en-US" sz="1800" b="0" i="0" u="none" strike="noStrike" dirty="0">
                          <a:solidFill>
                            <a:srgbClr val="000000"/>
                          </a:solidFill>
                          <a:latin typeface="Arial Unicode MS" pitchFamily="34" charset="-122"/>
                          <a:ea typeface="Arial Unicode MS" pitchFamily="34" charset="-122"/>
                          <a:cs typeface="Arial Unicode MS" pitchFamily="34" charset="-122"/>
                        </a:rPr>
                        <a:t>吉林省</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8</a:t>
                      </a:r>
                    </a:p>
                  </a:txBody>
                  <a:tcPr marL="0" marR="0" marT="0" marB="0" anchor="ctr"/>
                </a:tc>
              </a:tr>
              <a:tr h="268312">
                <a:tc>
                  <a:txBody>
                    <a:bodyPr/>
                    <a:lstStyle/>
                    <a:p>
                      <a:pPr algn="ctr" fontAlgn="ctr"/>
                      <a:r>
                        <a:rPr lang="zh-CN" altLang="en-US" sz="1800" b="0" i="0" u="none" strike="noStrike" dirty="0">
                          <a:solidFill>
                            <a:srgbClr val="000000"/>
                          </a:solidFill>
                          <a:latin typeface="Arial Unicode MS" pitchFamily="34" charset="-122"/>
                          <a:ea typeface="Arial Unicode MS" pitchFamily="34" charset="-122"/>
                          <a:cs typeface="Arial Unicode MS" pitchFamily="34" charset="-122"/>
                        </a:rPr>
                        <a:t>陕西省</a:t>
                      </a:r>
                    </a:p>
                  </a:txBody>
                  <a:tcPr marL="0" marR="0" marT="0" marB="0" anchor="ctr"/>
                </a:tc>
                <a:tc>
                  <a:txBody>
                    <a:bodyPr/>
                    <a:lstStyle/>
                    <a:p>
                      <a:pPr algn="ctr" fontAlgn="ctr"/>
                      <a:r>
                        <a:rPr lang="en-US" altLang="zh-CN" sz="1800" b="0" i="0" u="none" strike="noStrike">
                          <a:solidFill>
                            <a:srgbClr val="000000"/>
                          </a:solidFill>
                          <a:latin typeface="Arial Unicode MS" pitchFamily="34" charset="-122"/>
                          <a:ea typeface="Arial Unicode MS" pitchFamily="34" charset="-122"/>
                          <a:cs typeface="Arial Unicode MS" pitchFamily="34" charset="-122"/>
                        </a:rPr>
                        <a:t>8</a:t>
                      </a:r>
                    </a:p>
                  </a:txBody>
                  <a:tcPr marL="0" marR="0" marT="0" marB="0" anchor="ctr"/>
                </a:tc>
              </a:tr>
              <a:tr h="268312">
                <a:tc>
                  <a:txBody>
                    <a:bodyPr/>
                    <a:lstStyle/>
                    <a:p>
                      <a:pPr algn="ctr" fontAlgn="ctr"/>
                      <a:r>
                        <a:rPr lang="zh-CN" altLang="en-US" sz="1800" b="0" i="0" u="none" strike="noStrike" dirty="0">
                          <a:solidFill>
                            <a:srgbClr val="000000"/>
                          </a:solidFill>
                          <a:latin typeface="Arial Unicode MS" pitchFamily="34" charset="-122"/>
                          <a:ea typeface="Arial Unicode MS" pitchFamily="34" charset="-122"/>
                          <a:cs typeface="Arial Unicode MS" pitchFamily="34" charset="-122"/>
                        </a:rPr>
                        <a:t>浙江省</a:t>
                      </a:r>
                    </a:p>
                  </a:txBody>
                  <a:tcPr marL="0" marR="0" marT="0" marB="0" anchor="ctr"/>
                </a:tc>
                <a:tc>
                  <a:txBody>
                    <a:bodyPr/>
                    <a:lstStyle/>
                    <a:p>
                      <a:pPr algn="ctr" fontAlgn="ctr"/>
                      <a:r>
                        <a:rPr lang="en-US" altLang="zh-CN" sz="1800" b="0" i="0" u="none" strike="noStrike">
                          <a:solidFill>
                            <a:srgbClr val="000000"/>
                          </a:solidFill>
                          <a:latin typeface="Arial Unicode MS" pitchFamily="34" charset="-122"/>
                          <a:ea typeface="Arial Unicode MS" pitchFamily="34" charset="-122"/>
                          <a:cs typeface="Arial Unicode MS" pitchFamily="34" charset="-122"/>
                        </a:rPr>
                        <a:t>7</a:t>
                      </a:r>
                    </a:p>
                  </a:txBody>
                  <a:tcPr marL="0" marR="0" marT="0" marB="0" anchor="ctr"/>
                </a:tc>
              </a:tr>
              <a:tr h="268312">
                <a:tc>
                  <a:txBody>
                    <a:bodyPr/>
                    <a:lstStyle/>
                    <a:p>
                      <a:pPr algn="ctr" fontAlgn="ctr"/>
                      <a:r>
                        <a:rPr lang="zh-CN" altLang="en-US" sz="1800" b="0" i="0" u="none" strike="noStrike" dirty="0">
                          <a:solidFill>
                            <a:srgbClr val="000000"/>
                          </a:solidFill>
                          <a:latin typeface="Arial Unicode MS" pitchFamily="34" charset="-122"/>
                          <a:ea typeface="Arial Unicode MS" pitchFamily="34" charset="-122"/>
                          <a:cs typeface="Arial Unicode MS" pitchFamily="34" charset="-122"/>
                        </a:rPr>
                        <a:t>天津市</a:t>
                      </a:r>
                    </a:p>
                  </a:txBody>
                  <a:tcPr marL="0" marR="0" marT="0" marB="0" anchor="ctr"/>
                </a:tc>
                <a:tc>
                  <a:txBody>
                    <a:bodyPr/>
                    <a:lstStyle/>
                    <a:p>
                      <a:pPr algn="ctr" fontAlgn="ctr"/>
                      <a:r>
                        <a:rPr lang="en-US" altLang="zh-CN" sz="1800" b="0" i="0" u="none" strike="noStrike">
                          <a:solidFill>
                            <a:srgbClr val="000000"/>
                          </a:solidFill>
                          <a:latin typeface="Arial Unicode MS" pitchFamily="34" charset="-122"/>
                          <a:ea typeface="Arial Unicode MS" pitchFamily="34" charset="-122"/>
                          <a:cs typeface="Arial Unicode MS" pitchFamily="34" charset="-122"/>
                        </a:rPr>
                        <a:t>7</a:t>
                      </a:r>
                    </a:p>
                  </a:txBody>
                  <a:tcPr marL="0" marR="0" marT="0" marB="0" anchor="ctr"/>
                </a:tc>
              </a:tr>
              <a:tr h="268312">
                <a:tc>
                  <a:txBody>
                    <a:bodyPr/>
                    <a:lstStyle/>
                    <a:p>
                      <a:pPr algn="ctr" fontAlgn="ctr"/>
                      <a:r>
                        <a:rPr lang="zh-CN" altLang="en-US" sz="1800" b="0" i="0" u="none" strike="noStrike" dirty="0">
                          <a:solidFill>
                            <a:srgbClr val="000000"/>
                          </a:solidFill>
                          <a:latin typeface="Arial Unicode MS" pitchFamily="34" charset="-122"/>
                          <a:ea typeface="Arial Unicode MS" pitchFamily="34" charset="-122"/>
                          <a:cs typeface="Arial Unicode MS" pitchFamily="34" charset="-122"/>
                        </a:rPr>
                        <a:t>山东省</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6</a:t>
                      </a:r>
                    </a:p>
                  </a:txBody>
                  <a:tcPr marL="0" marR="0" marT="0" marB="0" anchor="ctr"/>
                </a:tc>
              </a:tr>
              <a:tr h="268312">
                <a:tc>
                  <a:txBody>
                    <a:bodyPr/>
                    <a:lstStyle/>
                    <a:p>
                      <a:pPr algn="ctr" fontAlgn="ctr"/>
                      <a:r>
                        <a:rPr lang="zh-CN" altLang="en-US" sz="1800" b="0" i="0" u="none" strike="noStrike" dirty="0">
                          <a:solidFill>
                            <a:srgbClr val="000000"/>
                          </a:solidFill>
                          <a:latin typeface="Arial Unicode MS" pitchFamily="34" charset="-122"/>
                          <a:ea typeface="Arial Unicode MS" pitchFamily="34" charset="-122"/>
                          <a:cs typeface="Arial Unicode MS" pitchFamily="34" charset="-122"/>
                        </a:rPr>
                        <a:t>江苏省</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6</a:t>
                      </a:r>
                    </a:p>
                  </a:txBody>
                  <a:tcPr marL="0" marR="0" marT="0" marB="0" anchor="ctr"/>
                </a:tc>
              </a:tr>
              <a:tr h="290549">
                <a:tc>
                  <a:txBody>
                    <a:bodyPr/>
                    <a:lstStyle/>
                    <a:p>
                      <a:pPr algn="ctr" fontAlgn="ctr"/>
                      <a:r>
                        <a:rPr lang="zh-CN" altLang="en-US" sz="1800" b="0" i="0" u="none" strike="noStrike" dirty="0">
                          <a:solidFill>
                            <a:srgbClr val="000000"/>
                          </a:solidFill>
                          <a:latin typeface="Arial Unicode MS" pitchFamily="34" charset="-122"/>
                          <a:ea typeface="Arial Unicode MS" pitchFamily="34" charset="-122"/>
                          <a:cs typeface="Arial Unicode MS" pitchFamily="34" charset="-122"/>
                        </a:rPr>
                        <a:t>黑龙江省</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6</a:t>
                      </a:r>
                    </a:p>
                  </a:txBody>
                  <a:tcPr marL="0" marR="0" marT="0" marB="0" anchor="ctr"/>
                </a:tc>
              </a:tr>
              <a:tr h="268312">
                <a:tc>
                  <a:txBody>
                    <a:bodyPr/>
                    <a:lstStyle/>
                    <a:p>
                      <a:pPr algn="ctr" fontAlgn="ctr"/>
                      <a:r>
                        <a:rPr lang="zh-CN" altLang="en-US" sz="1800" b="0" i="0" u="none" strike="noStrike" dirty="0">
                          <a:solidFill>
                            <a:srgbClr val="000000"/>
                          </a:solidFill>
                          <a:latin typeface="Arial Unicode MS" pitchFamily="34" charset="-122"/>
                          <a:ea typeface="Arial Unicode MS" pitchFamily="34" charset="-122"/>
                          <a:cs typeface="Arial Unicode MS" pitchFamily="34" charset="-122"/>
                        </a:rPr>
                        <a:t>福建省</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5</a:t>
                      </a:r>
                    </a:p>
                  </a:txBody>
                  <a:tcPr marL="0" marR="0" marT="0" marB="0" anchor="ctr"/>
                </a:tc>
              </a:tr>
              <a:tr h="268312">
                <a:tc>
                  <a:txBody>
                    <a:bodyPr/>
                    <a:lstStyle/>
                    <a:p>
                      <a:pPr algn="ctr" fontAlgn="ctr"/>
                      <a:r>
                        <a:rPr lang="zh-CN" altLang="en-US" sz="1800" b="0" i="0" u="none" strike="noStrike" dirty="0">
                          <a:solidFill>
                            <a:srgbClr val="000000"/>
                          </a:solidFill>
                          <a:latin typeface="Arial Unicode MS" pitchFamily="34" charset="-122"/>
                          <a:ea typeface="Arial Unicode MS" pitchFamily="34" charset="-122"/>
                          <a:cs typeface="Arial Unicode MS" pitchFamily="34" charset="-122"/>
                        </a:rPr>
                        <a:t>广东省</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4</a:t>
                      </a:r>
                    </a:p>
                  </a:txBody>
                  <a:tcPr marL="0" marR="0" marT="0" marB="0" anchor="ctr"/>
                </a:tc>
              </a:tr>
              <a:tr h="268312">
                <a:tc>
                  <a:txBody>
                    <a:bodyPr/>
                    <a:lstStyle/>
                    <a:p>
                      <a:pPr algn="ctr" fontAlgn="ctr"/>
                      <a:r>
                        <a:rPr lang="zh-CN" altLang="en-US" sz="1800" b="0" i="0" u="none" strike="noStrike" dirty="0">
                          <a:solidFill>
                            <a:srgbClr val="000000"/>
                          </a:solidFill>
                          <a:latin typeface="Arial Unicode MS" pitchFamily="34" charset="-122"/>
                          <a:ea typeface="Arial Unicode MS" pitchFamily="34" charset="-122"/>
                          <a:cs typeface="Arial Unicode MS" pitchFamily="34" charset="-122"/>
                        </a:rPr>
                        <a:t>上海市</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4</a:t>
                      </a:r>
                    </a:p>
                  </a:txBody>
                  <a:tcPr marL="0" marR="0" marT="0" marB="0" anchor="ctr"/>
                </a:tc>
              </a:tr>
              <a:tr h="268312">
                <a:tc>
                  <a:txBody>
                    <a:bodyPr/>
                    <a:lstStyle/>
                    <a:p>
                      <a:pPr algn="ctr" fontAlgn="ctr"/>
                      <a:r>
                        <a:rPr lang="zh-CN" altLang="en-US" sz="1800" b="0" i="0" u="none" strike="noStrike" dirty="0">
                          <a:solidFill>
                            <a:srgbClr val="000000"/>
                          </a:solidFill>
                          <a:latin typeface="Arial Unicode MS" pitchFamily="34" charset="-122"/>
                          <a:ea typeface="Arial Unicode MS" pitchFamily="34" charset="-122"/>
                          <a:cs typeface="Arial Unicode MS" pitchFamily="34" charset="-122"/>
                        </a:rPr>
                        <a:t>湖北省</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2</a:t>
                      </a:r>
                    </a:p>
                  </a:txBody>
                  <a:tcPr marL="0" marR="0" marT="0" marB="0" anchor="ctr"/>
                </a:tc>
              </a:tr>
              <a:tr h="268312">
                <a:tc>
                  <a:txBody>
                    <a:bodyPr/>
                    <a:lstStyle/>
                    <a:p>
                      <a:pPr algn="ctr" fontAlgn="ctr"/>
                      <a:r>
                        <a:rPr lang="zh-CN" altLang="en-US" sz="1800" b="0" i="0" u="none" strike="noStrike" dirty="0">
                          <a:solidFill>
                            <a:srgbClr val="000000"/>
                          </a:solidFill>
                          <a:latin typeface="Arial Unicode MS" pitchFamily="34" charset="-122"/>
                          <a:ea typeface="Arial Unicode MS" pitchFamily="34" charset="-122"/>
                          <a:cs typeface="Arial Unicode MS" pitchFamily="34" charset="-122"/>
                        </a:rPr>
                        <a:t>广西</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2</a:t>
                      </a:r>
                    </a:p>
                  </a:txBody>
                  <a:tcPr marL="0" marR="0" marT="0" marB="0" anchor="ctr"/>
                </a:tc>
              </a:tr>
              <a:tr h="268312">
                <a:tc>
                  <a:txBody>
                    <a:bodyPr/>
                    <a:lstStyle/>
                    <a:p>
                      <a:pPr algn="ctr" fontAlgn="ctr"/>
                      <a:r>
                        <a:rPr lang="zh-CN" altLang="en-US" sz="1800" b="0" i="0" u="none" strike="noStrike">
                          <a:solidFill>
                            <a:srgbClr val="000000"/>
                          </a:solidFill>
                          <a:latin typeface="Arial Unicode MS" pitchFamily="34" charset="-122"/>
                          <a:ea typeface="Arial Unicode MS" pitchFamily="34" charset="-122"/>
                          <a:cs typeface="Arial Unicode MS" pitchFamily="34" charset="-122"/>
                        </a:rPr>
                        <a:t>宁夏</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2</a:t>
                      </a:r>
                    </a:p>
                  </a:txBody>
                  <a:tcPr marL="0" marR="0" marT="0" marB="0" anchor="ctr"/>
                </a:tc>
              </a:tr>
              <a:tr h="268312">
                <a:tc>
                  <a:txBody>
                    <a:bodyPr/>
                    <a:lstStyle/>
                    <a:p>
                      <a:pPr algn="ctr" fontAlgn="ctr"/>
                      <a:r>
                        <a:rPr lang="zh-CN" altLang="en-US" sz="1800" b="0" i="0" u="none" strike="noStrike">
                          <a:solidFill>
                            <a:srgbClr val="000000"/>
                          </a:solidFill>
                          <a:latin typeface="Arial Unicode MS" pitchFamily="34" charset="-122"/>
                          <a:ea typeface="Arial Unicode MS" pitchFamily="34" charset="-122"/>
                          <a:cs typeface="Arial Unicode MS" pitchFamily="34" charset="-122"/>
                        </a:rPr>
                        <a:t>湖南省</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1</a:t>
                      </a:r>
                    </a:p>
                  </a:txBody>
                  <a:tcPr marL="0" marR="0" marT="0" marB="0" anchor="ctr"/>
                </a:tc>
              </a:tr>
              <a:tr h="268312">
                <a:tc>
                  <a:txBody>
                    <a:bodyPr/>
                    <a:lstStyle/>
                    <a:p>
                      <a:pPr algn="ctr" fontAlgn="ctr"/>
                      <a:r>
                        <a:rPr lang="zh-CN" altLang="en-US" sz="1800" b="0" i="0" u="none" strike="noStrike">
                          <a:solidFill>
                            <a:srgbClr val="000000"/>
                          </a:solidFill>
                          <a:latin typeface="Arial Unicode MS" pitchFamily="34" charset="-122"/>
                          <a:ea typeface="Arial Unicode MS" pitchFamily="34" charset="-122"/>
                          <a:cs typeface="Arial Unicode MS" pitchFamily="34" charset="-122"/>
                        </a:rPr>
                        <a:t>贵州省</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1</a:t>
                      </a:r>
                    </a:p>
                  </a:txBody>
                  <a:tcPr marL="0" marR="0" marT="0" marB="0" anchor="ctr"/>
                </a:tc>
              </a:tr>
              <a:tr h="268312">
                <a:tc>
                  <a:txBody>
                    <a:bodyPr/>
                    <a:lstStyle/>
                    <a:p>
                      <a:pPr algn="ctr" fontAlgn="ctr"/>
                      <a:r>
                        <a:rPr lang="zh-CN" altLang="en-US" sz="1800" b="0" i="0" u="none" strike="noStrike">
                          <a:solidFill>
                            <a:srgbClr val="000000"/>
                          </a:solidFill>
                          <a:latin typeface="Arial Unicode MS" pitchFamily="34" charset="-122"/>
                          <a:ea typeface="Arial Unicode MS" pitchFamily="34" charset="-122"/>
                          <a:cs typeface="Arial Unicode MS" pitchFamily="34" charset="-122"/>
                        </a:rPr>
                        <a:t>河北省</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1</a:t>
                      </a:r>
                    </a:p>
                  </a:txBody>
                  <a:tcPr marL="0" marR="0" marT="0" marB="0" anchor="ctr"/>
                </a:tc>
              </a:tr>
              <a:tr h="268312">
                <a:tc>
                  <a:txBody>
                    <a:bodyPr/>
                    <a:lstStyle/>
                    <a:p>
                      <a:pPr algn="ctr" fontAlgn="ctr"/>
                      <a:r>
                        <a:rPr lang="zh-CN" altLang="en-US" sz="1800" b="0" i="0" u="none" strike="noStrike">
                          <a:solidFill>
                            <a:srgbClr val="000000"/>
                          </a:solidFill>
                          <a:latin typeface="Arial Unicode MS" pitchFamily="34" charset="-122"/>
                          <a:ea typeface="Arial Unicode MS" pitchFamily="34" charset="-122"/>
                          <a:cs typeface="Arial Unicode MS" pitchFamily="34" charset="-122"/>
                        </a:rPr>
                        <a:t>北京市</a:t>
                      </a:r>
                    </a:p>
                  </a:txBody>
                  <a:tcPr marL="0" marR="0" marT="0" marB="0" anchor="ctr"/>
                </a:tc>
                <a:tc>
                  <a:txBody>
                    <a:bodyPr/>
                    <a:lstStyle/>
                    <a:p>
                      <a:pPr algn="ctr" fontAlgn="ctr"/>
                      <a:r>
                        <a:rPr lang="en-US" altLang="zh-CN" sz="1800" b="0" i="0" u="none" strike="noStrike" dirty="0">
                          <a:solidFill>
                            <a:srgbClr val="000000"/>
                          </a:solidFill>
                          <a:latin typeface="Arial Unicode MS" pitchFamily="34" charset="-122"/>
                          <a:ea typeface="Arial Unicode MS" pitchFamily="34" charset="-122"/>
                          <a:cs typeface="Arial Unicode MS" pitchFamily="34" charset="-122"/>
                        </a:rPr>
                        <a:t>1</a:t>
                      </a:r>
                    </a:p>
                  </a:txBody>
                  <a:tcPr marL="0" marR="0" marT="0" marB="0" anchor="ctr"/>
                </a:tc>
              </a:tr>
              <a:tr h="348805">
                <a:tc>
                  <a:txBody>
                    <a:bodyPr/>
                    <a:lstStyle/>
                    <a:p>
                      <a:pPr algn="ctr"/>
                      <a:r>
                        <a:rPr lang="zh-CN" altLang="en-US" sz="1800" dirty="0" smtClean="0">
                          <a:latin typeface="Arial Unicode MS" pitchFamily="34" charset="-122"/>
                          <a:ea typeface="Arial Unicode MS" pitchFamily="34" charset="-122"/>
                          <a:cs typeface="Arial Unicode MS" pitchFamily="34" charset="-122"/>
                        </a:rPr>
                        <a:t>总计</a:t>
                      </a:r>
                      <a:endParaRPr lang="zh-CN" altLang="en-US" sz="1800" dirty="0">
                        <a:latin typeface="Arial Unicode MS" pitchFamily="34" charset="-122"/>
                        <a:ea typeface="Arial Unicode MS" pitchFamily="34" charset="-122"/>
                        <a:cs typeface="Arial Unicode MS" pitchFamily="34" charset="-122"/>
                      </a:endParaRPr>
                    </a:p>
                  </a:txBody>
                  <a:tcPr/>
                </a:tc>
                <a:tc>
                  <a:txBody>
                    <a:bodyPr/>
                    <a:lstStyle/>
                    <a:p>
                      <a:pPr algn="ctr"/>
                      <a:r>
                        <a:rPr lang="en-US" altLang="zh-CN" sz="1800" dirty="0" smtClean="0">
                          <a:latin typeface="Arial Unicode MS" pitchFamily="34" charset="-122"/>
                          <a:ea typeface="Arial Unicode MS" pitchFamily="34" charset="-122"/>
                          <a:cs typeface="Arial Unicode MS" pitchFamily="34" charset="-122"/>
                        </a:rPr>
                        <a:t>71</a:t>
                      </a:r>
                      <a:endParaRPr lang="zh-CN" altLang="en-US" sz="1800" dirty="0">
                        <a:latin typeface="Arial Unicode MS" pitchFamily="34" charset="-122"/>
                        <a:ea typeface="Arial Unicode MS" pitchFamily="34" charset="-122"/>
                        <a:cs typeface="Arial Unicode MS" pitchFamily="34" charset="-122"/>
                      </a:endParaRPr>
                    </a:p>
                  </a:txBody>
                  <a:tcPr/>
                </a:tc>
              </a:tr>
            </a:tbl>
          </a:graphicData>
        </a:graphic>
      </p:graphicFrame>
      <p:sp>
        <p:nvSpPr>
          <p:cNvPr id="8" name="矩形 7"/>
          <p:cNvSpPr/>
          <p:nvPr/>
        </p:nvSpPr>
        <p:spPr bwMode="auto">
          <a:xfrm>
            <a:off x="266700" y="2870200"/>
            <a:ext cx="4737100" cy="36933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服务类型</a:t>
            </a:r>
            <a:endParaRPr lang="zh-CN" altLang="en-US" dirty="0"/>
          </a:p>
        </p:txBody>
      </p:sp>
      <p:sp>
        <p:nvSpPr>
          <p:cNvPr id="4" name="页脚占位符 2"/>
          <p:cNvSpPr txBox="1">
            <a:spLocks/>
          </p:cNvSpPr>
          <p:nvPr/>
        </p:nvSpPr>
        <p:spPr bwMode="auto">
          <a:xfrm>
            <a:off x="7046913" y="6381750"/>
            <a:ext cx="2133600" cy="244475"/>
          </a:xfrm>
          <a:prstGeom prst="rect">
            <a:avLst/>
          </a:prstGeom>
          <a:noFill/>
          <a:ln>
            <a:miter lim="800000"/>
            <a:headEnd/>
            <a:tailEnd/>
          </a:ln>
        </p:spPr>
        <p:txBody>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zh-CN" altLang="en-US" sz="1800" b="0" i="0" u="none" strike="noStrike" kern="1200" cap="none" spc="0" normalizeH="0" baseline="0" noProof="0" smtClean="0">
                <a:ln>
                  <a:noFill/>
                </a:ln>
                <a:solidFill>
                  <a:schemeClr val="tx1"/>
                </a:solidFill>
                <a:effectLst/>
                <a:uLnTx/>
                <a:uFillTx/>
                <a:latin typeface="Arial" charset="0"/>
                <a:ea typeface="Arial Unicode MS" pitchFamily="34" charset="-122"/>
                <a:cs typeface="Arial Unicode MS" pitchFamily="34" charset="-122"/>
              </a:rPr>
              <a:t>   </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zh-CN" sz="1800" b="0" i="0" u="none" strike="noStrike" kern="1200" cap="none" spc="0" normalizeH="0" baseline="0" noProof="0" smtClean="0">
                <a:ln>
                  <a:noFill/>
                </a:ln>
                <a:solidFill>
                  <a:schemeClr val="tx1"/>
                </a:solidFill>
                <a:effectLst/>
                <a:uLnTx/>
                <a:uFillTx/>
                <a:latin typeface="Arial" charset="0"/>
                <a:ea typeface="Arial Unicode MS" pitchFamily="34" charset="-122"/>
                <a:cs typeface="Arial Unicode MS" pitchFamily="34" charset="-122"/>
              </a:rPr>
              <a:t>   </a:t>
            </a:r>
            <a:endParaRPr kumimoji="0" lang="en-US" altLang="zh-CN" sz="1800" b="0" i="0" u="none" strike="noStrike" kern="1200" cap="none" spc="0" normalizeH="0" baseline="0" noProof="0">
              <a:ln>
                <a:noFill/>
              </a:ln>
              <a:solidFill>
                <a:schemeClr val="tx1"/>
              </a:solidFill>
              <a:effectLst/>
              <a:uLnTx/>
              <a:uFillTx/>
              <a:latin typeface="Arial" charset="0"/>
              <a:ea typeface="Arial Unicode MS" pitchFamily="34" charset="-122"/>
              <a:cs typeface="Arial Unicode MS" pitchFamily="34" charset="-122"/>
            </a:endParaRPr>
          </a:p>
        </p:txBody>
      </p:sp>
      <p:sp>
        <p:nvSpPr>
          <p:cNvPr id="5" name="AutoShape 2"/>
          <p:cNvSpPr>
            <a:spLocks noChangeArrowheads="1"/>
          </p:cNvSpPr>
          <p:nvPr/>
        </p:nvSpPr>
        <p:spPr bwMode="auto">
          <a:xfrm>
            <a:off x="2244725" y="3903663"/>
            <a:ext cx="1555750" cy="1344612"/>
          </a:xfrm>
          <a:prstGeom prst="hexagon">
            <a:avLst>
              <a:gd name="adj" fmla="val 28926"/>
              <a:gd name="vf" fmla="val 115470"/>
            </a:avLst>
          </a:prstGeom>
          <a:gradFill rotWithShape="1">
            <a:gsLst>
              <a:gs pos="0">
                <a:srgbClr val="FFFFCC"/>
              </a:gs>
              <a:gs pos="100000">
                <a:srgbClr val="76765E"/>
              </a:gs>
            </a:gsLst>
            <a:path path="rect">
              <a:fillToRect r="100000" b="100000"/>
            </a:path>
          </a:gradFill>
          <a:ln w="9525">
            <a:miter lim="800000"/>
            <a:headEnd/>
            <a:tailEnd/>
          </a:ln>
          <a:scene3d>
            <a:camera prst="legacyObliqueTopRight"/>
            <a:lightRig rig="legacyFlat3" dir="b"/>
          </a:scene3d>
          <a:sp3d extrusionH="227000" prstMaterial="legacyMatte">
            <a:bevelT w="13500" h="13500" prst="angle"/>
            <a:bevelB w="13500" h="13500" prst="angle"/>
            <a:extrusionClr>
              <a:srgbClr val="FFFFCC"/>
            </a:extrusionClr>
          </a:sp3d>
        </p:spPr>
        <p:txBody>
          <a:bodyPr wrap="none" anchor="ctr">
            <a:flatTx/>
          </a:bodyPr>
          <a:lstStyle/>
          <a:p>
            <a:pPr latinLnBrk="1"/>
            <a:r>
              <a:rPr kumimoji="1" lang="zh-CN" altLang="en-US" dirty="0" smtClean="0">
                <a:solidFill>
                  <a:srgbClr val="000000"/>
                </a:solidFill>
                <a:latin typeface="HY견고딕"/>
                <a:ea typeface="HY견고딕"/>
                <a:cs typeface="HY견고딕"/>
              </a:rPr>
              <a:t>馆际借书</a:t>
            </a:r>
            <a:endParaRPr kumimoji="1" lang="en-US" altLang="ko-KR" dirty="0" smtClean="0">
              <a:solidFill>
                <a:srgbClr val="000000"/>
              </a:solidFill>
              <a:latin typeface="HY견고딕"/>
              <a:ea typeface="HY견고딕"/>
              <a:cs typeface="HY견고딕"/>
            </a:endParaRPr>
          </a:p>
        </p:txBody>
      </p:sp>
      <p:sp>
        <p:nvSpPr>
          <p:cNvPr id="6" name="AutoShape 3"/>
          <p:cNvSpPr>
            <a:spLocks noChangeArrowheads="1"/>
          </p:cNvSpPr>
          <p:nvPr/>
        </p:nvSpPr>
        <p:spPr bwMode="auto">
          <a:xfrm>
            <a:off x="2244725" y="2559050"/>
            <a:ext cx="1555750" cy="1344613"/>
          </a:xfrm>
          <a:prstGeom prst="hexagon">
            <a:avLst>
              <a:gd name="adj" fmla="val 28926"/>
              <a:gd name="vf" fmla="val 115470"/>
            </a:avLst>
          </a:prstGeom>
          <a:gradFill rotWithShape="1">
            <a:gsLst>
              <a:gs pos="0">
                <a:srgbClr val="00FFCC"/>
              </a:gs>
              <a:gs pos="100000">
                <a:srgbClr val="00765E"/>
              </a:gs>
            </a:gsLst>
            <a:path path="rect">
              <a:fillToRect r="100000" b="100000"/>
            </a:path>
          </a:gradFill>
          <a:ln w="9525">
            <a:miter lim="800000"/>
            <a:headEnd/>
            <a:tailEnd/>
          </a:ln>
          <a:scene3d>
            <a:camera prst="legacyObliqueTopRight"/>
            <a:lightRig rig="legacyFlat3" dir="b"/>
          </a:scene3d>
          <a:sp3d extrusionH="227000" prstMaterial="legacyMatte">
            <a:bevelT w="13500" h="13500" prst="angle"/>
            <a:bevelB w="13500" h="13500" prst="angle"/>
            <a:extrusionClr>
              <a:srgbClr val="00FFCC"/>
            </a:extrusionClr>
          </a:sp3d>
        </p:spPr>
        <p:txBody>
          <a:bodyPr wrap="none" anchor="ctr">
            <a:flatTx/>
          </a:bodyPr>
          <a:lstStyle/>
          <a:p>
            <a:pPr algn="ctr" latinLnBrk="1"/>
            <a:r>
              <a:rPr kumimoji="1" lang="zh-CN" altLang="en-US" dirty="0" smtClean="0">
                <a:solidFill>
                  <a:srgbClr val="000000"/>
                </a:solidFill>
                <a:latin typeface="HY견고딕"/>
                <a:ea typeface="HY견고딕"/>
                <a:cs typeface="HY견고딕"/>
              </a:rPr>
              <a:t>电子书借阅</a:t>
            </a:r>
            <a:endParaRPr kumimoji="1" lang="en-US" altLang="ko-KR" dirty="0">
              <a:solidFill>
                <a:srgbClr val="000000"/>
              </a:solidFill>
              <a:latin typeface="HY견고딕"/>
              <a:ea typeface="HY견고딕"/>
              <a:cs typeface="HY견고딕"/>
            </a:endParaRPr>
          </a:p>
        </p:txBody>
      </p:sp>
      <p:sp>
        <p:nvSpPr>
          <p:cNvPr id="7" name="AutoShape 4"/>
          <p:cNvSpPr>
            <a:spLocks noChangeArrowheads="1"/>
          </p:cNvSpPr>
          <p:nvPr/>
        </p:nvSpPr>
        <p:spPr bwMode="auto">
          <a:xfrm>
            <a:off x="3395663" y="1885950"/>
            <a:ext cx="1554162" cy="1344613"/>
          </a:xfrm>
          <a:prstGeom prst="hexagon">
            <a:avLst>
              <a:gd name="adj" fmla="val 28896"/>
              <a:gd name="vf" fmla="val 115470"/>
            </a:avLst>
          </a:prstGeom>
          <a:gradFill rotWithShape="1">
            <a:gsLst>
              <a:gs pos="0">
                <a:srgbClr val="33CCFF"/>
              </a:gs>
              <a:gs pos="100000">
                <a:srgbClr val="185E76"/>
              </a:gs>
            </a:gsLst>
            <a:path path="rect">
              <a:fillToRect r="100000" b="100000"/>
            </a:path>
          </a:gradFill>
          <a:ln w="9525">
            <a:miter lim="800000"/>
            <a:headEnd/>
            <a:tailEnd/>
          </a:ln>
          <a:scene3d>
            <a:camera prst="legacyObliqueTopRight"/>
            <a:lightRig rig="legacyFlat3" dir="b"/>
          </a:scene3d>
          <a:sp3d extrusionH="227000" prstMaterial="legacyMatte">
            <a:bevelT w="13500" h="13500" prst="angle"/>
            <a:bevelB w="13500" h="13500" prst="angle"/>
            <a:extrusionClr>
              <a:srgbClr val="33CCFF"/>
            </a:extrusionClr>
          </a:sp3d>
        </p:spPr>
        <p:txBody>
          <a:bodyPr wrap="none" anchor="ctr">
            <a:flatTx/>
          </a:bodyPr>
          <a:lstStyle/>
          <a:p>
            <a:pPr algn="ctr" latinLnBrk="1"/>
            <a:r>
              <a:rPr kumimoji="1" lang="zh-CN" altLang="en-US" dirty="0" smtClean="0">
                <a:solidFill>
                  <a:srgbClr val="000000"/>
                </a:solidFill>
                <a:latin typeface="HY견고딕"/>
                <a:ea typeface="HY견고딕"/>
                <a:cs typeface="HY견고딕"/>
              </a:rPr>
              <a:t>单篇订购</a:t>
            </a:r>
            <a:endParaRPr kumimoji="1" lang="en-US" altLang="ko-KR" dirty="0">
              <a:solidFill>
                <a:srgbClr val="000000"/>
              </a:solidFill>
              <a:latin typeface="HY견고딕"/>
              <a:ea typeface="HY견고딕"/>
              <a:cs typeface="HY견고딕"/>
            </a:endParaRPr>
          </a:p>
        </p:txBody>
      </p:sp>
      <p:sp>
        <p:nvSpPr>
          <p:cNvPr id="8" name="AutoShape 5"/>
          <p:cNvSpPr>
            <a:spLocks noChangeArrowheads="1"/>
          </p:cNvSpPr>
          <p:nvPr/>
        </p:nvSpPr>
        <p:spPr bwMode="auto">
          <a:xfrm>
            <a:off x="3395663" y="4575175"/>
            <a:ext cx="1554162" cy="1344613"/>
          </a:xfrm>
          <a:prstGeom prst="hexagon">
            <a:avLst>
              <a:gd name="adj" fmla="val 28896"/>
              <a:gd name="vf" fmla="val 115470"/>
            </a:avLst>
          </a:prstGeom>
          <a:gradFill rotWithShape="1">
            <a:gsLst>
              <a:gs pos="0">
                <a:srgbClr val="CCFF33"/>
              </a:gs>
              <a:gs pos="100000">
                <a:srgbClr val="5E7618"/>
              </a:gs>
            </a:gsLst>
            <a:path path="rect">
              <a:fillToRect r="100000" b="100000"/>
            </a:path>
          </a:gradFill>
          <a:ln w="9525">
            <a:miter lim="800000"/>
            <a:headEnd/>
            <a:tailEnd/>
          </a:ln>
          <a:scene3d>
            <a:camera prst="legacyObliqueTopRight"/>
            <a:lightRig rig="legacyFlat3" dir="b"/>
          </a:scene3d>
          <a:sp3d extrusionH="227000" prstMaterial="legacyMatte">
            <a:bevelT w="13500" h="13500" prst="angle"/>
            <a:bevelB w="13500" h="13500" prst="angle"/>
            <a:extrusionClr>
              <a:srgbClr val="CCFF33"/>
            </a:extrusionClr>
          </a:sp3d>
        </p:spPr>
        <p:txBody>
          <a:bodyPr wrap="none" anchor="ctr">
            <a:flatTx/>
          </a:bodyPr>
          <a:lstStyle/>
          <a:p>
            <a:pPr latinLnBrk="1"/>
            <a:r>
              <a:rPr kumimoji="1" lang="zh-CN" altLang="en-US" dirty="0" smtClean="0">
                <a:solidFill>
                  <a:srgbClr val="000000"/>
                </a:solidFill>
                <a:latin typeface="HY견고딕"/>
                <a:ea typeface="HY견고딕"/>
                <a:cs typeface="HY견고딕"/>
              </a:rPr>
              <a:t>代查代检</a:t>
            </a:r>
            <a:endParaRPr kumimoji="1" lang="en-US" altLang="ko-KR" dirty="0">
              <a:solidFill>
                <a:srgbClr val="000000"/>
              </a:solidFill>
              <a:latin typeface="HY견고딕"/>
              <a:ea typeface="HY견고딕"/>
              <a:cs typeface="HY견고딕"/>
            </a:endParaRPr>
          </a:p>
        </p:txBody>
      </p:sp>
      <p:sp>
        <p:nvSpPr>
          <p:cNvPr id="9" name="AutoShape 6"/>
          <p:cNvSpPr>
            <a:spLocks noChangeArrowheads="1"/>
          </p:cNvSpPr>
          <p:nvPr/>
        </p:nvSpPr>
        <p:spPr bwMode="auto">
          <a:xfrm>
            <a:off x="4545013" y="3903663"/>
            <a:ext cx="1555750" cy="1344612"/>
          </a:xfrm>
          <a:prstGeom prst="hexagon">
            <a:avLst>
              <a:gd name="adj" fmla="val 28926"/>
              <a:gd name="vf" fmla="val 115470"/>
            </a:avLst>
          </a:prstGeom>
          <a:gradFill rotWithShape="1">
            <a:gsLst>
              <a:gs pos="0">
                <a:srgbClr val="FF9999"/>
              </a:gs>
              <a:gs pos="100000">
                <a:srgbClr val="764747"/>
              </a:gs>
            </a:gsLst>
            <a:path path="rect">
              <a:fillToRect r="100000" b="100000"/>
            </a:path>
          </a:gradFill>
          <a:ln w="9525">
            <a:miter lim="800000"/>
            <a:headEnd/>
            <a:tailEnd/>
          </a:ln>
          <a:scene3d>
            <a:camera prst="legacyObliqueTopRight"/>
            <a:lightRig rig="legacyFlat3" dir="b"/>
          </a:scene3d>
          <a:sp3d extrusionH="227000" prstMaterial="legacyMatte">
            <a:bevelT w="13500" h="13500" prst="angle"/>
            <a:bevelB w="13500" h="13500" prst="angle"/>
            <a:extrusionClr>
              <a:srgbClr val="FF9999"/>
            </a:extrusionClr>
          </a:sp3d>
        </p:spPr>
        <p:txBody>
          <a:bodyPr wrap="none" anchor="ctr">
            <a:flatTx/>
          </a:bodyPr>
          <a:lstStyle/>
          <a:p>
            <a:pPr algn="ctr" latinLnBrk="1"/>
            <a:r>
              <a:rPr kumimoji="1" lang="zh-CN" altLang="en-US" b="1" dirty="0" smtClean="0">
                <a:solidFill>
                  <a:srgbClr val="000000"/>
                </a:solidFill>
                <a:ea typeface="Gulim" pitchFamily="34" charset="-127"/>
              </a:rPr>
              <a:t>文献传递</a:t>
            </a:r>
            <a:endParaRPr kumimoji="1" lang="en-US" altLang="ko-KR" b="1" dirty="0">
              <a:solidFill>
                <a:srgbClr val="000000"/>
              </a:solidFill>
              <a:ea typeface="Gulim" pitchFamily="34" charset="-127"/>
            </a:endParaRPr>
          </a:p>
        </p:txBody>
      </p:sp>
      <p:sp>
        <p:nvSpPr>
          <p:cNvPr id="10" name="AutoShape 7"/>
          <p:cNvSpPr>
            <a:spLocks noChangeArrowheads="1"/>
          </p:cNvSpPr>
          <p:nvPr/>
        </p:nvSpPr>
        <p:spPr bwMode="auto">
          <a:xfrm>
            <a:off x="4545013" y="2559050"/>
            <a:ext cx="1555750" cy="1344613"/>
          </a:xfrm>
          <a:prstGeom prst="hexagon">
            <a:avLst>
              <a:gd name="adj" fmla="val 28926"/>
              <a:gd name="vf" fmla="val 115470"/>
            </a:avLst>
          </a:prstGeom>
          <a:gradFill rotWithShape="1">
            <a:gsLst>
              <a:gs pos="0">
                <a:srgbClr val="FFFF99"/>
              </a:gs>
              <a:gs pos="100000">
                <a:srgbClr val="767647"/>
              </a:gs>
            </a:gsLst>
            <a:path path="rect">
              <a:fillToRect r="100000" b="100000"/>
            </a:path>
          </a:gradFill>
          <a:ln w="9525">
            <a:miter lim="800000"/>
            <a:headEnd/>
            <a:tailEnd/>
          </a:ln>
          <a:scene3d>
            <a:camera prst="legacyObliqueTopRight"/>
            <a:lightRig rig="legacyFlat3" dir="b"/>
          </a:scene3d>
          <a:sp3d extrusionH="227000" prstMaterial="legacyMatte">
            <a:bevelT w="13500" h="13500" prst="angle"/>
            <a:bevelB w="13500" h="13500" prst="angle"/>
            <a:extrusionClr>
              <a:srgbClr val="FFFF99"/>
            </a:extrusionClr>
          </a:sp3d>
        </p:spPr>
        <p:txBody>
          <a:bodyPr wrap="none" anchor="ctr">
            <a:flatTx/>
          </a:bodyPr>
          <a:lstStyle/>
          <a:p>
            <a:pPr algn="ctr" latinLnBrk="1"/>
            <a:r>
              <a:rPr kumimoji="1" lang="en-US" altLang="ko-KR" b="1" dirty="0" smtClean="0">
                <a:solidFill>
                  <a:srgbClr val="000000"/>
                </a:solidFill>
                <a:ea typeface="Gulim" pitchFamily="34" charset="-127"/>
              </a:rPr>
              <a:t>……</a:t>
            </a:r>
            <a:endParaRPr kumimoji="1" lang="en-US" altLang="ko-KR" b="1" dirty="0">
              <a:solidFill>
                <a:srgbClr val="000000"/>
              </a:solidFill>
              <a:ea typeface="Gulim" pitchFamily="34" charset="-127"/>
            </a:endParaRPr>
          </a:p>
        </p:txBody>
      </p:sp>
      <p:sp>
        <p:nvSpPr>
          <p:cNvPr id="11" name="AutoShape 8"/>
          <p:cNvSpPr>
            <a:spLocks noChangeArrowheads="1"/>
          </p:cNvSpPr>
          <p:nvPr/>
        </p:nvSpPr>
        <p:spPr bwMode="auto">
          <a:xfrm>
            <a:off x="3219450" y="3040063"/>
            <a:ext cx="1941513" cy="1681162"/>
          </a:xfrm>
          <a:prstGeom prst="hexagon">
            <a:avLst>
              <a:gd name="adj" fmla="val 28872"/>
              <a:gd name="vf" fmla="val 115470"/>
            </a:avLst>
          </a:prstGeom>
          <a:solidFill>
            <a:srgbClr val="006666">
              <a:alpha val="50195"/>
            </a:srgbClr>
          </a:solidFill>
          <a:ln w="9525">
            <a:solidFill>
              <a:srgbClr val="CCCCFF"/>
            </a:solidFill>
            <a:prstDash val="dash"/>
            <a:miter lim="800000"/>
            <a:headEnd/>
            <a:tailEnd/>
          </a:ln>
        </p:spPr>
        <p:txBody>
          <a:bodyPr wrap="none" anchor="ctr"/>
          <a:lstStyle/>
          <a:p>
            <a:pPr algn="ctr" latinLnBrk="1"/>
            <a:endParaRPr lang="ko-KR" altLang="en-US" dirty="0">
              <a:solidFill>
                <a:srgbClr val="FFFFFF"/>
              </a:solidFill>
              <a:latin typeface="HY견고딕"/>
              <a:ea typeface="HY견고딕"/>
              <a:cs typeface="HY견고딕"/>
            </a:endParaRPr>
          </a:p>
          <a:p>
            <a:pPr algn="ctr" latinLnBrk="1"/>
            <a:r>
              <a:rPr lang="en-US" altLang="zh-CN" b="1" dirty="0" smtClean="0">
                <a:solidFill>
                  <a:schemeClr val="bg1"/>
                </a:solidFill>
                <a:latin typeface="HY견고딕"/>
                <a:ea typeface="HY견고딕"/>
                <a:cs typeface="HY견고딕"/>
              </a:rPr>
              <a:t>CALIS</a:t>
            </a:r>
            <a:r>
              <a:rPr lang="zh-CN" altLang="en-US" b="1" dirty="0" smtClean="0">
                <a:solidFill>
                  <a:schemeClr val="bg1"/>
                </a:solidFill>
                <a:latin typeface="HY견고딕"/>
                <a:ea typeface="HY견고딕"/>
                <a:cs typeface="HY견고딕"/>
              </a:rPr>
              <a:t>全文</a:t>
            </a:r>
            <a:endParaRPr lang="en-US" altLang="zh-CN" b="1" dirty="0" smtClean="0">
              <a:solidFill>
                <a:schemeClr val="bg1"/>
              </a:solidFill>
              <a:latin typeface="HY견고딕"/>
              <a:ea typeface="HY견고딕"/>
              <a:cs typeface="HY견고딕"/>
            </a:endParaRPr>
          </a:p>
          <a:p>
            <a:pPr algn="ctr" latinLnBrk="1"/>
            <a:r>
              <a:rPr lang="zh-CN" altLang="en-US" b="1" dirty="0" smtClean="0">
                <a:solidFill>
                  <a:schemeClr val="bg1"/>
                </a:solidFill>
                <a:latin typeface="HY견고딕"/>
                <a:ea typeface="HY견고딕"/>
                <a:cs typeface="HY견고딕"/>
              </a:rPr>
              <a:t>获取服务</a:t>
            </a:r>
            <a:endParaRPr lang="en-US" altLang="ko-KR" b="1" dirty="0" smtClean="0">
              <a:solidFill>
                <a:schemeClr val="bg1"/>
              </a:solidFill>
              <a:latin typeface="HY견고딕"/>
              <a:ea typeface="HY견고딕"/>
              <a:cs typeface="HY견고딕"/>
            </a:endParaRPr>
          </a:p>
          <a:p>
            <a:pPr algn="ctr" latinLnBrk="1"/>
            <a:endParaRPr kumimoji="1" lang="ko-KR" altLang="en-US" dirty="0">
              <a:solidFill>
                <a:srgbClr val="000000"/>
              </a:solidFill>
              <a:latin typeface="Times New Roman" pitchFamily="18" charset="0"/>
              <a:ea typeface="Gulim"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dirty="0" smtClean="0"/>
              <a:t>中心调度服务（</a:t>
            </a:r>
            <a:r>
              <a:rPr lang="en-US" altLang="zh-CN" dirty="0" smtClean="0"/>
              <a:t>2011</a:t>
            </a:r>
            <a:r>
              <a:rPr lang="zh-CN" altLang="en-US" dirty="0" smtClean="0"/>
              <a:t>年</a:t>
            </a:r>
            <a:r>
              <a:rPr lang="en-US" altLang="zh-CN" dirty="0" smtClean="0"/>
              <a:t>6</a:t>
            </a:r>
            <a:r>
              <a:rPr lang="zh-CN" altLang="en-US" dirty="0" smtClean="0"/>
              <a:t>月</a:t>
            </a:r>
            <a:r>
              <a:rPr lang="en-US" altLang="zh-CN" dirty="0" smtClean="0"/>
              <a:t>1</a:t>
            </a:r>
            <a:r>
              <a:rPr lang="zh-CN" altLang="en-US" dirty="0" smtClean="0"/>
              <a:t>日启动）</a:t>
            </a:r>
            <a:endParaRPr lang="zh-CN" altLang="en-US" dirty="0"/>
          </a:p>
        </p:txBody>
      </p:sp>
      <p:graphicFrame>
        <p:nvGraphicFramePr>
          <p:cNvPr id="8" name="图表 7"/>
          <p:cNvGraphicFramePr/>
          <p:nvPr/>
        </p:nvGraphicFramePr>
        <p:xfrm>
          <a:off x="742950" y="1471613"/>
          <a:ext cx="7800975" cy="467201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2"/>
          <a:srcRect/>
          <a:stretch>
            <a:fillRect/>
          </a:stretch>
        </p:blipFill>
        <p:spPr bwMode="auto">
          <a:xfrm>
            <a:off x="485775" y="1214437"/>
            <a:ext cx="8072438" cy="5272088"/>
          </a:xfrm>
          <a:prstGeom prst="rect">
            <a:avLst/>
          </a:prstGeom>
          <a:noFill/>
          <a:ln w="9525">
            <a:noFill/>
            <a:miter lim="800000"/>
            <a:headEnd/>
            <a:tailEnd/>
          </a:ln>
        </p:spPr>
      </p:pic>
      <p:sp>
        <p:nvSpPr>
          <p:cNvPr id="4" name="标题 3"/>
          <p:cNvSpPr>
            <a:spLocks noGrp="1"/>
          </p:cNvSpPr>
          <p:nvPr>
            <p:ph type="title"/>
          </p:nvPr>
        </p:nvSpPr>
        <p:spPr/>
        <p:txBody>
          <a:bodyPr/>
          <a:lstStyle/>
          <a:p>
            <a:r>
              <a:rPr lang="zh-CN" altLang="en-US" dirty="0" smtClean="0"/>
              <a:t>文献获取门户</a:t>
            </a:r>
            <a:r>
              <a:rPr lang="en-US" altLang="zh-CN" dirty="0" smtClean="0"/>
              <a:t>——e</a:t>
            </a:r>
            <a:r>
              <a:rPr lang="zh-CN" altLang="en-US" dirty="0" smtClean="0"/>
              <a:t>得</a:t>
            </a:r>
            <a:endParaRPr lang="zh-CN" altLang="en-US" dirty="0"/>
          </a:p>
        </p:txBody>
      </p:sp>
      <p:sp>
        <p:nvSpPr>
          <p:cNvPr id="5" name="矩形 4"/>
          <p:cNvSpPr/>
          <p:nvPr/>
        </p:nvSpPr>
        <p:spPr bwMode="auto">
          <a:xfrm>
            <a:off x="457200" y="4400550"/>
            <a:ext cx="5057775" cy="1615827"/>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altLang="zh-CN" sz="1800" b="1" i="0" u="none" strike="noStrike" cap="none" normalizeH="0" baseline="0" dirty="0" smtClean="0">
              <a:ln>
                <a:noFill/>
              </a:ln>
              <a:solidFill>
                <a:schemeClr val="tx1"/>
              </a:solidFill>
              <a:effectLst/>
              <a:latin typeface="Arial" charset="0"/>
            </a:endParaRPr>
          </a:p>
          <a:p>
            <a:pPr marL="0" marR="0" indent="0" algn="ctr" defTabSz="914400" rtl="0" eaLnBrk="0" fontAlgn="base" latinLnBrk="0" hangingPunct="0">
              <a:lnSpc>
                <a:spcPct val="100000"/>
              </a:lnSpc>
              <a:spcBef>
                <a:spcPct val="50000"/>
              </a:spcBef>
              <a:spcAft>
                <a:spcPct val="0"/>
              </a:spcAft>
              <a:buClrTx/>
              <a:buSzTx/>
              <a:buFontTx/>
              <a:buNone/>
              <a:tabLst/>
            </a:pPr>
            <a:endParaRPr lang="en-US" altLang="zh-CN" b="1" dirty="0" smtClean="0"/>
          </a:p>
          <a:p>
            <a:pPr marL="0" marR="0" indent="0" algn="ctr" defTabSz="914400" rtl="0" eaLnBrk="0" fontAlgn="base" latinLnBrk="0" hangingPunct="0">
              <a:lnSpc>
                <a:spcPct val="100000"/>
              </a:lnSpc>
              <a:spcBef>
                <a:spcPct val="50000"/>
              </a:spcBef>
              <a:spcAft>
                <a:spcPct val="0"/>
              </a:spcAft>
              <a:buClrTx/>
              <a:buSzTx/>
              <a:buFontTx/>
              <a:buNone/>
              <a:tabLst/>
            </a:pPr>
            <a:endParaRPr kumimoji="0" lang="en-US" altLang="zh-CN" sz="1800" b="1" i="0" u="none" strike="noStrike" cap="none" normalizeH="0" baseline="0" dirty="0" smtClean="0">
              <a:ln>
                <a:noFill/>
              </a:ln>
              <a:solidFill>
                <a:schemeClr val="tx1"/>
              </a:solidFill>
              <a:effectLst/>
              <a:latin typeface="Arial" charset="0"/>
            </a:endParaRPr>
          </a:p>
          <a:p>
            <a:pPr marL="0" marR="0" indent="0" algn="ctr" defTabSz="914400" rtl="0" eaLnBrk="0" fontAlgn="base" latinLnBrk="0" hangingPunct="0">
              <a:lnSpc>
                <a:spcPct val="100000"/>
              </a:lnSpc>
              <a:spcBef>
                <a:spcPct val="50000"/>
              </a:spcBef>
              <a:spcAft>
                <a:spcPct val="0"/>
              </a:spcAft>
              <a:buClrTx/>
              <a:buSzTx/>
              <a:buFontTx/>
              <a:buNone/>
              <a:tabLst/>
            </a:pPr>
            <a:endParaRPr lang="en-US" altLang="zh-CN" b="1"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主要内容</a:t>
            </a:r>
            <a:endParaRPr lang="zh-CN" altLang="en-US" dirty="0"/>
          </a:p>
        </p:txBody>
      </p:sp>
      <p:grpSp>
        <p:nvGrpSpPr>
          <p:cNvPr id="2" name="Group 2"/>
          <p:cNvGrpSpPr>
            <a:grpSpLocks/>
          </p:cNvGrpSpPr>
          <p:nvPr/>
        </p:nvGrpSpPr>
        <p:grpSpPr bwMode="auto">
          <a:xfrm>
            <a:off x="1728787" y="1991677"/>
            <a:ext cx="4929187" cy="653186"/>
            <a:chOff x="1152" y="1440"/>
            <a:chExt cx="3360" cy="495"/>
          </a:xfrm>
        </p:grpSpPr>
        <p:sp>
          <p:nvSpPr>
            <p:cNvPr id="6" name="AutoShape 3"/>
            <p:cNvSpPr>
              <a:spLocks noChangeArrowheads="1"/>
            </p:cNvSpPr>
            <p:nvPr/>
          </p:nvSpPr>
          <p:spPr bwMode="gray">
            <a:xfrm>
              <a:off x="1382" y="1475"/>
              <a:ext cx="3130" cy="421"/>
            </a:xfrm>
            <a:prstGeom prst="roundRect">
              <a:avLst>
                <a:gd name="adj" fmla="val 50000"/>
              </a:avLst>
            </a:prstGeom>
            <a:ln>
              <a:solidFill>
                <a:srgbClr val="0070C0"/>
              </a:solidFill>
              <a:headEnd/>
              <a:tailEnd/>
            </a:ln>
          </p:spPr>
          <p:style>
            <a:lnRef idx="2">
              <a:schemeClr val="accent2"/>
            </a:lnRef>
            <a:fillRef idx="1">
              <a:schemeClr val="lt1"/>
            </a:fillRef>
            <a:effectRef idx="0">
              <a:schemeClr val="accent2"/>
            </a:effectRef>
            <a:fontRef idx="minor">
              <a:schemeClr val="dk1"/>
            </a:fontRef>
          </p:style>
          <p:txBody>
            <a:bodyPr vert="eaVert" wrap="none" anchor="ctr"/>
            <a:lstStyle/>
            <a:p>
              <a:endParaRPr lang="zh-CN" altLang="en-US"/>
            </a:p>
          </p:txBody>
        </p:sp>
        <p:grpSp>
          <p:nvGrpSpPr>
            <p:cNvPr id="3" name="Group 4"/>
            <p:cNvGrpSpPr>
              <a:grpSpLocks/>
            </p:cNvGrpSpPr>
            <p:nvPr/>
          </p:nvGrpSpPr>
          <p:grpSpPr bwMode="auto">
            <a:xfrm>
              <a:off x="1152" y="1440"/>
              <a:ext cx="581" cy="468"/>
              <a:chOff x="720" y="960"/>
              <a:chExt cx="987" cy="795"/>
            </a:xfrm>
          </p:grpSpPr>
          <p:sp>
            <p:nvSpPr>
              <p:cNvPr id="10" name="Oval 5"/>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11" name="Oval 6"/>
              <p:cNvSpPr>
                <a:spLocks noChangeArrowheads="1"/>
              </p:cNvSpPr>
              <p:nvPr/>
            </p:nvSpPr>
            <p:spPr bwMode="gray">
              <a:xfrm rot="1758052">
                <a:off x="720" y="960"/>
                <a:ext cx="959" cy="768"/>
              </a:xfrm>
              <a:prstGeom prst="ellipse">
                <a:avLst/>
              </a:prstGeom>
              <a:solidFill>
                <a:schemeClr val="accent1">
                  <a:lumMod val="75000"/>
                </a:schemeClr>
              </a:solidFill>
              <a:ln w="9525">
                <a:solidFill>
                  <a:schemeClr val="accent1">
                    <a:lumMod val="20000"/>
                    <a:lumOff val="80000"/>
                  </a:schemeClr>
                </a:solidFill>
                <a:round/>
                <a:headEnd/>
                <a:tailEnd/>
              </a:ln>
              <a:effectLst/>
            </p:spPr>
            <p:txBody>
              <a:bodyPr wrap="none" anchor="ctr"/>
              <a:lstStyle/>
              <a:p>
                <a:pPr>
                  <a:defRPr/>
                </a:pPr>
                <a:endParaRPr lang="zh-CN" altLang="en-US"/>
              </a:p>
            </p:txBody>
          </p:sp>
          <p:sp>
            <p:nvSpPr>
              <p:cNvPr id="12" name="Oval 7"/>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8" name="Text Box 8"/>
            <p:cNvSpPr txBox="1">
              <a:spLocks noChangeArrowheads="1"/>
            </p:cNvSpPr>
            <p:nvPr/>
          </p:nvSpPr>
          <p:spPr bwMode="gray">
            <a:xfrm>
              <a:off x="2393" y="1538"/>
              <a:ext cx="1105" cy="397"/>
            </a:xfrm>
            <a:prstGeom prst="rect">
              <a:avLst/>
            </a:prstGeom>
            <a:noFill/>
            <a:ln w="9525" algn="ctr">
              <a:noFill/>
              <a:miter lim="800000"/>
              <a:headEnd/>
              <a:tailEnd/>
            </a:ln>
          </p:spPr>
          <p:txBody>
            <a:bodyPr wrap="none">
              <a:spAutoFit/>
            </a:bodyPr>
            <a:lstStyle/>
            <a:p>
              <a:pPr eaLnBrk="0" hangingPunct="0"/>
              <a:r>
                <a:rPr lang="zh-CN" altLang="en-US" sz="2800" b="1" dirty="0" smtClean="0">
                  <a:solidFill>
                    <a:srgbClr val="000000"/>
                  </a:solidFill>
                  <a:latin typeface="楷体" pitchFamily="49" charset="-122"/>
                  <a:ea typeface="楷体" pitchFamily="49" charset="-122"/>
                </a:rPr>
                <a:t>建设概况</a:t>
              </a:r>
              <a:endParaRPr lang="en-US" altLang="zh-CN" sz="2800" b="1" dirty="0">
                <a:solidFill>
                  <a:srgbClr val="000000"/>
                </a:solidFill>
                <a:latin typeface="楷体" pitchFamily="49" charset="-122"/>
                <a:ea typeface="楷体" pitchFamily="49" charset="-122"/>
              </a:endParaRPr>
            </a:p>
          </p:txBody>
        </p:sp>
        <p:sp>
          <p:nvSpPr>
            <p:cNvPr id="9" name="Text Box 9"/>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dirty="0">
                  <a:solidFill>
                    <a:schemeClr val="bg1"/>
                  </a:solidFill>
                </a:rPr>
                <a:t>1.</a:t>
              </a:r>
            </a:p>
          </p:txBody>
        </p:sp>
      </p:grpSp>
      <p:grpSp>
        <p:nvGrpSpPr>
          <p:cNvPr id="5" name="Group 10"/>
          <p:cNvGrpSpPr>
            <a:grpSpLocks/>
          </p:cNvGrpSpPr>
          <p:nvPr/>
        </p:nvGrpSpPr>
        <p:grpSpPr bwMode="auto">
          <a:xfrm>
            <a:off x="1728787" y="2894966"/>
            <a:ext cx="4929187" cy="638671"/>
            <a:chOff x="1152" y="1440"/>
            <a:chExt cx="3360" cy="484"/>
          </a:xfrm>
        </p:grpSpPr>
        <p:sp>
          <p:nvSpPr>
            <p:cNvPr id="14" name="AutoShape 11"/>
            <p:cNvSpPr>
              <a:spLocks noChangeArrowheads="1"/>
            </p:cNvSpPr>
            <p:nvPr/>
          </p:nvSpPr>
          <p:spPr bwMode="gray">
            <a:xfrm>
              <a:off x="1382" y="1475"/>
              <a:ext cx="3130" cy="421"/>
            </a:xfrm>
            <a:prstGeom prst="roundRect">
              <a:avLst>
                <a:gd name="adj" fmla="val 50000"/>
              </a:avLst>
            </a:prstGeom>
            <a:ln>
              <a:headEnd/>
              <a:tailEnd/>
            </a:ln>
          </p:spPr>
          <p:style>
            <a:lnRef idx="2">
              <a:schemeClr val="accent1"/>
            </a:lnRef>
            <a:fillRef idx="1">
              <a:schemeClr val="lt1"/>
            </a:fillRef>
            <a:effectRef idx="0">
              <a:schemeClr val="accent1"/>
            </a:effectRef>
            <a:fontRef idx="minor">
              <a:schemeClr val="dk1"/>
            </a:fontRef>
          </p:style>
          <p:txBody>
            <a:bodyPr vert="eaVert" wrap="none" anchor="ctr"/>
            <a:lstStyle/>
            <a:p>
              <a:endParaRPr lang="zh-CN" altLang="en-US"/>
            </a:p>
          </p:txBody>
        </p:sp>
        <p:grpSp>
          <p:nvGrpSpPr>
            <p:cNvPr id="7" name="Group 12"/>
            <p:cNvGrpSpPr>
              <a:grpSpLocks/>
            </p:cNvGrpSpPr>
            <p:nvPr/>
          </p:nvGrpSpPr>
          <p:grpSpPr bwMode="auto">
            <a:xfrm>
              <a:off x="1152" y="1440"/>
              <a:ext cx="581" cy="468"/>
              <a:chOff x="720" y="960"/>
              <a:chExt cx="987" cy="795"/>
            </a:xfrm>
          </p:grpSpPr>
          <p:sp>
            <p:nvSpPr>
              <p:cNvPr id="18" name="Oval 13"/>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19" name="Oval 14"/>
              <p:cNvSpPr>
                <a:spLocks noChangeArrowheads="1"/>
              </p:cNvSpPr>
              <p:nvPr/>
            </p:nvSpPr>
            <p:spPr bwMode="gray">
              <a:xfrm rot="1758052">
                <a:off x="720" y="960"/>
                <a:ext cx="959" cy="768"/>
              </a:xfrm>
              <a:prstGeom prst="ellipse">
                <a:avLst/>
              </a:prstGeom>
              <a:gradFill rotWithShape="1">
                <a:gsLst>
                  <a:gs pos="0">
                    <a:schemeClr val="hlink"/>
                  </a:gs>
                  <a:gs pos="100000">
                    <a:schemeClr val="hlink">
                      <a:gamma/>
                      <a:shade val="46275"/>
                      <a:invGamma/>
                    </a:schemeClr>
                  </a:gs>
                </a:gsLst>
                <a:lin ang="5400000" scaled="1"/>
              </a:gradFill>
              <a:ln w="9525">
                <a:noFill/>
                <a:round/>
                <a:headEnd/>
                <a:tailEnd/>
              </a:ln>
              <a:effectLst/>
            </p:spPr>
            <p:txBody>
              <a:bodyPr wrap="none" anchor="ctr"/>
              <a:lstStyle/>
              <a:p>
                <a:pPr>
                  <a:defRPr/>
                </a:pPr>
                <a:endParaRPr lang="zh-CN" altLang="en-US"/>
              </a:p>
            </p:txBody>
          </p:sp>
          <p:sp>
            <p:nvSpPr>
              <p:cNvPr id="20" name="Oval 15"/>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16" name="Text Box 16"/>
            <p:cNvSpPr txBox="1">
              <a:spLocks noChangeArrowheads="1"/>
            </p:cNvSpPr>
            <p:nvPr/>
          </p:nvSpPr>
          <p:spPr bwMode="gray">
            <a:xfrm>
              <a:off x="2412" y="1527"/>
              <a:ext cx="1105" cy="397"/>
            </a:xfrm>
            <a:prstGeom prst="rect">
              <a:avLst/>
            </a:prstGeom>
            <a:noFill/>
            <a:ln w="9525" algn="ctr">
              <a:noFill/>
              <a:miter lim="800000"/>
              <a:headEnd/>
              <a:tailEnd/>
            </a:ln>
          </p:spPr>
          <p:txBody>
            <a:bodyPr wrap="none">
              <a:spAutoFit/>
            </a:bodyPr>
            <a:lstStyle/>
            <a:p>
              <a:pPr eaLnBrk="0" hangingPunct="0"/>
              <a:r>
                <a:rPr lang="zh-CN" altLang="en-US" sz="2800" b="1" dirty="0" smtClean="0">
                  <a:solidFill>
                    <a:srgbClr val="000000"/>
                  </a:solidFill>
                  <a:latin typeface="楷体" pitchFamily="49" charset="-122"/>
                  <a:ea typeface="楷体" pitchFamily="49" charset="-122"/>
                </a:rPr>
                <a:t>建设成效</a:t>
              </a:r>
              <a:endParaRPr lang="en-US" altLang="zh-CN" sz="2800" b="1" dirty="0">
                <a:solidFill>
                  <a:srgbClr val="000000"/>
                </a:solidFill>
                <a:latin typeface="楷体" pitchFamily="49" charset="-122"/>
                <a:ea typeface="楷体" pitchFamily="49" charset="-122"/>
              </a:endParaRPr>
            </a:p>
          </p:txBody>
        </p:sp>
        <p:sp>
          <p:nvSpPr>
            <p:cNvPr id="17" name="Text Box 17"/>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a:solidFill>
                    <a:schemeClr val="bg1"/>
                  </a:solidFill>
                </a:rPr>
                <a:t>2.</a:t>
              </a:r>
            </a:p>
          </p:txBody>
        </p:sp>
      </p:grpSp>
      <p:grpSp>
        <p:nvGrpSpPr>
          <p:cNvPr id="13" name="Group 18"/>
          <p:cNvGrpSpPr>
            <a:grpSpLocks/>
          </p:cNvGrpSpPr>
          <p:nvPr/>
        </p:nvGrpSpPr>
        <p:grpSpPr bwMode="auto">
          <a:xfrm>
            <a:off x="1728787" y="3807777"/>
            <a:ext cx="4929187" cy="625475"/>
            <a:chOff x="1152" y="1440"/>
            <a:chExt cx="3360" cy="474"/>
          </a:xfrm>
        </p:grpSpPr>
        <p:sp>
          <p:nvSpPr>
            <p:cNvPr id="22" name="AutoShape 19"/>
            <p:cNvSpPr>
              <a:spLocks noChangeArrowheads="1"/>
            </p:cNvSpPr>
            <p:nvPr/>
          </p:nvSpPr>
          <p:spPr bwMode="gray">
            <a:xfrm>
              <a:off x="1382" y="1475"/>
              <a:ext cx="3130" cy="421"/>
            </a:xfrm>
            <a:prstGeom prst="roundRect">
              <a:avLst>
                <a:gd name="adj" fmla="val 50000"/>
              </a:avLst>
            </a:prstGeom>
            <a:solidFill>
              <a:schemeClr val="accent6">
                <a:lumMod val="20000"/>
                <a:lumOff val="80000"/>
              </a:schemeClr>
            </a:solidFill>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vert="eaVert" wrap="none" anchor="ctr"/>
            <a:lstStyle/>
            <a:p>
              <a:endParaRPr lang="zh-CN" altLang="en-US"/>
            </a:p>
          </p:txBody>
        </p:sp>
        <p:grpSp>
          <p:nvGrpSpPr>
            <p:cNvPr id="15" name="Group 20"/>
            <p:cNvGrpSpPr>
              <a:grpSpLocks/>
            </p:cNvGrpSpPr>
            <p:nvPr/>
          </p:nvGrpSpPr>
          <p:grpSpPr bwMode="auto">
            <a:xfrm>
              <a:off x="1152" y="1440"/>
              <a:ext cx="581" cy="468"/>
              <a:chOff x="720" y="960"/>
              <a:chExt cx="987" cy="795"/>
            </a:xfrm>
          </p:grpSpPr>
          <p:sp>
            <p:nvSpPr>
              <p:cNvPr id="26" name="Oval 21"/>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27" name="Oval 22"/>
              <p:cNvSpPr>
                <a:spLocks noChangeArrowheads="1"/>
              </p:cNvSpPr>
              <p:nvPr/>
            </p:nvSpPr>
            <p:spPr bwMode="gray">
              <a:xfrm rot="1758052">
                <a:off x="720" y="960"/>
                <a:ext cx="959" cy="768"/>
              </a:xfrm>
              <a:prstGeom prst="ellipse">
                <a:avLst/>
              </a:prstGeom>
              <a:gradFill rotWithShape="1">
                <a:gsLst>
                  <a:gs pos="0">
                    <a:schemeClr val="accent2"/>
                  </a:gs>
                  <a:gs pos="100000">
                    <a:schemeClr val="accent2">
                      <a:gamma/>
                      <a:shade val="46275"/>
                      <a:invGamma/>
                    </a:schemeClr>
                  </a:gs>
                </a:gsLst>
                <a:lin ang="5400000" scaled="1"/>
              </a:gradFill>
              <a:ln w="9525">
                <a:noFill/>
                <a:round/>
                <a:headEnd/>
                <a:tailEnd/>
              </a:ln>
              <a:effectLst/>
            </p:spPr>
            <p:txBody>
              <a:bodyPr wrap="none" anchor="ctr"/>
              <a:lstStyle/>
              <a:p>
                <a:pPr>
                  <a:defRPr/>
                </a:pPr>
                <a:endParaRPr lang="zh-CN" altLang="en-US"/>
              </a:p>
            </p:txBody>
          </p:sp>
          <p:sp>
            <p:nvSpPr>
              <p:cNvPr id="28" name="Oval 23"/>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24" name="Text Box 24"/>
            <p:cNvSpPr txBox="1">
              <a:spLocks noChangeArrowheads="1"/>
            </p:cNvSpPr>
            <p:nvPr/>
          </p:nvSpPr>
          <p:spPr bwMode="gray">
            <a:xfrm>
              <a:off x="2432" y="1506"/>
              <a:ext cx="1109" cy="397"/>
            </a:xfrm>
            <a:prstGeom prst="rect">
              <a:avLst/>
            </a:prstGeom>
            <a:noFill/>
            <a:ln w="9525" algn="ctr">
              <a:noFill/>
              <a:miter lim="800000"/>
              <a:headEnd/>
              <a:tailEnd/>
            </a:ln>
          </p:spPr>
          <p:txBody>
            <a:bodyPr wrap="none">
              <a:spAutoFit/>
            </a:bodyPr>
            <a:lstStyle/>
            <a:p>
              <a:r>
                <a:rPr lang="zh-CN" altLang="en-US" sz="2800" b="1" dirty="0" smtClean="0">
                  <a:solidFill>
                    <a:srgbClr val="000000"/>
                  </a:solidFill>
                  <a:latin typeface="楷体" pitchFamily="49" charset="-122"/>
                  <a:ea typeface="楷体" pitchFamily="49" charset="-122"/>
                </a:rPr>
                <a:t>服务政策</a:t>
              </a:r>
              <a:endParaRPr lang="en-US" altLang="zh-CN" sz="2800" b="1" dirty="0" smtClean="0">
                <a:solidFill>
                  <a:srgbClr val="000000"/>
                </a:solidFill>
                <a:latin typeface="楷体" pitchFamily="49" charset="-122"/>
                <a:ea typeface="楷体" pitchFamily="49" charset="-122"/>
              </a:endParaRPr>
            </a:p>
          </p:txBody>
        </p:sp>
        <p:sp>
          <p:nvSpPr>
            <p:cNvPr id="25" name="Text Box 25"/>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dirty="0">
                  <a:solidFill>
                    <a:schemeClr val="bg1"/>
                  </a:solidFill>
                </a:rPr>
                <a:t>3.</a:t>
              </a:r>
            </a:p>
          </p:txBody>
        </p:sp>
      </p:grpSp>
      <p:grpSp>
        <p:nvGrpSpPr>
          <p:cNvPr id="21" name="Group 18"/>
          <p:cNvGrpSpPr>
            <a:grpSpLocks/>
          </p:cNvGrpSpPr>
          <p:nvPr/>
        </p:nvGrpSpPr>
        <p:grpSpPr bwMode="auto">
          <a:xfrm>
            <a:off x="1728787" y="4767898"/>
            <a:ext cx="4929187" cy="626795"/>
            <a:chOff x="1152" y="1440"/>
            <a:chExt cx="3360" cy="475"/>
          </a:xfrm>
        </p:grpSpPr>
        <p:sp>
          <p:nvSpPr>
            <p:cNvPr id="30" name="AutoShape 19"/>
            <p:cNvSpPr>
              <a:spLocks noChangeArrowheads="1"/>
            </p:cNvSpPr>
            <p:nvPr/>
          </p:nvSpPr>
          <p:spPr bwMode="gray">
            <a:xfrm>
              <a:off x="1382" y="1475"/>
              <a:ext cx="3130" cy="421"/>
            </a:xfrm>
            <a:prstGeom prst="roundRect">
              <a:avLst>
                <a:gd name="adj" fmla="val 50000"/>
              </a:avLst>
            </a:prstGeom>
            <a:ln>
              <a:headEnd/>
              <a:tailEnd/>
            </a:ln>
          </p:spPr>
          <p:style>
            <a:lnRef idx="2">
              <a:schemeClr val="accent1"/>
            </a:lnRef>
            <a:fillRef idx="1">
              <a:schemeClr val="lt1"/>
            </a:fillRef>
            <a:effectRef idx="0">
              <a:schemeClr val="accent1"/>
            </a:effectRef>
            <a:fontRef idx="minor">
              <a:schemeClr val="dk1"/>
            </a:fontRef>
          </p:style>
          <p:txBody>
            <a:bodyPr vert="eaVert" wrap="none" anchor="ctr"/>
            <a:lstStyle/>
            <a:p>
              <a:endParaRPr lang="zh-CN" altLang="en-US"/>
            </a:p>
          </p:txBody>
        </p:sp>
        <p:grpSp>
          <p:nvGrpSpPr>
            <p:cNvPr id="23" name="Group 20"/>
            <p:cNvGrpSpPr>
              <a:grpSpLocks/>
            </p:cNvGrpSpPr>
            <p:nvPr/>
          </p:nvGrpSpPr>
          <p:grpSpPr bwMode="auto">
            <a:xfrm>
              <a:off x="1152" y="1440"/>
              <a:ext cx="581" cy="468"/>
              <a:chOff x="720" y="960"/>
              <a:chExt cx="987" cy="795"/>
            </a:xfrm>
          </p:grpSpPr>
          <p:sp>
            <p:nvSpPr>
              <p:cNvPr id="34" name="Oval 21"/>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35" name="Oval 22"/>
              <p:cNvSpPr>
                <a:spLocks noChangeArrowheads="1"/>
              </p:cNvSpPr>
              <p:nvPr/>
            </p:nvSpPr>
            <p:spPr bwMode="gray">
              <a:xfrm rot="1758052">
                <a:off x="720" y="960"/>
                <a:ext cx="959" cy="768"/>
              </a:xfrm>
              <a:prstGeom prst="ellipse">
                <a:avLst/>
              </a:prstGeom>
              <a:solidFill>
                <a:srgbClr val="00B0F0"/>
              </a:solidFill>
              <a:ln w="9525">
                <a:noFill/>
                <a:round/>
                <a:headEnd/>
                <a:tailEnd/>
              </a:ln>
              <a:effectLst/>
            </p:spPr>
            <p:txBody>
              <a:bodyPr wrap="none" anchor="ctr"/>
              <a:lstStyle/>
              <a:p>
                <a:pPr>
                  <a:defRPr/>
                </a:pPr>
                <a:endParaRPr lang="zh-CN" altLang="en-US" dirty="0">
                  <a:solidFill>
                    <a:srgbClr val="92D050"/>
                  </a:solidFill>
                </a:endParaRPr>
              </a:p>
            </p:txBody>
          </p:sp>
          <p:sp>
            <p:nvSpPr>
              <p:cNvPr id="36" name="Oval 23"/>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32" name="Text Box 24"/>
            <p:cNvSpPr txBox="1">
              <a:spLocks noChangeArrowheads="1"/>
            </p:cNvSpPr>
            <p:nvPr/>
          </p:nvSpPr>
          <p:spPr bwMode="gray">
            <a:xfrm>
              <a:off x="2339" y="1518"/>
              <a:ext cx="1355" cy="397"/>
            </a:xfrm>
            <a:prstGeom prst="rect">
              <a:avLst/>
            </a:prstGeom>
            <a:noFill/>
            <a:ln w="9525" algn="ctr">
              <a:noFill/>
              <a:miter lim="800000"/>
              <a:headEnd/>
              <a:tailEnd/>
            </a:ln>
          </p:spPr>
          <p:txBody>
            <a:bodyPr wrap="none">
              <a:spAutoFit/>
            </a:bodyPr>
            <a:lstStyle/>
            <a:p>
              <a:r>
                <a:rPr lang="zh-CN" altLang="en-US" sz="2800" b="1" dirty="0" smtClean="0">
                  <a:solidFill>
                    <a:srgbClr val="000000"/>
                  </a:solidFill>
                  <a:latin typeface="楷体" pitchFamily="49" charset="-122"/>
                  <a:ea typeface="楷体" pitchFamily="49" charset="-122"/>
                </a:rPr>
                <a:t>新服务推介</a:t>
              </a:r>
              <a:endParaRPr lang="en-US" altLang="zh-CN" sz="2800" b="1" dirty="0" smtClean="0">
                <a:solidFill>
                  <a:srgbClr val="000000"/>
                </a:solidFill>
                <a:latin typeface="楷体" pitchFamily="49" charset="-122"/>
                <a:ea typeface="楷体" pitchFamily="49" charset="-122"/>
              </a:endParaRPr>
            </a:p>
          </p:txBody>
        </p:sp>
        <p:sp>
          <p:nvSpPr>
            <p:cNvPr id="33" name="Text Box 25"/>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dirty="0">
                  <a:solidFill>
                    <a:schemeClr val="bg1"/>
                  </a:solidFill>
                </a:rPr>
                <a:t>3.</a:t>
              </a:r>
            </a:p>
          </p:txBody>
        </p: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标题 1"/>
          <p:cNvSpPr>
            <a:spLocks noGrp="1"/>
          </p:cNvSpPr>
          <p:nvPr>
            <p:ph type="title"/>
          </p:nvPr>
        </p:nvSpPr>
        <p:spPr/>
        <p:txBody>
          <a:bodyPr/>
          <a:lstStyle/>
          <a:p>
            <a:r>
              <a:rPr lang="zh-CN" altLang="en-US" dirty="0" smtClean="0"/>
              <a:t>服务政策（一）</a:t>
            </a:r>
          </a:p>
        </p:txBody>
      </p:sp>
      <p:sp>
        <p:nvSpPr>
          <p:cNvPr id="89091" name="内容占位符 2"/>
          <p:cNvSpPr>
            <a:spLocks noGrp="1"/>
          </p:cNvSpPr>
          <p:nvPr>
            <p:ph idx="1"/>
          </p:nvPr>
        </p:nvSpPr>
        <p:spPr>
          <a:xfrm>
            <a:off x="285750" y="1323975"/>
            <a:ext cx="8305800" cy="4713288"/>
          </a:xfrm>
        </p:spPr>
        <p:txBody>
          <a:bodyPr/>
          <a:lstStyle/>
          <a:p>
            <a:r>
              <a:rPr lang="zh-CN" altLang="en-US" dirty="0" smtClean="0"/>
              <a:t>收费标准</a:t>
            </a:r>
            <a:endParaRPr lang="en-US" altLang="zh-CN" dirty="0" smtClean="0"/>
          </a:p>
          <a:p>
            <a:pPr lvl="1"/>
            <a:r>
              <a:rPr lang="zh-CN" altLang="en-US" dirty="0" smtClean="0"/>
              <a:t>文献传递</a:t>
            </a:r>
            <a:endParaRPr lang="en-US" altLang="zh-CN" dirty="0" smtClean="0"/>
          </a:p>
          <a:p>
            <a:pPr lvl="2"/>
            <a:r>
              <a:rPr lang="zh-CN" dirty="0" smtClean="0"/>
              <a:t>一般文献：（如期刊论文、会议论文、图书的部分章节等）</a:t>
            </a:r>
            <a:endParaRPr lang="en-US" altLang="zh-CN" dirty="0" smtClean="0"/>
          </a:p>
          <a:p>
            <a:pPr lvl="2">
              <a:buFont typeface="Times" pitchFamily="18" charset="0"/>
              <a:buNone/>
            </a:pPr>
            <a:r>
              <a:rPr lang="zh-CN" dirty="0" smtClean="0"/>
              <a:t>文献传递收费</a:t>
            </a:r>
            <a:r>
              <a:rPr lang="en-US" altLang="zh-CN" dirty="0" smtClean="0"/>
              <a:t>=</a:t>
            </a:r>
            <a:r>
              <a:rPr lang="zh-CN" dirty="0" smtClean="0"/>
              <a:t>复制费</a:t>
            </a:r>
            <a:r>
              <a:rPr lang="en-US" altLang="zh-CN" dirty="0" smtClean="0"/>
              <a:t>+</a:t>
            </a:r>
            <a:r>
              <a:rPr lang="zh-CN" dirty="0" smtClean="0"/>
              <a:t>（加急费）</a:t>
            </a:r>
            <a:endParaRPr lang="zh-CN" sz="1200" dirty="0" smtClean="0"/>
          </a:p>
          <a:p>
            <a:pPr lvl="2">
              <a:buFont typeface="Times" pitchFamily="18" charset="0"/>
              <a:buNone/>
            </a:pPr>
            <a:r>
              <a:rPr lang="zh-CN" dirty="0" smtClean="0"/>
              <a:t>其中：复制费：￥</a:t>
            </a:r>
            <a:r>
              <a:rPr lang="en-US" altLang="zh-CN" dirty="0" smtClean="0"/>
              <a:t>0.30</a:t>
            </a:r>
            <a:r>
              <a:rPr lang="zh-CN" dirty="0" smtClean="0"/>
              <a:t>元</a:t>
            </a:r>
            <a:r>
              <a:rPr lang="en-US" altLang="zh-CN" dirty="0" smtClean="0"/>
              <a:t>/</a:t>
            </a:r>
            <a:r>
              <a:rPr lang="zh-CN" dirty="0" smtClean="0"/>
              <a:t>页（包括复印＋扫描＋普通传递）</a:t>
            </a:r>
            <a:r>
              <a:rPr lang="zh-CN" altLang="en-US" dirty="0" smtClean="0"/>
              <a:t> </a:t>
            </a:r>
            <a:endParaRPr lang="zh-CN" sz="1200" dirty="0" smtClean="0"/>
          </a:p>
          <a:p>
            <a:pPr lvl="2">
              <a:buFont typeface="Times" pitchFamily="18" charset="0"/>
              <a:buNone/>
            </a:pPr>
            <a:r>
              <a:rPr lang="zh-CN" dirty="0" smtClean="0"/>
              <a:t>加急费：</a:t>
            </a:r>
            <a:r>
              <a:rPr lang="en-US" altLang="zh-CN" dirty="0" smtClean="0"/>
              <a:t>10.00</a:t>
            </a:r>
            <a:r>
              <a:rPr lang="zh-CN" dirty="0" smtClean="0"/>
              <a:t>元</a:t>
            </a:r>
            <a:r>
              <a:rPr lang="en-US" altLang="zh-CN" dirty="0" smtClean="0"/>
              <a:t>/</a:t>
            </a:r>
            <a:r>
              <a:rPr lang="zh-CN" dirty="0" smtClean="0"/>
              <a:t>篇</a:t>
            </a:r>
            <a:endParaRPr lang="en-US" altLang="zh-CN" dirty="0" smtClean="0"/>
          </a:p>
          <a:p>
            <a:pPr lvl="2"/>
            <a:r>
              <a:rPr lang="zh-CN" altLang="en-US" dirty="0" smtClean="0"/>
              <a:t>特殊文献、学位论文</a:t>
            </a:r>
            <a:endParaRPr lang="en-US" altLang="zh-CN" dirty="0" smtClean="0"/>
          </a:p>
          <a:p>
            <a:pPr lvl="2">
              <a:buFont typeface="Times" pitchFamily="18" charset="0"/>
              <a:buNone/>
            </a:pPr>
            <a:r>
              <a:rPr lang="zh-CN" altLang="en-US" dirty="0" smtClean="0"/>
              <a:t>遵循收藏馆或项目组的收费标准。</a:t>
            </a:r>
            <a:endParaRPr lang="en-US" altLang="zh-CN" dirty="0" smtClean="0"/>
          </a:p>
          <a:p>
            <a:pPr lvl="1"/>
            <a:r>
              <a:rPr lang="zh-CN" altLang="en-US" dirty="0" smtClean="0"/>
              <a:t>代查代检</a:t>
            </a:r>
            <a:endParaRPr lang="en-US" altLang="zh-CN" dirty="0" smtClean="0"/>
          </a:p>
          <a:p>
            <a:pPr lvl="2"/>
            <a:r>
              <a:rPr lang="zh-CN" dirty="0" smtClean="0"/>
              <a:t>文献传递收费＝实际付出的费用＋代查外馆文献手续费</a:t>
            </a:r>
            <a:endParaRPr lang="en-US" altLang="zh-CN" dirty="0" smtClean="0"/>
          </a:p>
          <a:p>
            <a:pPr lvl="2"/>
            <a:r>
              <a:rPr lang="zh-CN" altLang="en-US" dirty="0" smtClean="0"/>
              <a:t>代查手续费（每篇）</a:t>
            </a:r>
            <a:r>
              <a:rPr lang="en-US" altLang="zh-CN" dirty="0" smtClean="0"/>
              <a:t>:</a:t>
            </a:r>
            <a:r>
              <a:rPr lang="zh-CN" altLang="en-US" dirty="0" smtClean="0"/>
              <a:t>国内高校</a:t>
            </a:r>
            <a:r>
              <a:rPr lang="en-US" altLang="zh-CN" dirty="0" smtClean="0"/>
              <a:t>2</a:t>
            </a:r>
            <a:r>
              <a:rPr lang="zh-CN" altLang="en-US" dirty="0" smtClean="0"/>
              <a:t>元；国内</a:t>
            </a:r>
            <a:r>
              <a:rPr lang="en-US" altLang="zh-CN" dirty="0" smtClean="0"/>
              <a:t>5</a:t>
            </a:r>
            <a:r>
              <a:rPr lang="zh-CN" altLang="en-US" dirty="0" smtClean="0"/>
              <a:t>元；国外</a:t>
            </a:r>
            <a:r>
              <a:rPr lang="en-US" altLang="zh-CN" dirty="0" smtClean="0"/>
              <a:t>10</a:t>
            </a:r>
            <a:r>
              <a:rPr lang="zh-CN" altLang="en-US" dirty="0" smtClean="0"/>
              <a:t>元。</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p:cNvSpPr>
            <a:spLocks noGrp="1"/>
          </p:cNvSpPr>
          <p:nvPr>
            <p:ph type="title"/>
          </p:nvPr>
        </p:nvSpPr>
        <p:spPr/>
        <p:txBody>
          <a:bodyPr/>
          <a:lstStyle/>
          <a:p>
            <a:r>
              <a:rPr lang="zh-CN" altLang="en-US" dirty="0" smtClean="0"/>
              <a:t>服务政策（二）</a:t>
            </a:r>
          </a:p>
        </p:txBody>
      </p:sp>
      <p:sp>
        <p:nvSpPr>
          <p:cNvPr id="90115" name="内容占位符 2"/>
          <p:cNvSpPr>
            <a:spLocks noGrp="1"/>
          </p:cNvSpPr>
          <p:nvPr>
            <p:ph idx="1"/>
          </p:nvPr>
        </p:nvSpPr>
        <p:spPr>
          <a:xfrm>
            <a:off x="285750" y="1362075"/>
            <a:ext cx="8505825" cy="4419600"/>
          </a:xfrm>
        </p:spPr>
        <p:txBody>
          <a:bodyPr/>
          <a:lstStyle/>
          <a:p>
            <a:r>
              <a:rPr lang="zh-CN" altLang="en-US" dirty="0" smtClean="0"/>
              <a:t>补贴方案（试行）</a:t>
            </a:r>
            <a:endParaRPr lang="en-US" altLang="zh-CN" dirty="0" smtClean="0"/>
          </a:p>
          <a:p>
            <a:pPr lvl="1"/>
            <a:r>
              <a:rPr lang="zh-CN" altLang="en-US" smtClean="0"/>
              <a:t>高校读者均可享受</a:t>
            </a:r>
            <a:endParaRPr lang="en-US" altLang="zh-CN" dirty="0" smtClean="0"/>
          </a:p>
          <a:p>
            <a:pPr lvl="1"/>
            <a:r>
              <a:rPr lang="zh-CN" altLang="en-US" dirty="0" smtClean="0"/>
              <a:t>补贴原则：</a:t>
            </a:r>
            <a:endParaRPr lang="en-US" altLang="zh-CN" dirty="0" smtClean="0"/>
          </a:p>
          <a:p>
            <a:pPr lvl="2"/>
            <a:r>
              <a:rPr lang="zh-CN" dirty="0" smtClean="0"/>
              <a:t>通过</a:t>
            </a:r>
            <a:r>
              <a:rPr lang="en-US" altLang="zh-CN" dirty="0" smtClean="0"/>
              <a:t>CALIS</a:t>
            </a:r>
            <a:r>
              <a:rPr lang="zh-CN" dirty="0" smtClean="0"/>
              <a:t>文献传递服务体系获得的文献才可能享受补贴（以调度中心数据为准）</a:t>
            </a:r>
            <a:endParaRPr lang="en-US" altLang="zh-CN" dirty="0" smtClean="0"/>
          </a:p>
          <a:p>
            <a:pPr lvl="2"/>
            <a:r>
              <a:rPr lang="zh-CN" altLang="en-US" dirty="0" smtClean="0"/>
              <a:t>本馆有馆藏的申请不享受补贴</a:t>
            </a:r>
            <a:endParaRPr lang="en-US" altLang="zh-CN" dirty="0" smtClean="0"/>
          </a:p>
          <a:p>
            <a:endParaRPr lang="zh-CN" altLang="en-US" dirty="0" smtClean="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服务政策（三）</a:t>
            </a:r>
            <a:endParaRPr lang="zh-CN" altLang="en-US" dirty="0"/>
          </a:p>
        </p:txBody>
      </p:sp>
      <p:sp>
        <p:nvSpPr>
          <p:cNvPr id="3" name="内容占位符 2"/>
          <p:cNvSpPr>
            <a:spLocks noGrp="1"/>
          </p:cNvSpPr>
          <p:nvPr>
            <p:ph idx="1"/>
          </p:nvPr>
        </p:nvSpPr>
        <p:spPr/>
        <p:txBody>
          <a:bodyPr/>
          <a:lstStyle/>
          <a:p>
            <a:pPr lvl="1"/>
            <a:r>
              <a:rPr lang="zh-CN" altLang="en-US" dirty="0" smtClean="0"/>
              <a:t>补贴比例：</a:t>
            </a:r>
            <a:endParaRPr lang="en-US" altLang="zh-CN" dirty="0" smtClean="0"/>
          </a:p>
          <a:p>
            <a:pPr lvl="2"/>
            <a:r>
              <a:rPr lang="zh-CN" altLang="en-US" dirty="0" smtClean="0"/>
              <a:t>读者</a:t>
            </a:r>
            <a:endParaRPr lang="en-US" altLang="zh-CN" dirty="0" smtClean="0"/>
          </a:p>
          <a:p>
            <a:pPr lvl="3"/>
            <a:r>
              <a:rPr lang="zh-CN" altLang="en-US" dirty="0" smtClean="0"/>
              <a:t>总费用的</a:t>
            </a:r>
            <a:r>
              <a:rPr lang="en-US" altLang="zh-CN" dirty="0" smtClean="0"/>
              <a:t>50%</a:t>
            </a:r>
            <a:r>
              <a:rPr lang="zh-CN" altLang="en-US" dirty="0" smtClean="0"/>
              <a:t>，每笔补贴上限为</a:t>
            </a:r>
            <a:r>
              <a:rPr lang="en-US" altLang="zh-CN" dirty="0" smtClean="0"/>
              <a:t>150</a:t>
            </a:r>
            <a:r>
              <a:rPr lang="zh-CN" altLang="en-US" dirty="0" smtClean="0"/>
              <a:t>元；</a:t>
            </a:r>
            <a:endParaRPr lang="en-US" altLang="zh-CN" dirty="0" smtClean="0"/>
          </a:p>
          <a:p>
            <a:pPr lvl="4"/>
            <a:r>
              <a:rPr lang="zh-CN" altLang="en-US" dirty="0" smtClean="0"/>
              <a:t>新疆、西藏院校</a:t>
            </a:r>
            <a:r>
              <a:rPr lang="en-US" dirty="0" smtClean="0">
                <a:solidFill>
                  <a:srgbClr val="FF0000"/>
                </a:solidFill>
              </a:rPr>
              <a:t>100%</a:t>
            </a:r>
            <a:r>
              <a:rPr lang="zh-CN" altLang="en-US" dirty="0" smtClean="0"/>
              <a:t>补贴；</a:t>
            </a:r>
            <a:endParaRPr lang="en-US" altLang="zh-CN" dirty="0" smtClean="0"/>
          </a:p>
          <a:p>
            <a:pPr lvl="4"/>
            <a:r>
              <a:rPr lang="zh-CN" altLang="en-US" dirty="0" smtClean="0"/>
              <a:t>新疆、西藏外的其他西部院校由西部专项经费再补贴</a:t>
            </a:r>
            <a:r>
              <a:rPr lang="en-US" altLang="zh-CN" dirty="0" smtClean="0"/>
              <a:t>25%</a:t>
            </a:r>
            <a:r>
              <a:rPr lang="zh-CN" altLang="en-US" dirty="0" smtClean="0"/>
              <a:t>，实际补贴</a:t>
            </a:r>
            <a:r>
              <a:rPr lang="en-US" altLang="zh-CN" dirty="0" smtClean="0">
                <a:solidFill>
                  <a:srgbClr val="FF0000"/>
                </a:solidFill>
              </a:rPr>
              <a:t>75%</a:t>
            </a:r>
            <a:r>
              <a:rPr lang="zh-CN" altLang="en-US" dirty="0" smtClean="0"/>
              <a:t>。</a:t>
            </a:r>
            <a:endParaRPr lang="en-US" altLang="zh-CN" dirty="0" smtClean="0"/>
          </a:p>
          <a:p>
            <a:pPr lvl="2"/>
            <a:r>
              <a:rPr lang="zh-CN" altLang="en-US" dirty="0" smtClean="0"/>
              <a:t>提供馆</a:t>
            </a:r>
            <a:endParaRPr lang="en-US" altLang="zh-CN" dirty="0" smtClean="0"/>
          </a:p>
          <a:p>
            <a:pPr lvl="3"/>
            <a:r>
              <a:rPr lang="zh-CN" altLang="en-US" dirty="0" smtClean="0"/>
              <a:t>文献传递：提供馆每做一笔获得</a:t>
            </a:r>
            <a:r>
              <a:rPr lang="en-US" dirty="0" smtClean="0"/>
              <a:t>5</a:t>
            </a:r>
            <a:r>
              <a:rPr lang="zh-CN" altLang="en-US" dirty="0" smtClean="0"/>
              <a:t>元奖励；除奖励外，给读者的实际补贴额由</a:t>
            </a:r>
            <a:r>
              <a:rPr lang="en-US" dirty="0" smtClean="0"/>
              <a:t>CALIS</a:t>
            </a:r>
            <a:r>
              <a:rPr lang="zh-CN" altLang="en-US" dirty="0" smtClean="0"/>
              <a:t>支付给提供馆。</a:t>
            </a:r>
            <a:endParaRPr lang="en-US" altLang="zh-CN" dirty="0" smtClean="0"/>
          </a:p>
          <a:p>
            <a:pPr lvl="3"/>
            <a:r>
              <a:rPr lang="zh-CN" altLang="en-US" dirty="0" smtClean="0"/>
              <a:t>代查代检：提供馆每做一笔获得</a:t>
            </a:r>
            <a:r>
              <a:rPr lang="en-US" dirty="0" smtClean="0"/>
              <a:t>10</a:t>
            </a:r>
            <a:r>
              <a:rPr lang="zh-CN" altLang="en-US" dirty="0" smtClean="0"/>
              <a:t>元奖励；除奖励外，给读者的实际补贴额由</a:t>
            </a:r>
            <a:r>
              <a:rPr lang="en-US" dirty="0" smtClean="0"/>
              <a:t>CALIS</a:t>
            </a:r>
            <a:r>
              <a:rPr lang="zh-CN" altLang="en-US" dirty="0" smtClean="0"/>
              <a:t>支付给提供馆。</a:t>
            </a:r>
            <a:endParaRPr lang="en-US" altLang="zh-CN" dirty="0" smtClean="0"/>
          </a:p>
          <a:p>
            <a:pPr lvl="2"/>
            <a:endParaRPr lang="en-US" altLang="zh-CN" dirty="0" smtClean="0"/>
          </a:p>
          <a:p>
            <a:pPr lvl="2"/>
            <a:endParaRPr lang="zh-CN" alt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优惠规则</a:t>
            </a:r>
            <a:endParaRPr lang="zh-CN" altLang="en-US" dirty="0"/>
          </a:p>
        </p:txBody>
      </p:sp>
      <p:graphicFrame>
        <p:nvGraphicFramePr>
          <p:cNvPr id="6" name="表格 5"/>
          <p:cNvGraphicFramePr>
            <a:graphicFrameLocks noGrp="1"/>
          </p:cNvGraphicFramePr>
          <p:nvPr/>
        </p:nvGraphicFramePr>
        <p:xfrm>
          <a:off x="518157" y="2054859"/>
          <a:ext cx="7823202" cy="2440224"/>
        </p:xfrm>
        <a:graphic>
          <a:graphicData uri="http://schemas.openxmlformats.org/drawingml/2006/table">
            <a:tbl>
              <a:tblPr firstRow="1" bandRow="1">
                <a:tableStyleId>{5C22544A-7EE6-4342-B048-85BDC9FD1C3A}</a:tableStyleId>
              </a:tblPr>
              <a:tblGrid>
                <a:gridCol w="2607734"/>
                <a:gridCol w="2607734"/>
                <a:gridCol w="2607734"/>
              </a:tblGrid>
              <a:tr h="356078">
                <a:tc>
                  <a:txBody>
                    <a:bodyPr/>
                    <a:lstStyle/>
                    <a:p>
                      <a:pPr algn="ctr"/>
                      <a:r>
                        <a:rPr lang="zh-CN" altLang="en-US" sz="2400" dirty="0" smtClean="0"/>
                        <a:t>优惠项目</a:t>
                      </a:r>
                      <a:endParaRPr lang="zh-CN" altLang="en-US" sz="2400" dirty="0"/>
                    </a:p>
                  </a:txBody>
                  <a:tcPr/>
                </a:tc>
                <a:tc>
                  <a:txBody>
                    <a:bodyPr/>
                    <a:lstStyle/>
                    <a:p>
                      <a:pPr algn="ctr"/>
                      <a:r>
                        <a:rPr lang="zh-CN" altLang="en-US" sz="2400" smtClean="0"/>
                        <a:t>优惠策略</a:t>
                      </a:r>
                      <a:endParaRPr lang="zh-CN" altLang="en-US" sz="2400" dirty="0"/>
                    </a:p>
                  </a:txBody>
                  <a:tcPr/>
                </a:tc>
                <a:tc>
                  <a:txBody>
                    <a:bodyPr/>
                    <a:lstStyle/>
                    <a:p>
                      <a:pPr algn="ctr"/>
                      <a:r>
                        <a:rPr lang="zh-CN" altLang="en-US" sz="2400" dirty="0" smtClean="0"/>
                        <a:t>期限</a:t>
                      </a:r>
                      <a:endParaRPr lang="zh-CN" altLang="en-US" sz="2400" dirty="0"/>
                    </a:p>
                  </a:txBody>
                  <a:tcPr/>
                </a:tc>
              </a:tr>
              <a:tr h="284600">
                <a:tc>
                  <a:txBody>
                    <a:bodyPr/>
                    <a:lstStyle/>
                    <a:p>
                      <a:r>
                        <a:rPr lang="zh-CN" altLang="en-US" dirty="0" smtClean="0"/>
                        <a:t>常规优惠</a:t>
                      </a:r>
                      <a:endParaRPr lang="zh-CN" altLang="en-US" dirty="0"/>
                    </a:p>
                  </a:txBody>
                  <a:tcPr/>
                </a:tc>
                <a:tc>
                  <a:txBody>
                    <a:bodyPr/>
                    <a:lstStyle/>
                    <a:p>
                      <a:r>
                        <a:rPr lang="en-US" altLang="zh-CN" dirty="0" smtClean="0"/>
                        <a:t>50%</a:t>
                      </a:r>
                      <a:r>
                        <a:rPr lang="zh-CN" altLang="en-US" dirty="0" smtClean="0"/>
                        <a:t>，上限</a:t>
                      </a:r>
                      <a:r>
                        <a:rPr lang="en-US" altLang="zh-CN" dirty="0" smtClean="0"/>
                        <a:t>150</a:t>
                      </a:r>
                      <a:endParaRPr lang="zh-CN" altLang="en-US" dirty="0"/>
                    </a:p>
                  </a:txBody>
                  <a:tcPr/>
                </a:tc>
                <a:tc>
                  <a:txBody>
                    <a:bodyPr/>
                    <a:lstStyle/>
                    <a:p>
                      <a:r>
                        <a:rPr lang="zh-CN" altLang="en-US" dirty="0" smtClean="0"/>
                        <a:t>至</a:t>
                      </a:r>
                      <a:r>
                        <a:rPr lang="en-US" altLang="zh-CN" dirty="0" smtClean="0"/>
                        <a:t>2012.12.31</a:t>
                      </a:r>
                      <a:endParaRPr lang="zh-CN" altLang="en-US" dirty="0"/>
                    </a:p>
                  </a:txBody>
                  <a:tcPr/>
                </a:tc>
              </a:tr>
              <a:tr h="284600">
                <a:tc>
                  <a:txBody>
                    <a:bodyPr/>
                    <a:lstStyle/>
                    <a:p>
                      <a:r>
                        <a:rPr lang="zh-CN" altLang="en-US" dirty="0" smtClean="0"/>
                        <a:t>学位论文</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100%</a:t>
                      </a:r>
                      <a:r>
                        <a:rPr lang="zh-CN" altLang="en-US" dirty="0" smtClean="0"/>
                        <a:t>，上限</a:t>
                      </a:r>
                      <a:r>
                        <a:rPr lang="en-US" altLang="zh-CN" dirty="0" smtClean="0"/>
                        <a:t>150</a:t>
                      </a:r>
                      <a:endParaRPr lang="zh-CN" altLang="en-US" dirty="0" smtClean="0"/>
                    </a:p>
                  </a:txBody>
                  <a:tcPr/>
                </a:tc>
                <a:tc>
                  <a:txBody>
                    <a:bodyPr/>
                    <a:lstStyle/>
                    <a:p>
                      <a:r>
                        <a:rPr lang="en-US" altLang="zh-CN" dirty="0" smtClean="0"/>
                        <a:t>3.12-4.13</a:t>
                      </a:r>
                      <a:endParaRPr lang="zh-CN" altLang="en-US" dirty="0"/>
                    </a:p>
                  </a:txBody>
                  <a:tcPr/>
                </a:tc>
              </a:tr>
              <a:tr h="611424">
                <a:tc>
                  <a:txBody>
                    <a:bodyPr/>
                    <a:lstStyle/>
                    <a:p>
                      <a:r>
                        <a:rPr lang="zh-CN" altLang="en-US" dirty="0" smtClean="0"/>
                        <a:t>示范馆</a:t>
                      </a:r>
                      <a:endParaRPr lang="zh-CN" altLang="en-US" dirty="0"/>
                    </a:p>
                  </a:txBody>
                  <a:tcPr/>
                </a:tc>
                <a:tc>
                  <a:txBody>
                    <a:bodyPr/>
                    <a:lstStyle/>
                    <a:p>
                      <a:r>
                        <a:rPr lang="en-US" altLang="zh-CN" dirty="0" smtClean="0"/>
                        <a:t>100%</a:t>
                      </a:r>
                      <a:r>
                        <a:rPr lang="zh-CN" altLang="en-US" dirty="0" smtClean="0"/>
                        <a:t>，上限</a:t>
                      </a:r>
                      <a:r>
                        <a:rPr lang="en-US" altLang="zh-CN" dirty="0" smtClean="0"/>
                        <a:t>150</a:t>
                      </a:r>
                      <a:r>
                        <a:rPr lang="zh-CN" altLang="en-US" dirty="0" smtClean="0"/>
                        <a:t>，每馆额度上限</a:t>
                      </a:r>
                      <a:r>
                        <a:rPr lang="en-US" altLang="zh-CN" dirty="0" smtClean="0"/>
                        <a:t>1</a:t>
                      </a:r>
                      <a:r>
                        <a:rPr lang="zh-CN" altLang="en-US" dirty="0" smtClean="0"/>
                        <a:t>万</a:t>
                      </a:r>
                      <a:endParaRPr lang="zh-CN" altLang="en-US" dirty="0"/>
                    </a:p>
                  </a:txBody>
                  <a:tcPr/>
                </a:tc>
                <a:tc>
                  <a:txBody>
                    <a:bodyPr/>
                    <a:lstStyle/>
                    <a:p>
                      <a:r>
                        <a:rPr lang="en-US" altLang="zh-CN" dirty="0" smtClean="0"/>
                        <a:t>3.1-4.30</a:t>
                      </a:r>
                      <a:endParaRPr lang="zh-CN" altLang="en-US" dirty="0"/>
                    </a:p>
                  </a:txBody>
                  <a:tcPr/>
                </a:tc>
              </a:tr>
              <a:tr h="611424">
                <a:tc>
                  <a:txBody>
                    <a:bodyPr/>
                    <a:lstStyle/>
                    <a:p>
                      <a:r>
                        <a:rPr lang="zh-CN" altLang="en-US" dirty="0" smtClean="0"/>
                        <a:t>上图馆际借书</a:t>
                      </a:r>
                      <a:endParaRPr lang="zh-CN" altLang="en-US" dirty="0"/>
                    </a:p>
                  </a:txBody>
                  <a:tcPr/>
                </a:tc>
                <a:tc>
                  <a:txBody>
                    <a:bodyPr/>
                    <a:lstStyle/>
                    <a:p>
                      <a:r>
                        <a:rPr lang="en-US" altLang="zh-CN" dirty="0" smtClean="0"/>
                        <a:t>100%</a:t>
                      </a:r>
                      <a:endParaRPr lang="zh-CN" altLang="en-US" dirty="0"/>
                    </a:p>
                  </a:txBody>
                  <a:tcPr/>
                </a:tc>
                <a:tc>
                  <a:txBody>
                    <a:bodyPr/>
                    <a:lstStyle/>
                    <a:p>
                      <a:r>
                        <a:rPr lang="zh-CN" altLang="en-US" dirty="0" smtClean="0"/>
                        <a:t>计划</a:t>
                      </a:r>
                      <a:r>
                        <a:rPr lang="en-US" altLang="zh-CN" dirty="0" smtClean="0"/>
                        <a:t>5</a:t>
                      </a:r>
                      <a:r>
                        <a:rPr lang="zh-CN" altLang="en-US" dirty="0" smtClean="0"/>
                        <a:t>月</a:t>
                      </a:r>
                      <a:endParaRPr lang="zh-CN" altLang="en-US" dirty="0"/>
                    </a:p>
                  </a:txBody>
                  <a:tcPr/>
                </a:tc>
              </a:tr>
            </a:tbl>
          </a:graphicData>
        </a:graphic>
      </p:graphicFrame>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服务政策（四）</a:t>
            </a:r>
            <a:endParaRPr lang="zh-CN" altLang="en-US" dirty="0"/>
          </a:p>
        </p:txBody>
      </p:sp>
      <p:sp>
        <p:nvSpPr>
          <p:cNvPr id="3" name="内容占位符 2"/>
          <p:cNvSpPr>
            <a:spLocks noGrp="1"/>
          </p:cNvSpPr>
          <p:nvPr>
            <p:ph idx="1"/>
          </p:nvPr>
        </p:nvSpPr>
        <p:spPr>
          <a:xfrm>
            <a:off x="320919" y="1280012"/>
            <a:ext cx="8305800" cy="5320079"/>
          </a:xfrm>
        </p:spPr>
        <p:txBody>
          <a:bodyPr/>
          <a:lstStyle/>
          <a:p>
            <a:r>
              <a:rPr lang="zh-CN" altLang="en-US" dirty="0" smtClean="0"/>
              <a:t>调度策略（试行）</a:t>
            </a:r>
            <a:endParaRPr lang="en-US" altLang="zh-CN" dirty="0" smtClean="0"/>
          </a:p>
          <a:p>
            <a:pPr lvl="1"/>
            <a:r>
              <a:rPr lang="zh-CN" altLang="en-US" dirty="0" smtClean="0"/>
              <a:t>从</a:t>
            </a:r>
            <a:r>
              <a:rPr lang="en-US" dirty="0" smtClean="0"/>
              <a:t>CALIS</a:t>
            </a:r>
            <a:r>
              <a:rPr lang="zh-CN" altLang="en-US" dirty="0" smtClean="0"/>
              <a:t>文献检索平台提交的申请，带馆藏，自动</a:t>
            </a:r>
            <a:r>
              <a:rPr lang="en-US" altLang="zh-CN" dirty="0" smtClean="0"/>
              <a:t>/</a:t>
            </a:r>
            <a:r>
              <a:rPr lang="zh-CN" altLang="en-US" b="1" dirty="0" smtClean="0">
                <a:solidFill>
                  <a:srgbClr val="C00000"/>
                </a:solidFill>
              </a:rPr>
              <a:t>手动</a:t>
            </a:r>
            <a:r>
              <a:rPr lang="zh-CN" altLang="en-US" dirty="0" smtClean="0"/>
              <a:t>从请求馆转发到调度中心，调度中心根据随机馆藏</a:t>
            </a:r>
            <a:r>
              <a:rPr lang="en-US" altLang="zh-CN" dirty="0" smtClean="0"/>
              <a:t>/</a:t>
            </a:r>
            <a:r>
              <a:rPr lang="zh-CN" altLang="en-US" b="1" dirty="0" smtClean="0">
                <a:solidFill>
                  <a:srgbClr val="C00000"/>
                </a:solidFill>
              </a:rPr>
              <a:t>指定调度目标馆</a:t>
            </a:r>
            <a:r>
              <a:rPr lang="zh-CN" altLang="en-US" dirty="0" smtClean="0"/>
              <a:t>发送</a:t>
            </a:r>
            <a:r>
              <a:rPr lang="zh-CN" altLang="en-US" b="1" dirty="0" smtClean="0"/>
              <a:t>。</a:t>
            </a:r>
            <a:endParaRPr lang="zh-CN" altLang="en-US" dirty="0" smtClean="0"/>
          </a:p>
          <a:p>
            <a:pPr lvl="1"/>
            <a:r>
              <a:rPr lang="zh-CN" altLang="en-US" dirty="0" smtClean="0"/>
              <a:t>读者直接提交的申请单，由本馆馆际互借员先定位馆藏，然后手动发到调度中心，调度中心按请求馆所选馆藏进行调度；馆际互借员无法定位馆藏的申请，也可手动发到调度中心，调度中心按代查代检处理，随机发送到代查代检馆。</a:t>
            </a:r>
            <a:endParaRPr lang="en-US" altLang="zh-CN" dirty="0" smtClean="0"/>
          </a:p>
          <a:p>
            <a:pPr lvl="1"/>
            <a:r>
              <a:rPr lang="zh-CN" altLang="en-US" dirty="0" smtClean="0"/>
              <a:t>本馆有馆藏申请和仿真申请暂不提供调度服务。</a:t>
            </a:r>
            <a:endParaRPr lang="en-US" altLang="zh-CN" dirty="0" smtClean="0"/>
          </a:p>
          <a:p>
            <a:r>
              <a:rPr lang="zh-CN" altLang="en-US" b="1" dirty="0" smtClean="0">
                <a:solidFill>
                  <a:srgbClr val="0070C0"/>
                </a:solidFill>
              </a:rPr>
              <a:t>启动新收费标准和调度服务时间</a:t>
            </a:r>
            <a:endParaRPr lang="en-US" altLang="zh-CN" b="1" dirty="0" smtClean="0">
              <a:solidFill>
                <a:srgbClr val="0070C0"/>
              </a:solidFill>
            </a:endParaRPr>
          </a:p>
          <a:p>
            <a:pPr lvl="1"/>
            <a:r>
              <a:rPr lang="en-US" altLang="zh-CN" b="1" dirty="0" smtClean="0">
                <a:solidFill>
                  <a:srgbClr val="0070C0"/>
                </a:solidFill>
              </a:rPr>
              <a:t>2011</a:t>
            </a:r>
            <a:r>
              <a:rPr lang="zh-CN" altLang="en-US" b="1" dirty="0" smtClean="0">
                <a:solidFill>
                  <a:srgbClr val="0070C0"/>
                </a:solidFill>
              </a:rPr>
              <a:t>年</a:t>
            </a:r>
            <a:r>
              <a:rPr lang="en-US" altLang="zh-CN" b="1" dirty="0" smtClean="0">
                <a:solidFill>
                  <a:srgbClr val="0070C0"/>
                </a:solidFill>
              </a:rPr>
              <a:t>6</a:t>
            </a:r>
            <a:r>
              <a:rPr lang="zh-CN" altLang="en-US" b="1" dirty="0" smtClean="0">
                <a:solidFill>
                  <a:srgbClr val="0070C0"/>
                </a:solidFill>
              </a:rPr>
              <a:t>月</a:t>
            </a:r>
            <a:r>
              <a:rPr lang="en-US" altLang="zh-CN" b="1" dirty="0" smtClean="0">
                <a:solidFill>
                  <a:srgbClr val="0070C0"/>
                </a:solidFill>
              </a:rPr>
              <a:t>1</a:t>
            </a:r>
            <a:r>
              <a:rPr lang="zh-CN" altLang="en-US" b="1" dirty="0" smtClean="0">
                <a:solidFill>
                  <a:srgbClr val="0070C0"/>
                </a:solidFill>
              </a:rPr>
              <a:t>日</a:t>
            </a:r>
            <a:endParaRPr lang="zh-CN" altLang="en-US" b="1" dirty="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主要内容</a:t>
            </a:r>
            <a:endParaRPr lang="zh-CN" altLang="en-US" dirty="0"/>
          </a:p>
        </p:txBody>
      </p:sp>
      <p:grpSp>
        <p:nvGrpSpPr>
          <p:cNvPr id="5" name="Group 2"/>
          <p:cNvGrpSpPr>
            <a:grpSpLocks/>
          </p:cNvGrpSpPr>
          <p:nvPr/>
        </p:nvGrpSpPr>
        <p:grpSpPr bwMode="auto">
          <a:xfrm>
            <a:off x="1728787" y="1991677"/>
            <a:ext cx="4929187" cy="653186"/>
            <a:chOff x="1152" y="1440"/>
            <a:chExt cx="3360" cy="495"/>
          </a:xfrm>
        </p:grpSpPr>
        <p:sp>
          <p:nvSpPr>
            <p:cNvPr id="6" name="AutoShape 3"/>
            <p:cNvSpPr>
              <a:spLocks noChangeArrowheads="1"/>
            </p:cNvSpPr>
            <p:nvPr/>
          </p:nvSpPr>
          <p:spPr bwMode="gray">
            <a:xfrm>
              <a:off x="1382" y="1475"/>
              <a:ext cx="3130" cy="421"/>
            </a:xfrm>
            <a:prstGeom prst="roundRect">
              <a:avLst>
                <a:gd name="adj" fmla="val 50000"/>
              </a:avLst>
            </a:prstGeom>
            <a:solidFill>
              <a:schemeClr val="accent6">
                <a:lumMod val="20000"/>
                <a:lumOff val="80000"/>
              </a:schemeClr>
            </a:solidFill>
            <a:ln>
              <a:headEnd/>
              <a:tailEnd/>
            </a:ln>
          </p:spPr>
          <p:style>
            <a:lnRef idx="2">
              <a:schemeClr val="accent2"/>
            </a:lnRef>
            <a:fillRef idx="1">
              <a:schemeClr val="lt1"/>
            </a:fillRef>
            <a:effectRef idx="0">
              <a:schemeClr val="accent2"/>
            </a:effectRef>
            <a:fontRef idx="minor">
              <a:schemeClr val="dk1"/>
            </a:fontRef>
          </p:style>
          <p:txBody>
            <a:bodyPr vert="eaVert" wrap="none" anchor="ctr"/>
            <a:lstStyle/>
            <a:p>
              <a:endParaRPr lang="zh-CN" altLang="en-US"/>
            </a:p>
          </p:txBody>
        </p:sp>
        <p:grpSp>
          <p:nvGrpSpPr>
            <p:cNvPr id="7" name="Group 4"/>
            <p:cNvGrpSpPr>
              <a:grpSpLocks/>
            </p:cNvGrpSpPr>
            <p:nvPr/>
          </p:nvGrpSpPr>
          <p:grpSpPr bwMode="auto">
            <a:xfrm>
              <a:off x="1152" y="1440"/>
              <a:ext cx="581" cy="468"/>
              <a:chOff x="720" y="960"/>
              <a:chExt cx="987" cy="795"/>
            </a:xfrm>
          </p:grpSpPr>
          <p:sp>
            <p:nvSpPr>
              <p:cNvPr id="10" name="Oval 5"/>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11" name="Oval 6"/>
              <p:cNvSpPr>
                <a:spLocks noChangeArrowheads="1"/>
              </p:cNvSpPr>
              <p:nvPr/>
            </p:nvSpPr>
            <p:spPr bwMode="gray">
              <a:xfrm rot="1758052">
                <a:off x="720" y="960"/>
                <a:ext cx="959" cy="768"/>
              </a:xfrm>
              <a:prstGeom prst="ellipse">
                <a:avLst/>
              </a:prstGeom>
              <a:solidFill>
                <a:schemeClr val="accent1">
                  <a:lumMod val="75000"/>
                </a:schemeClr>
              </a:solidFill>
              <a:ln w="9525">
                <a:solidFill>
                  <a:schemeClr val="accent1">
                    <a:lumMod val="20000"/>
                    <a:lumOff val="80000"/>
                  </a:schemeClr>
                </a:solidFill>
                <a:round/>
                <a:headEnd/>
                <a:tailEnd/>
              </a:ln>
              <a:effectLst/>
            </p:spPr>
            <p:txBody>
              <a:bodyPr wrap="none" anchor="ctr"/>
              <a:lstStyle/>
              <a:p>
                <a:pPr>
                  <a:defRPr/>
                </a:pPr>
                <a:endParaRPr lang="zh-CN" altLang="en-US"/>
              </a:p>
            </p:txBody>
          </p:sp>
          <p:sp>
            <p:nvSpPr>
              <p:cNvPr id="12" name="Oval 7"/>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8" name="Text Box 8"/>
            <p:cNvSpPr txBox="1">
              <a:spLocks noChangeArrowheads="1"/>
            </p:cNvSpPr>
            <p:nvPr/>
          </p:nvSpPr>
          <p:spPr bwMode="gray">
            <a:xfrm>
              <a:off x="2393" y="1538"/>
              <a:ext cx="1105" cy="397"/>
            </a:xfrm>
            <a:prstGeom prst="rect">
              <a:avLst/>
            </a:prstGeom>
            <a:noFill/>
            <a:ln w="9525" algn="ctr">
              <a:noFill/>
              <a:miter lim="800000"/>
              <a:headEnd/>
              <a:tailEnd/>
            </a:ln>
          </p:spPr>
          <p:txBody>
            <a:bodyPr wrap="none">
              <a:spAutoFit/>
            </a:bodyPr>
            <a:lstStyle/>
            <a:p>
              <a:pPr eaLnBrk="0" hangingPunct="0"/>
              <a:r>
                <a:rPr lang="zh-CN" altLang="en-US" sz="2800" b="1" dirty="0" smtClean="0">
                  <a:solidFill>
                    <a:srgbClr val="000000"/>
                  </a:solidFill>
                  <a:latin typeface="楷体" pitchFamily="49" charset="-122"/>
                  <a:ea typeface="楷体" pitchFamily="49" charset="-122"/>
                </a:rPr>
                <a:t>建设概况</a:t>
              </a:r>
              <a:endParaRPr lang="en-US" altLang="zh-CN" sz="2800" b="1" dirty="0">
                <a:solidFill>
                  <a:srgbClr val="000000"/>
                </a:solidFill>
                <a:latin typeface="楷体" pitchFamily="49" charset="-122"/>
                <a:ea typeface="楷体" pitchFamily="49" charset="-122"/>
              </a:endParaRPr>
            </a:p>
          </p:txBody>
        </p:sp>
        <p:sp>
          <p:nvSpPr>
            <p:cNvPr id="9" name="Text Box 9"/>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dirty="0">
                  <a:solidFill>
                    <a:schemeClr val="bg1"/>
                  </a:solidFill>
                </a:rPr>
                <a:t>1.</a:t>
              </a:r>
            </a:p>
          </p:txBody>
        </p:sp>
      </p:grpSp>
      <p:grpSp>
        <p:nvGrpSpPr>
          <p:cNvPr id="13" name="Group 10"/>
          <p:cNvGrpSpPr>
            <a:grpSpLocks/>
          </p:cNvGrpSpPr>
          <p:nvPr/>
        </p:nvGrpSpPr>
        <p:grpSpPr bwMode="auto">
          <a:xfrm>
            <a:off x="1728787" y="2894966"/>
            <a:ext cx="4929187" cy="638671"/>
            <a:chOff x="1152" y="1440"/>
            <a:chExt cx="3360" cy="484"/>
          </a:xfrm>
        </p:grpSpPr>
        <p:sp>
          <p:nvSpPr>
            <p:cNvPr id="14" name="AutoShape 11"/>
            <p:cNvSpPr>
              <a:spLocks noChangeArrowheads="1"/>
            </p:cNvSpPr>
            <p:nvPr/>
          </p:nvSpPr>
          <p:spPr bwMode="gray">
            <a:xfrm>
              <a:off x="1382" y="1475"/>
              <a:ext cx="3130" cy="421"/>
            </a:xfrm>
            <a:prstGeom prst="roundRect">
              <a:avLst>
                <a:gd name="adj" fmla="val 50000"/>
              </a:avLst>
            </a:prstGeom>
            <a:ln>
              <a:headEnd/>
              <a:tailEnd/>
            </a:ln>
          </p:spPr>
          <p:style>
            <a:lnRef idx="2">
              <a:schemeClr val="accent1"/>
            </a:lnRef>
            <a:fillRef idx="1">
              <a:schemeClr val="lt1"/>
            </a:fillRef>
            <a:effectRef idx="0">
              <a:schemeClr val="accent1"/>
            </a:effectRef>
            <a:fontRef idx="minor">
              <a:schemeClr val="dk1"/>
            </a:fontRef>
          </p:style>
          <p:txBody>
            <a:bodyPr vert="eaVert" wrap="none" anchor="ctr"/>
            <a:lstStyle/>
            <a:p>
              <a:endParaRPr lang="zh-CN" altLang="en-US"/>
            </a:p>
          </p:txBody>
        </p:sp>
        <p:grpSp>
          <p:nvGrpSpPr>
            <p:cNvPr id="15" name="Group 12"/>
            <p:cNvGrpSpPr>
              <a:grpSpLocks/>
            </p:cNvGrpSpPr>
            <p:nvPr/>
          </p:nvGrpSpPr>
          <p:grpSpPr bwMode="auto">
            <a:xfrm>
              <a:off x="1152" y="1440"/>
              <a:ext cx="581" cy="468"/>
              <a:chOff x="720" y="960"/>
              <a:chExt cx="987" cy="795"/>
            </a:xfrm>
          </p:grpSpPr>
          <p:sp>
            <p:nvSpPr>
              <p:cNvPr id="18" name="Oval 13"/>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19" name="Oval 14"/>
              <p:cNvSpPr>
                <a:spLocks noChangeArrowheads="1"/>
              </p:cNvSpPr>
              <p:nvPr/>
            </p:nvSpPr>
            <p:spPr bwMode="gray">
              <a:xfrm rot="1758052">
                <a:off x="720" y="960"/>
                <a:ext cx="959" cy="768"/>
              </a:xfrm>
              <a:prstGeom prst="ellipse">
                <a:avLst/>
              </a:prstGeom>
              <a:gradFill rotWithShape="1">
                <a:gsLst>
                  <a:gs pos="0">
                    <a:schemeClr val="hlink"/>
                  </a:gs>
                  <a:gs pos="100000">
                    <a:schemeClr val="hlink">
                      <a:gamma/>
                      <a:shade val="46275"/>
                      <a:invGamma/>
                    </a:schemeClr>
                  </a:gs>
                </a:gsLst>
                <a:lin ang="5400000" scaled="1"/>
              </a:gradFill>
              <a:ln w="9525">
                <a:noFill/>
                <a:round/>
                <a:headEnd/>
                <a:tailEnd/>
              </a:ln>
              <a:effectLst/>
            </p:spPr>
            <p:txBody>
              <a:bodyPr wrap="none" anchor="ctr"/>
              <a:lstStyle/>
              <a:p>
                <a:pPr>
                  <a:defRPr/>
                </a:pPr>
                <a:endParaRPr lang="zh-CN" altLang="en-US"/>
              </a:p>
            </p:txBody>
          </p:sp>
          <p:sp>
            <p:nvSpPr>
              <p:cNvPr id="20" name="Oval 15"/>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16" name="Text Box 16"/>
            <p:cNvSpPr txBox="1">
              <a:spLocks noChangeArrowheads="1"/>
            </p:cNvSpPr>
            <p:nvPr/>
          </p:nvSpPr>
          <p:spPr bwMode="gray">
            <a:xfrm>
              <a:off x="2412" y="1527"/>
              <a:ext cx="1105" cy="397"/>
            </a:xfrm>
            <a:prstGeom prst="rect">
              <a:avLst/>
            </a:prstGeom>
            <a:noFill/>
            <a:ln w="9525" algn="ctr">
              <a:noFill/>
              <a:miter lim="800000"/>
              <a:headEnd/>
              <a:tailEnd/>
            </a:ln>
          </p:spPr>
          <p:txBody>
            <a:bodyPr wrap="none">
              <a:spAutoFit/>
            </a:bodyPr>
            <a:lstStyle/>
            <a:p>
              <a:pPr eaLnBrk="0" hangingPunct="0"/>
              <a:r>
                <a:rPr lang="zh-CN" altLang="en-US" sz="2800" b="1" dirty="0" smtClean="0">
                  <a:solidFill>
                    <a:srgbClr val="000000"/>
                  </a:solidFill>
                  <a:latin typeface="楷体" pitchFamily="49" charset="-122"/>
                  <a:ea typeface="楷体" pitchFamily="49" charset="-122"/>
                </a:rPr>
                <a:t>建设成效</a:t>
              </a:r>
              <a:endParaRPr lang="en-US" altLang="zh-CN" sz="2800" b="1" dirty="0">
                <a:solidFill>
                  <a:srgbClr val="000000"/>
                </a:solidFill>
                <a:latin typeface="楷体" pitchFamily="49" charset="-122"/>
                <a:ea typeface="楷体" pitchFamily="49" charset="-122"/>
              </a:endParaRPr>
            </a:p>
          </p:txBody>
        </p:sp>
        <p:sp>
          <p:nvSpPr>
            <p:cNvPr id="17" name="Text Box 17"/>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a:solidFill>
                    <a:schemeClr val="bg1"/>
                  </a:solidFill>
                </a:rPr>
                <a:t>2.</a:t>
              </a:r>
            </a:p>
          </p:txBody>
        </p:sp>
      </p:grpSp>
      <p:grpSp>
        <p:nvGrpSpPr>
          <p:cNvPr id="21" name="Group 18"/>
          <p:cNvGrpSpPr>
            <a:grpSpLocks/>
          </p:cNvGrpSpPr>
          <p:nvPr/>
        </p:nvGrpSpPr>
        <p:grpSpPr bwMode="auto">
          <a:xfrm>
            <a:off x="1728787" y="3807777"/>
            <a:ext cx="4929187" cy="625475"/>
            <a:chOff x="1152" y="1440"/>
            <a:chExt cx="3360" cy="474"/>
          </a:xfrm>
        </p:grpSpPr>
        <p:sp>
          <p:nvSpPr>
            <p:cNvPr id="22" name="AutoShape 19"/>
            <p:cNvSpPr>
              <a:spLocks noChangeArrowheads="1"/>
            </p:cNvSpPr>
            <p:nvPr/>
          </p:nvSpPr>
          <p:spPr bwMode="gray">
            <a:xfrm>
              <a:off x="1382" y="1475"/>
              <a:ext cx="3130" cy="421"/>
            </a:xfrm>
            <a:prstGeom prst="roundRect">
              <a:avLst>
                <a:gd name="adj" fmla="val 50000"/>
              </a:avLst>
            </a:prstGeom>
            <a:ln>
              <a:headEnd/>
              <a:tailEnd/>
            </a:ln>
          </p:spPr>
          <p:style>
            <a:lnRef idx="2">
              <a:schemeClr val="accent1"/>
            </a:lnRef>
            <a:fillRef idx="1">
              <a:schemeClr val="lt1"/>
            </a:fillRef>
            <a:effectRef idx="0">
              <a:schemeClr val="accent1"/>
            </a:effectRef>
            <a:fontRef idx="minor">
              <a:schemeClr val="dk1"/>
            </a:fontRef>
          </p:style>
          <p:txBody>
            <a:bodyPr vert="eaVert" wrap="none" anchor="ctr"/>
            <a:lstStyle/>
            <a:p>
              <a:endParaRPr lang="zh-CN" altLang="en-US"/>
            </a:p>
          </p:txBody>
        </p:sp>
        <p:grpSp>
          <p:nvGrpSpPr>
            <p:cNvPr id="23" name="Group 20"/>
            <p:cNvGrpSpPr>
              <a:grpSpLocks/>
            </p:cNvGrpSpPr>
            <p:nvPr/>
          </p:nvGrpSpPr>
          <p:grpSpPr bwMode="auto">
            <a:xfrm>
              <a:off x="1152" y="1440"/>
              <a:ext cx="581" cy="468"/>
              <a:chOff x="720" y="960"/>
              <a:chExt cx="987" cy="795"/>
            </a:xfrm>
          </p:grpSpPr>
          <p:sp>
            <p:nvSpPr>
              <p:cNvPr id="26" name="Oval 21"/>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27" name="Oval 22"/>
              <p:cNvSpPr>
                <a:spLocks noChangeArrowheads="1"/>
              </p:cNvSpPr>
              <p:nvPr/>
            </p:nvSpPr>
            <p:spPr bwMode="gray">
              <a:xfrm rot="1758052">
                <a:off x="720" y="960"/>
                <a:ext cx="959" cy="768"/>
              </a:xfrm>
              <a:prstGeom prst="ellipse">
                <a:avLst/>
              </a:prstGeom>
              <a:gradFill rotWithShape="1">
                <a:gsLst>
                  <a:gs pos="0">
                    <a:schemeClr val="accent2"/>
                  </a:gs>
                  <a:gs pos="100000">
                    <a:schemeClr val="accent2">
                      <a:gamma/>
                      <a:shade val="46275"/>
                      <a:invGamma/>
                    </a:schemeClr>
                  </a:gs>
                </a:gsLst>
                <a:lin ang="5400000" scaled="1"/>
              </a:gradFill>
              <a:ln w="9525">
                <a:noFill/>
                <a:round/>
                <a:headEnd/>
                <a:tailEnd/>
              </a:ln>
              <a:effectLst/>
            </p:spPr>
            <p:txBody>
              <a:bodyPr wrap="none" anchor="ctr"/>
              <a:lstStyle/>
              <a:p>
                <a:pPr>
                  <a:defRPr/>
                </a:pPr>
                <a:endParaRPr lang="zh-CN" altLang="en-US"/>
              </a:p>
            </p:txBody>
          </p:sp>
          <p:sp>
            <p:nvSpPr>
              <p:cNvPr id="28" name="Oval 23"/>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24" name="Text Box 24"/>
            <p:cNvSpPr txBox="1">
              <a:spLocks noChangeArrowheads="1"/>
            </p:cNvSpPr>
            <p:nvPr/>
          </p:nvSpPr>
          <p:spPr bwMode="gray">
            <a:xfrm>
              <a:off x="2432" y="1506"/>
              <a:ext cx="1109" cy="397"/>
            </a:xfrm>
            <a:prstGeom prst="rect">
              <a:avLst/>
            </a:prstGeom>
            <a:noFill/>
            <a:ln w="9525" algn="ctr">
              <a:noFill/>
              <a:miter lim="800000"/>
              <a:headEnd/>
              <a:tailEnd/>
            </a:ln>
          </p:spPr>
          <p:txBody>
            <a:bodyPr wrap="none">
              <a:spAutoFit/>
            </a:bodyPr>
            <a:lstStyle/>
            <a:p>
              <a:r>
                <a:rPr lang="zh-CN" altLang="en-US" sz="2800" b="1" dirty="0" smtClean="0">
                  <a:solidFill>
                    <a:srgbClr val="000000"/>
                  </a:solidFill>
                  <a:latin typeface="楷体" pitchFamily="49" charset="-122"/>
                  <a:ea typeface="楷体" pitchFamily="49" charset="-122"/>
                </a:rPr>
                <a:t>服务政策</a:t>
              </a:r>
              <a:endParaRPr lang="en-US" altLang="zh-CN" sz="2800" b="1" dirty="0" smtClean="0">
                <a:solidFill>
                  <a:srgbClr val="000000"/>
                </a:solidFill>
                <a:latin typeface="楷体" pitchFamily="49" charset="-122"/>
                <a:ea typeface="楷体" pitchFamily="49" charset="-122"/>
              </a:endParaRPr>
            </a:p>
          </p:txBody>
        </p:sp>
        <p:sp>
          <p:nvSpPr>
            <p:cNvPr id="25" name="Text Box 25"/>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dirty="0">
                  <a:solidFill>
                    <a:schemeClr val="bg1"/>
                  </a:solidFill>
                </a:rPr>
                <a:t>3.</a:t>
              </a:r>
            </a:p>
          </p:txBody>
        </p:sp>
      </p:grpSp>
      <p:grpSp>
        <p:nvGrpSpPr>
          <p:cNvPr id="29" name="Group 18"/>
          <p:cNvGrpSpPr>
            <a:grpSpLocks/>
          </p:cNvGrpSpPr>
          <p:nvPr/>
        </p:nvGrpSpPr>
        <p:grpSpPr bwMode="auto">
          <a:xfrm>
            <a:off x="1728787" y="4767898"/>
            <a:ext cx="4929187" cy="626795"/>
            <a:chOff x="1152" y="1440"/>
            <a:chExt cx="3360" cy="475"/>
          </a:xfrm>
        </p:grpSpPr>
        <p:sp>
          <p:nvSpPr>
            <p:cNvPr id="30" name="AutoShape 19"/>
            <p:cNvSpPr>
              <a:spLocks noChangeArrowheads="1"/>
            </p:cNvSpPr>
            <p:nvPr/>
          </p:nvSpPr>
          <p:spPr bwMode="gray">
            <a:xfrm>
              <a:off x="1382" y="1475"/>
              <a:ext cx="3130" cy="421"/>
            </a:xfrm>
            <a:prstGeom prst="roundRect">
              <a:avLst>
                <a:gd name="adj" fmla="val 50000"/>
              </a:avLst>
            </a:prstGeom>
            <a:ln>
              <a:headEnd/>
              <a:tailEnd/>
            </a:ln>
          </p:spPr>
          <p:style>
            <a:lnRef idx="2">
              <a:schemeClr val="accent1"/>
            </a:lnRef>
            <a:fillRef idx="1">
              <a:schemeClr val="lt1"/>
            </a:fillRef>
            <a:effectRef idx="0">
              <a:schemeClr val="accent1"/>
            </a:effectRef>
            <a:fontRef idx="minor">
              <a:schemeClr val="dk1"/>
            </a:fontRef>
          </p:style>
          <p:txBody>
            <a:bodyPr vert="eaVert" wrap="none" anchor="ctr"/>
            <a:lstStyle/>
            <a:p>
              <a:endParaRPr lang="zh-CN" altLang="en-US"/>
            </a:p>
          </p:txBody>
        </p:sp>
        <p:grpSp>
          <p:nvGrpSpPr>
            <p:cNvPr id="31" name="Group 20"/>
            <p:cNvGrpSpPr>
              <a:grpSpLocks/>
            </p:cNvGrpSpPr>
            <p:nvPr/>
          </p:nvGrpSpPr>
          <p:grpSpPr bwMode="auto">
            <a:xfrm>
              <a:off x="1152" y="1440"/>
              <a:ext cx="581" cy="468"/>
              <a:chOff x="720" y="960"/>
              <a:chExt cx="987" cy="795"/>
            </a:xfrm>
          </p:grpSpPr>
          <p:sp>
            <p:nvSpPr>
              <p:cNvPr id="34" name="Oval 21"/>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35" name="Oval 22"/>
              <p:cNvSpPr>
                <a:spLocks noChangeArrowheads="1"/>
              </p:cNvSpPr>
              <p:nvPr/>
            </p:nvSpPr>
            <p:spPr bwMode="gray">
              <a:xfrm rot="1758052">
                <a:off x="720" y="960"/>
                <a:ext cx="959" cy="768"/>
              </a:xfrm>
              <a:prstGeom prst="ellipse">
                <a:avLst/>
              </a:prstGeom>
              <a:solidFill>
                <a:srgbClr val="00B0F0"/>
              </a:solidFill>
              <a:ln w="9525">
                <a:noFill/>
                <a:round/>
                <a:headEnd/>
                <a:tailEnd/>
              </a:ln>
              <a:effectLst/>
            </p:spPr>
            <p:txBody>
              <a:bodyPr wrap="none" anchor="ctr"/>
              <a:lstStyle/>
              <a:p>
                <a:pPr>
                  <a:defRPr/>
                </a:pPr>
                <a:endParaRPr lang="zh-CN" altLang="en-US" dirty="0">
                  <a:solidFill>
                    <a:srgbClr val="92D050"/>
                  </a:solidFill>
                </a:endParaRPr>
              </a:p>
            </p:txBody>
          </p:sp>
          <p:sp>
            <p:nvSpPr>
              <p:cNvPr id="36" name="Oval 23"/>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32" name="Text Box 24"/>
            <p:cNvSpPr txBox="1">
              <a:spLocks noChangeArrowheads="1"/>
            </p:cNvSpPr>
            <p:nvPr/>
          </p:nvSpPr>
          <p:spPr bwMode="gray">
            <a:xfrm>
              <a:off x="2339" y="1518"/>
              <a:ext cx="1355" cy="397"/>
            </a:xfrm>
            <a:prstGeom prst="rect">
              <a:avLst/>
            </a:prstGeom>
            <a:noFill/>
            <a:ln w="9525" algn="ctr">
              <a:noFill/>
              <a:miter lim="800000"/>
              <a:headEnd/>
              <a:tailEnd/>
            </a:ln>
          </p:spPr>
          <p:txBody>
            <a:bodyPr wrap="none">
              <a:spAutoFit/>
            </a:bodyPr>
            <a:lstStyle/>
            <a:p>
              <a:r>
                <a:rPr lang="zh-CN" altLang="en-US" sz="2800" b="1" dirty="0" smtClean="0">
                  <a:solidFill>
                    <a:srgbClr val="000000"/>
                  </a:solidFill>
                  <a:latin typeface="楷体" pitchFamily="49" charset="-122"/>
                  <a:ea typeface="楷体" pitchFamily="49" charset="-122"/>
                </a:rPr>
                <a:t>新服务推介</a:t>
              </a:r>
              <a:endParaRPr lang="en-US" altLang="zh-CN" sz="2800" b="1" dirty="0" smtClean="0">
                <a:solidFill>
                  <a:srgbClr val="000000"/>
                </a:solidFill>
                <a:latin typeface="楷体" pitchFamily="49" charset="-122"/>
                <a:ea typeface="楷体" pitchFamily="49" charset="-122"/>
              </a:endParaRPr>
            </a:p>
          </p:txBody>
        </p:sp>
        <p:sp>
          <p:nvSpPr>
            <p:cNvPr id="33" name="Text Box 25"/>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dirty="0">
                  <a:solidFill>
                    <a:schemeClr val="bg1"/>
                  </a:solidFill>
                </a:rPr>
                <a:t>3.</a:t>
              </a:r>
            </a:p>
          </p:txBody>
        </p:sp>
      </p:gr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服务政策（五）</a:t>
            </a:r>
            <a:endParaRPr lang="zh-CN" altLang="en-US" dirty="0"/>
          </a:p>
        </p:txBody>
      </p:sp>
      <p:sp>
        <p:nvSpPr>
          <p:cNvPr id="3" name="内容占位符 2"/>
          <p:cNvSpPr>
            <a:spLocks noGrp="1"/>
          </p:cNvSpPr>
          <p:nvPr>
            <p:ph idx="1"/>
          </p:nvPr>
        </p:nvSpPr>
        <p:spPr>
          <a:xfrm>
            <a:off x="363414" y="1362074"/>
            <a:ext cx="8228135" cy="4909772"/>
          </a:xfrm>
        </p:spPr>
        <p:txBody>
          <a:bodyPr/>
          <a:lstStyle/>
          <a:p>
            <a:r>
              <a:rPr lang="zh-CN" altLang="en-US" dirty="0" smtClean="0"/>
              <a:t>代查代检馆名单（</a:t>
            </a:r>
            <a:r>
              <a:rPr lang="en-US" altLang="zh-CN" dirty="0" smtClean="0"/>
              <a:t>14</a:t>
            </a:r>
            <a:r>
              <a:rPr lang="zh-CN" altLang="en-US" dirty="0" smtClean="0"/>
              <a:t>个）</a:t>
            </a:r>
            <a:endParaRPr lang="en-US" altLang="zh-CN" dirty="0" smtClean="0"/>
          </a:p>
          <a:p>
            <a:pPr lvl="1" eaLnBrk="1" fontAlgn="t" hangingPunct="1"/>
            <a:r>
              <a:rPr lang="zh-CN" altLang="en-US" sz="1600" b="1" dirty="0" smtClean="0">
                <a:latin typeface="宋体" pitchFamily="2" charset="-122"/>
                <a:ea typeface="宋体" pitchFamily="2" charset="-122"/>
              </a:rPr>
              <a:t>北京大学</a:t>
            </a:r>
          </a:p>
          <a:p>
            <a:pPr lvl="1" eaLnBrk="1" fontAlgn="t" hangingPunct="1"/>
            <a:r>
              <a:rPr lang="zh-CN" altLang="en-US" sz="1600" b="1" dirty="0" smtClean="0">
                <a:latin typeface="宋体" pitchFamily="2" charset="-122"/>
                <a:ea typeface="宋体" pitchFamily="2" charset="-122"/>
              </a:rPr>
              <a:t>北京师范大学</a:t>
            </a:r>
          </a:p>
          <a:p>
            <a:pPr lvl="1" eaLnBrk="1" fontAlgn="t" hangingPunct="1"/>
            <a:r>
              <a:rPr lang="zh-CN" altLang="en-US" sz="1600" b="1" dirty="0" smtClean="0">
                <a:latin typeface="宋体" pitchFamily="2" charset="-122"/>
                <a:ea typeface="宋体" pitchFamily="2" charset="-122"/>
              </a:rPr>
              <a:t>复旦大学</a:t>
            </a:r>
          </a:p>
          <a:p>
            <a:pPr lvl="1" eaLnBrk="1" fontAlgn="t" hangingPunct="1"/>
            <a:r>
              <a:rPr lang="zh-CN" altLang="en-US" sz="1600" b="1" dirty="0" smtClean="0">
                <a:latin typeface="宋体" pitchFamily="2" charset="-122"/>
                <a:ea typeface="宋体" pitchFamily="2" charset="-122"/>
              </a:rPr>
              <a:t>华中科技大学</a:t>
            </a:r>
          </a:p>
          <a:p>
            <a:pPr lvl="1" eaLnBrk="1" fontAlgn="t" hangingPunct="1"/>
            <a:r>
              <a:rPr lang="zh-CN" altLang="en-US" sz="1600" b="1" dirty="0" smtClean="0">
                <a:latin typeface="宋体" pitchFamily="2" charset="-122"/>
                <a:ea typeface="宋体" pitchFamily="2" charset="-122"/>
              </a:rPr>
              <a:t>南京大学</a:t>
            </a:r>
          </a:p>
          <a:p>
            <a:pPr lvl="1" eaLnBrk="1" fontAlgn="t" hangingPunct="1"/>
            <a:r>
              <a:rPr lang="zh-CN" altLang="en-US" sz="1600" b="1" dirty="0" smtClean="0">
                <a:latin typeface="宋体" pitchFamily="2" charset="-122"/>
                <a:ea typeface="宋体" pitchFamily="2" charset="-122"/>
              </a:rPr>
              <a:t>清华大学</a:t>
            </a:r>
            <a:endParaRPr lang="en-US" altLang="zh-CN" sz="1600" b="1" dirty="0" smtClean="0">
              <a:latin typeface="宋体" pitchFamily="2" charset="-122"/>
              <a:ea typeface="宋体" pitchFamily="2" charset="-122"/>
            </a:endParaRPr>
          </a:p>
          <a:p>
            <a:pPr lvl="1"/>
            <a:r>
              <a:rPr lang="zh-CN" altLang="en-US" sz="1600" b="1" dirty="0" smtClean="0">
                <a:latin typeface="宋体" pitchFamily="2" charset="-122"/>
                <a:ea typeface="宋体" pitchFamily="2" charset="-122"/>
              </a:rPr>
              <a:t>上海交通大学</a:t>
            </a:r>
          </a:p>
          <a:p>
            <a:pPr lvl="1"/>
            <a:r>
              <a:rPr lang="zh-CN" altLang="en-US" sz="1600" b="1" dirty="0" smtClean="0">
                <a:latin typeface="宋体" pitchFamily="2" charset="-122"/>
                <a:ea typeface="宋体" pitchFamily="2" charset="-122"/>
              </a:rPr>
              <a:t>四川大学</a:t>
            </a:r>
          </a:p>
          <a:p>
            <a:pPr lvl="1"/>
            <a:r>
              <a:rPr lang="zh-CN" altLang="en-US" sz="1600" b="1" dirty="0" smtClean="0">
                <a:latin typeface="宋体" pitchFamily="2" charset="-122"/>
                <a:ea typeface="宋体" pitchFamily="2" charset="-122"/>
              </a:rPr>
              <a:t>武汉大学</a:t>
            </a:r>
          </a:p>
          <a:p>
            <a:pPr lvl="1"/>
            <a:r>
              <a:rPr lang="zh-CN" altLang="en-US" sz="1600" b="1" dirty="0" smtClean="0">
                <a:latin typeface="宋体" pitchFamily="2" charset="-122"/>
                <a:ea typeface="宋体" pitchFamily="2" charset="-122"/>
              </a:rPr>
              <a:t>厦门大学</a:t>
            </a:r>
          </a:p>
          <a:p>
            <a:pPr lvl="1"/>
            <a:r>
              <a:rPr lang="zh-CN" altLang="en-US" sz="1600" b="1" dirty="0" smtClean="0">
                <a:latin typeface="宋体" pitchFamily="2" charset="-122"/>
                <a:ea typeface="宋体" pitchFamily="2" charset="-122"/>
              </a:rPr>
              <a:t>浙江大学</a:t>
            </a:r>
          </a:p>
          <a:p>
            <a:pPr lvl="1"/>
            <a:r>
              <a:rPr lang="zh-CN" altLang="en-US" sz="1600" b="1" dirty="0" smtClean="0">
                <a:latin typeface="宋体" pitchFamily="2" charset="-122"/>
                <a:ea typeface="宋体" pitchFamily="2" charset="-122"/>
              </a:rPr>
              <a:t>中国人民大学</a:t>
            </a:r>
            <a:endParaRPr lang="en-US" altLang="zh-CN" sz="1600" b="1" dirty="0" smtClean="0">
              <a:latin typeface="宋体" pitchFamily="2" charset="-122"/>
              <a:ea typeface="宋体" pitchFamily="2" charset="-122"/>
            </a:endParaRPr>
          </a:p>
          <a:p>
            <a:pPr lvl="1"/>
            <a:r>
              <a:rPr lang="zh-CN" altLang="en-US" sz="1600" b="1" dirty="0" smtClean="0">
                <a:latin typeface="宋体" pitchFamily="2" charset="-122"/>
                <a:ea typeface="宋体" pitchFamily="2" charset="-122"/>
              </a:rPr>
              <a:t>天津大学</a:t>
            </a:r>
            <a:endParaRPr lang="en-US" altLang="zh-CN" sz="1600" b="1" dirty="0" smtClean="0">
              <a:latin typeface="宋体" pitchFamily="2" charset="-122"/>
              <a:ea typeface="宋体" pitchFamily="2" charset="-122"/>
            </a:endParaRPr>
          </a:p>
          <a:p>
            <a:pPr lvl="1"/>
            <a:r>
              <a:rPr lang="zh-CN" altLang="en-US" sz="1600" b="1" dirty="0" smtClean="0">
                <a:latin typeface="宋体" pitchFamily="2" charset="-122"/>
                <a:ea typeface="宋体" pitchFamily="2" charset="-122"/>
              </a:rPr>
              <a:t>南开大学</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主要内容</a:t>
            </a:r>
            <a:endParaRPr lang="zh-CN" altLang="en-US" dirty="0"/>
          </a:p>
        </p:txBody>
      </p:sp>
      <p:grpSp>
        <p:nvGrpSpPr>
          <p:cNvPr id="2" name="Group 2"/>
          <p:cNvGrpSpPr>
            <a:grpSpLocks/>
          </p:cNvGrpSpPr>
          <p:nvPr/>
        </p:nvGrpSpPr>
        <p:grpSpPr bwMode="auto">
          <a:xfrm>
            <a:off x="1728787" y="1991677"/>
            <a:ext cx="4929187" cy="653186"/>
            <a:chOff x="1152" y="1440"/>
            <a:chExt cx="3360" cy="495"/>
          </a:xfrm>
        </p:grpSpPr>
        <p:sp>
          <p:nvSpPr>
            <p:cNvPr id="6" name="AutoShape 3"/>
            <p:cNvSpPr>
              <a:spLocks noChangeArrowheads="1"/>
            </p:cNvSpPr>
            <p:nvPr/>
          </p:nvSpPr>
          <p:spPr bwMode="gray">
            <a:xfrm>
              <a:off x="1382" y="1475"/>
              <a:ext cx="3130" cy="421"/>
            </a:xfrm>
            <a:prstGeom prst="roundRect">
              <a:avLst>
                <a:gd name="adj" fmla="val 50000"/>
              </a:avLst>
            </a:prstGeom>
            <a:ln>
              <a:solidFill>
                <a:srgbClr val="0070C0"/>
              </a:solidFill>
              <a:headEnd/>
              <a:tailEnd/>
            </a:ln>
          </p:spPr>
          <p:style>
            <a:lnRef idx="2">
              <a:schemeClr val="accent2"/>
            </a:lnRef>
            <a:fillRef idx="1">
              <a:schemeClr val="lt1"/>
            </a:fillRef>
            <a:effectRef idx="0">
              <a:schemeClr val="accent2"/>
            </a:effectRef>
            <a:fontRef idx="minor">
              <a:schemeClr val="dk1"/>
            </a:fontRef>
          </p:style>
          <p:txBody>
            <a:bodyPr vert="eaVert" wrap="none" anchor="ctr"/>
            <a:lstStyle/>
            <a:p>
              <a:endParaRPr lang="zh-CN" altLang="en-US"/>
            </a:p>
          </p:txBody>
        </p:sp>
        <p:grpSp>
          <p:nvGrpSpPr>
            <p:cNvPr id="3" name="Group 4"/>
            <p:cNvGrpSpPr>
              <a:grpSpLocks/>
            </p:cNvGrpSpPr>
            <p:nvPr/>
          </p:nvGrpSpPr>
          <p:grpSpPr bwMode="auto">
            <a:xfrm>
              <a:off x="1152" y="1440"/>
              <a:ext cx="581" cy="468"/>
              <a:chOff x="720" y="960"/>
              <a:chExt cx="987" cy="795"/>
            </a:xfrm>
          </p:grpSpPr>
          <p:sp>
            <p:nvSpPr>
              <p:cNvPr id="10" name="Oval 5"/>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11" name="Oval 6"/>
              <p:cNvSpPr>
                <a:spLocks noChangeArrowheads="1"/>
              </p:cNvSpPr>
              <p:nvPr/>
            </p:nvSpPr>
            <p:spPr bwMode="gray">
              <a:xfrm rot="1758052">
                <a:off x="720" y="960"/>
                <a:ext cx="959" cy="768"/>
              </a:xfrm>
              <a:prstGeom prst="ellipse">
                <a:avLst/>
              </a:prstGeom>
              <a:solidFill>
                <a:schemeClr val="accent1">
                  <a:lumMod val="75000"/>
                </a:schemeClr>
              </a:solidFill>
              <a:ln w="9525">
                <a:solidFill>
                  <a:schemeClr val="accent1">
                    <a:lumMod val="20000"/>
                    <a:lumOff val="80000"/>
                  </a:schemeClr>
                </a:solidFill>
                <a:round/>
                <a:headEnd/>
                <a:tailEnd/>
              </a:ln>
              <a:effectLst/>
            </p:spPr>
            <p:txBody>
              <a:bodyPr wrap="none" anchor="ctr"/>
              <a:lstStyle/>
              <a:p>
                <a:pPr>
                  <a:defRPr/>
                </a:pPr>
                <a:endParaRPr lang="zh-CN" altLang="en-US"/>
              </a:p>
            </p:txBody>
          </p:sp>
          <p:sp>
            <p:nvSpPr>
              <p:cNvPr id="12" name="Oval 7"/>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8" name="Text Box 8"/>
            <p:cNvSpPr txBox="1">
              <a:spLocks noChangeArrowheads="1"/>
            </p:cNvSpPr>
            <p:nvPr/>
          </p:nvSpPr>
          <p:spPr bwMode="gray">
            <a:xfrm>
              <a:off x="2393" y="1538"/>
              <a:ext cx="1105" cy="397"/>
            </a:xfrm>
            <a:prstGeom prst="rect">
              <a:avLst/>
            </a:prstGeom>
            <a:noFill/>
            <a:ln w="9525" algn="ctr">
              <a:noFill/>
              <a:miter lim="800000"/>
              <a:headEnd/>
              <a:tailEnd/>
            </a:ln>
          </p:spPr>
          <p:txBody>
            <a:bodyPr wrap="none">
              <a:spAutoFit/>
            </a:bodyPr>
            <a:lstStyle/>
            <a:p>
              <a:pPr eaLnBrk="0" hangingPunct="0"/>
              <a:r>
                <a:rPr lang="zh-CN" altLang="en-US" sz="2800" b="1" dirty="0" smtClean="0">
                  <a:solidFill>
                    <a:srgbClr val="000000"/>
                  </a:solidFill>
                  <a:latin typeface="楷体" pitchFamily="49" charset="-122"/>
                  <a:ea typeface="楷体" pitchFamily="49" charset="-122"/>
                </a:rPr>
                <a:t>建设概况</a:t>
              </a:r>
              <a:endParaRPr lang="en-US" altLang="zh-CN" sz="2800" b="1" dirty="0">
                <a:solidFill>
                  <a:srgbClr val="000000"/>
                </a:solidFill>
                <a:latin typeface="楷体" pitchFamily="49" charset="-122"/>
                <a:ea typeface="楷体" pitchFamily="49" charset="-122"/>
              </a:endParaRPr>
            </a:p>
          </p:txBody>
        </p:sp>
        <p:sp>
          <p:nvSpPr>
            <p:cNvPr id="9" name="Text Box 9"/>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dirty="0">
                  <a:solidFill>
                    <a:schemeClr val="bg1"/>
                  </a:solidFill>
                </a:rPr>
                <a:t>1.</a:t>
              </a:r>
            </a:p>
          </p:txBody>
        </p:sp>
      </p:grpSp>
      <p:grpSp>
        <p:nvGrpSpPr>
          <p:cNvPr id="5" name="Group 10"/>
          <p:cNvGrpSpPr>
            <a:grpSpLocks/>
          </p:cNvGrpSpPr>
          <p:nvPr/>
        </p:nvGrpSpPr>
        <p:grpSpPr bwMode="auto">
          <a:xfrm>
            <a:off x="1728787" y="2894966"/>
            <a:ext cx="4929187" cy="638671"/>
            <a:chOff x="1152" y="1440"/>
            <a:chExt cx="3360" cy="484"/>
          </a:xfrm>
        </p:grpSpPr>
        <p:sp>
          <p:nvSpPr>
            <p:cNvPr id="14" name="AutoShape 11"/>
            <p:cNvSpPr>
              <a:spLocks noChangeArrowheads="1"/>
            </p:cNvSpPr>
            <p:nvPr/>
          </p:nvSpPr>
          <p:spPr bwMode="gray">
            <a:xfrm>
              <a:off x="1382" y="1475"/>
              <a:ext cx="3130" cy="421"/>
            </a:xfrm>
            <a:prstGeom prst="roundRect">
              <a:avLst>
                <a:gd name="adj" fmla="val 50000"/>
              </a:avLst>
            </a:prstGeom>
            <a:ln>
              <a:headEnd/>
              <a:tailEnd/>
            </a:ln>
          </p:spPr>
          <p:style>
            <a:lnRef idx="2">
              <a:schemeClr val="accent1"/>
            </a:lnRef>
            <a:fillRef idx="1">
              <a:schemeClr val="lt1"/>
            </a:fillRef>
            <a:effectRef idx="0">
              <a:schemeClr val="accent1"/>
            </a:effectRef>
            <a:fontRef idx="minor">
              <a:schemeClr val="dk1"/>
            </a:fontRef>
          </p:style>
          <p:txBody>
            <a:bodyPr vert="eaVert" wrap="none" anchor="ctr"/>
            <a:lstStyle/>
            <a:p>
              <a:endParaRPr lang="zh-CN" altLang="en-US"/>
            </a:p>
          </p:txBody>
        </p:sp>
        <p:grpSp>
          <p:nvGrpSpPr>
            <p:cNvPr id="7" name="Group 12"/>
            <p:cNvGrpSpPr>
              <a:grpSpLocks/>
            </p:cNvGrpSpPr>
            <p:nvPr/>
          </p:nvGrpSpPr>
          <p:grpSpPr bwMode="auto">
            <a:xfrm>
              <a:off x="1152" y="1440"/>
              <a:ext cx="581" cy="468"/>
              <a:chOff x="720" y="960"/>
              <a:chExt cx="987" cy="795"/>
            </a:xfrm>
          </p:grpSpPr>
          <p:sp>
            <p:nvSpPr>
              <p:cNvPr id="18" name="Oval 13"/>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19" name="Oval 14"/>
              <p:cNvSpPr>
                <a:spLocks noChangeArrowheads="1"/>
              </p:cNvSpPr>
              <p:nvPr/>
            </p:nvSpPr>
            <p:spPr bwMode="gray">
              <a:xfrm rot="1758052">
                <a:off x="720" y="960"/>
                <a:ext cx="959" cy="768"/>
              </a:xfrm>
              <a:prstGeom prst="ellipse">
                <a:avLst/>
              </a:prstGeom>
              <a:gradFill rotWithShape="1">
                <a:gsLst>
                  <a:gs pos="0">
                    <a:schemeClr val="hlink"/>
                  </a:gs>
                  <a:gs pos="100000">
                    <a:schemeClr val="hlink">
                      <a:gamma/>
                      <a:shade val="46275"/>
                      <a:invGamma/>
                    </a:schemeClr>
                  </a:gs>
                </a:gsLst>
                <a:lin ang="5400000" scaled="1"/>
              </a:gradFill>
              <a:ln w="9525">
                <a:noFill/>
                <a:round/>
                <a:headEnd/>
                <a:tailEnd/>
              </a:ln>
              <a:effectLst/>
            </p:spPr>
            <p:txBody>
              <a:bodyPr wrap="none" anchor="ctr"/>
              <a:lstStyle/>
              <a:p>
                <a:pPr>
                  <a:defRPr/>
                </a:pPr>
                <a:endParaRPr lang="zh-CN" altLang="en-US"/>
              </a:p>
            </p:txBody>
          </p:sp>
          <p:sp>
            <p:nvSpPr>
              <p:cNvPr id="20" name="Oval 15"/>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16" name="Text Box 16"/>
            <p:cNvSpPr txBox="1">
              <a:spLocks noChangeArrowheads="1"/>
            </p:cNvSpPr>
            <p:nvPr/>
          </p:nvSpPr>
          <p:spPr bwMode="gray">
            <a:xfrm>
              <a:off x="2412" y="1527"/>
              <a:ext cx="1105" cy="397"/>
            </a:xfrm>
            <a:prstGeom prst="rect">
              <a:avLst/>
            </a:prstGeom>
            <a:noFill/>
            <a:ln w="9525" algn="ctr">
              <a:noFill/>
              <a:miter lim="800000"/>
              <a:headEnd/>
              <a:tailEnd/>
            </a:ln>
          </p:spPr>
          <p:txBody>
            <a:bodyPr wrap="none">
              <a:spAutoFit/>
            </a:bodyPr>
            <a:lstStyle/>
            <a:p>
              <a:pPr eaLnBrk="0" hangingPunct="0"/>
              <a:r>
                <a:rPr lang="zh-CN" altLang="en-US" sz="2800" b="1" dirty="0" smtClean="0">
                  <a:solidFill>
                    <a:srgbClr val="000000"/>
                  </a:solidFill>
                  <a:latin typeface="楷体" pitchFamily="49" charset="-122"/>
                  <a:ea typeface="楷体" pitchFamily="49" charset="-122"/>
                </a:rPr>
                <a:t>建设成效</a:t>
              </a:r>
              <a:endParaRPr lang="en-US" altLang="zh-CN" sz="2800" b="1" dirty="0">
                <a:solidFill>
                  <a:srgbClr val="000000"/>
                </a:solidFill>
                <a:latin typeface="楷体" pitchFamily="49" charset="-122"/>
                <a:ea typeface="楷体" pitchFamily="49" charset="-122"/>
              </a:endParaRPr>
            </a:p>
          </p:txBody>
        </p:sp>
        <p:sp>
          <p:nvSpPr>
            <p:cNvPr id="17" name="Text Box 17"/>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a:solidFill>
                    <a:schemeClr val="bg1"/>
                  </a:solidFill>
                </a:rPr>
                <a:t>2.</a:t>
              </a:r>
            </a:p>
          </p:txBody>
        </p:sp>
      </p:grpSp>
      <p:grpSp>
        <p:nvGrpSpPr>
          <p:cNvPr id="13" name="Group 18"/>
          <p:cNvGrpSpPr>
            <a:grpSpLocks/>
          </p:cNvGrpSpPr>
          <p:nvPr/>
        </p:nvGrpSpPr>
        <p:grpSpPr bwMode="auto">
          <a:xfrm>
            <a:off x="1728787" y="3807777"/>
            <a:ext cx="4929187" cy="625475"/>
            <a:chOff x="1152" y="1440"/>
            <a:chExt cx="3360" cy="474"/>
          </a:xfrm>
        </p:grpSpPr>
        <p:sp>
          <p:nvSpPr>
            <p:cNvPr id="22" name="AutoShape 19"/>
            <p:cNvSpPr>
              <a:spLocks noChangeArrowheads="1"/>
            </p:cNvSpPr>
            <p:nvPr/>
          </p:nvSpPr>
          <p:spPr bwMode="gray">
            <a:xfrm>
              <a:off x="1382" y="1475"/>
              <a:ext cx="3130" cy="421"/>
            </a:xfrm>
            <a:prstGeom prst="roundRect">
              <a:avLst>
                <a:gd name="adj" fmla="val 50000"/>
              </a:avLst>
            </a:prstGeom>
            <a:ln>
              <a:headEnd/>
              <a:tailEnd/>
            </a:ln>
          </p:spPr>
          <p:style>
            <a:lnRef idx="2">
              <a:schemeClr val="accent1"/>
            </a:lnRef>
            <a:fillRef idx="1">
              <a:schemeClr val="lt1"/>
            </a:fillRef>
            <a:effectRef idx="0">
              <a:schemeClr val="accent1"/>
            </a:effectRef>
            <a:fontRef idx="minor">
              <a:schemeClr val="dk1"/>
            </a:fontRef>
          </p:style>
          <p:txBody>
            <a:bodyPr vert="eaVert" wrap="none" anchor="ctr"/>
            <a:lstStyle/>
            <a:p>
              <a:endParaRPr lang="zh-CN" altLang="en-US"/>
            </a:p>
          </p:txBody>
        </p:sp>
        <p:grpSp>
          <p:nvGrpSpPr>
            <p:cNvPr id="15" name="Group 20"/>
            <p:cNvGrpSpPr>
              <a:grpSpLocks/>
            </p:cNvGrpSpPr>
            <p:nvPr/>
          </p:nvGrpSpPr>
          <p:grpSpPr bwMode="auto">
            <a:xfrm>
              <a:off x="1152" y="1440"/>
              <a:ext cx="581" cy="468"/>
              <a:chOff x="720" y="960"/>
              <a:chExt cx="987" cy="795"/>
            </a:xfrm>
          </p:grpSpPr>
          <p:sp>
            <p:nvSpPr>
              <p:cNvPr id="26" name="Oval 21"/>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27" name="Oval 22"/>
              <p:cNvSpPr>
                <a:spLocks noChangeArrowheads="1"/>
              </p:cNvSpPr>
              <p:nvPr/>
            </p:nvSpPr>
            <p:spPr bwMode="gray">
              <a:xfrm rot="1758052">
                <a:off x="720" y="960"/>
                <a:ext cx="959" cy="768"/>
              </a:xfrm>
              <a:prstGeom prst="ellipse">
                <a:avLst/>
              </a:prstGeom>
              <a:gradFill rotWithShape="1">
                <a:gsLst>
                  <a:gs pos="0">
                    <a:schemeClr val="accent2"/>
                  </a:gs>
                  <a:gs pos="100000">
                    <a:schemeClr val="accent2">
                      <a:gamma/>
                      <a:shade val="46275"/>
                      <a:invGamma/>
                    </a:schemeClr>
                  </a:gs>
                </a:gsLst>
                <a:lin ang="5400000" scaled="1"/>
              </a:gradFill>
              <a:ln w="9525">
                <a:noFill/>
                <a:round/>
                <a:headEnd/>
                <a:tailEnd/>
              </a:ln>
              <a:effectLst/>
            </p:spPr>
            <p:txBody>
              <a:bodyPr wrap="none" anchor="ctr"/>
              <a:lstStyle/>
              <a:p>
                <a:pPr>
                  <a:defRPr/>
                </a:pPr>
                <a:endParaRPr lang="zh-CN" altLang="en-US"/>
              </a:p>
            </p:txBody>
          </p:sp>
          <p:sp>
            <p:nvSpPr>
              <p:cNvPr id="28" name="Oval 23"/>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24" name="Text Box 24"/>
            <p:cNvSpPr txBox="1">
              <a:spLocks noChangeArrowheads="1"/>
            </p:cNvSpPr>
            <p:nvPr/>
          </p:nvSpPr>
          <p:spPr bwMode="gray">
            <a:xfrm>
              <a:off x="2432" y="1506"/>
              <a:ext cx="1109" cy="397"/>
            </a:xfrm>
            <a:prstGeom prst="rect">
              <a:avLst/>
            </a:prstGeom>
            <a:noFill/>
            <a:ln w="9525" algn="ctr">
              <a:noFill/>
              <a:miter lim="800000"/>
              <a:headEnd/>
              <a:tailEnd/>
            </a:ln>
          </p:spPr>
          <p:txBody>
            <a:bodyPr wrap="none">
              <a:spAutoFit/>
            </a:bodyPr>
            <a:lstStyle/>
            <a:p>
              <a:r>
                <a:rPr lang="zh-CN" altLang="en-US" sz="2800" b="1" dirty="0" smtClean="0">
                  <a:solidFill>
                    <a:srgbClr val="000000"/>
                  </a:solidFill>
                  <a:latin typeface="楷体" pitchFamily="49" charset="-122"/>
                  <a:ea typeface="楷体" pitchFamily="49" charset="-122"/>
                </a:rPr>
                <a:t>服务政策</a:t>
              </a:r>
              <a:endParaRPr lang="en-US" altLang="zh-CN" sz="2800" b="1" dirty="0" smtClean="0">
                <a:solidFill>
                  <a:srgbClr val="000000"/>
                </a:solidFill>
                <a:latin typeface="楷体" pitchFamily="49" charset="-122"/>
                <a:ea typeface="楷体" pitchFamily="49" charset="-122"/>
              </a:endParaRPr>
            </a:p>
          </p:txBody>
        </p:sp>
        <p:sp>
          <p:nvSpPr>
            <p:cNvPr id="25" name="Text Box 25"/>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dirty="0">
                  <a:solidFill>
                    <a:schemeClr val="bg1"/>
                  </a:solidFill>
                </a:rPr>
                <a:t>3.</a:t>
              </a:r>
            </a:p>
          </p:txBody>
        </p:sp>
      </p:grpSp>
      <p:grpSp>
        <p:nvGrpSpPr>
          <p:cNvPr id="21" name="Group 18"/>
          <p:cNvGrpSpPr>
            <a:grpSpLocks/>
          </p:cNvGrpSpPr>
          <p:nvPr/>
        </p:nvGrpSpPr>
        <p:grpSpPr bwMode="auto">
          <a:xfrm>
            <a:off x="1728787" y="4767898"/>
            <a:ext cx="4929187" cy="626795"/>
            <a:chOff x="1152" y="1440"/>
            <a:chExt cx="3360" cy="475"/>
          </a:xfrm>
        </p:grpSpPr>
        <p:sp>
          <p:nvSpPr>
            <p:cNvPr id="30" name="AutoShape 19"/>
            <p:cNvSpPr>
              <a:spLocks noChangeArrowheads="1"/>
            </p:cNvSpPr>
            <p:nvPr/>
          </p:nvSpPr>
          <p:spPr bwMode="gray">
            <a:xfrm>
              <a:off x="1382" y="1475"/>
              <a:ext cx="3130" cy="421"/>
            </a:xfrm>
            <a:prstGeom prst="roundRect">
              <a:avLst>
                <a:gd name="adj" fmla="val 50000"/>
              </a:avLst>
            </a:prstGeom>
            <a:solidFill>
              <a:schemeClr val="accent6">
                <a:lumMod val="20000"/>
                <a:lumOff val="80000"/>
              </a:schemeClr>
            </a:solidFill>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vert="eaVert" wrap="none" anchor="ctr"/>
            <a:lstStyle/>
            <a:p>
              <a:endParaRPr lang="zh-CN" altLang="en-US"/>
            </a:p>
          </p:txBody>
        </p:sp>
        <p:grpSp>
          <p:nvGrpSpPr>
            <p:cNvPr id="23" name="Group 20"/>
            <p:cNvGrpSpPr>
              <a:grpSpLocks/>
            </p:cNvGrpSpPr>
            <p:nvPr/>
          </p:nvGrpSpPr>
          <p:grpSpPr bwMode="auto">
            <a:xfrm>
              <a:off x="1152" y="1440"/>
              <a:ext cx="581" cy="468"/>
              <a:chOff x="720" y="960"/>
              <a:chExt cx="987" cy="795"/>
            </a:xfrm>
          </p:grpSpPr>
          <p:sp>
            <p:nvSpPr>
              <p:cNvPr id="34" name="Oval 21"/>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35" name="Oval 22"/>
              <p:cNvSpPr>
                <a:spLocks noChangeArrowheads="1"/>
              </p:cNvSpPr>
              <p:nvPr/>
            </p:nvSpPr>
            <p:spPr bwMode="gray">
              <a:xfrm rot="1758052">
                <a:off x="720" y="960"/>
                <a:ext cx="959" cy="768"/>
              </a:xfrm>
              <a:prstGeom prst="ellipse">
                <a:avLst/>
              </a:prstGeom>
              <a:solidFill>
                <a:srgbClr val="00B0F0"/>
              </a:solidFill>
              <a:ln w="9525">
                <a:noFill/>
                <a:round/>
                <a:headEnd/>
                <a:tailEnd/>
              </a:ln>
              <a:effectLst/>
            </p:spPr>
            <p:txBody>
              <a:bodyPr wrap="none" anchor="ctr"/>
              <a:lstStyle/>
              <a:p>
                <a:pPr>
                  <a:defRPr/>
                </a:pPr>
                <a:endParaRPr lang="zh-CN" altLang="en-US" dirty="0">
                  <a:solidFill>
                    <a:srgbClr val="92D050"/>
                  </a:solidFill>
                </a:endParaRPr>
              </a:p>
            </p:txBody>
          </p:sp>
          <p:sp>
            <p:nvSpPr>
              <p:cNvPr id="36" name="Oval 23"/>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32" name="Text Box 24"/>
            <p:cNvSpPr txBox="1">
              <a:spLocks noChangeArrowheads="1"/>
            </p:cNvSpPr>
            <p:nvPr/>
          </p:nvSpPr>
          <p:spPr bwMode="gray">
            <a:xfrm>
              <a:off x="2339" y="1518"/>
              <a:ext cx="1355" cy="397"/>
            </a:xfrm>
            <a:prstGeom prst="rect">
              <a:avLst/>
            </a:prstGeom>
            <a:noFill/>
            <a:ln w="9525" algn="ctr">
              <a:noFill/>
              <a:miter lim="800000"/>
              <a:headEnd/>
              <a:tailEnd/>
            </a:ln>
          </p:spPr>
          <p:txBody>
            <a:bodyPr wrap="none">
              <a:spAutoFit/>
            </a:bodyPr>
            <a:lstStyle/>
            <a:p>
              <a:r>
                <a:rPr lang="zh-CN" altLang="en-US" sz="2800" b="1" dirty="0" smtClean="0">
                  <a:solidFill>
                    <a:srgbClr val="000000"/>
                  </a:solidFill>
                  <a:latin typeface="楷体" pitchFamily="49" charset="-122"/>
                  <a:ea typeface="楷体" pitchFamily="49" charset="-122"/>
                </a:rPr>
                <a:t>新服务推介</a:t>
              </a:r>
              <a:endParaRPr lang="en-US" altLang="zh-CN" sz="2800" b="1" dirty="0" smtClean="0">
                <a:solidFill>
                  <a:srgbClr val="000000"/>
                </a:solidFill>
                <a:latin typeface="楷体" pitchFamily="49" charset="-122"/>
                <a:ea typeface="楷体" pitchFamily="49" charset="-122"/>
              </a:endParaRPr>
            </a:p>
          </p:txBody>
        </p:sp>
        <p:sp>
          <p:nvSpPr>
            <p:cNvPr id="33" name="Text Box 25"/>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dirty="0">
                  <a:solidFill>
                    <a:schemeClr val="bg1"/>
                  </a:solidFill>
                </a:rPr>
                <a:t>3.</a:t>
              </a:r>
            </a:p>
          </p:txBody>
        </p:sp>
      </p:gr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新服务推介</a:t>
            </a:r>
            <a:endParaRPr lang="zh-CN" altLang="en-US" dirty="0"/>
          </a:p>
        </p:txBody>
      </p:sp>
      <p:sp>
        <p:nvSpPr>
          <p:cNvPr id="4" name="Freeform 4"/>
          <p:cNvSpPr>
            <a:spLocks/>
          </p:cNvSpPr>
          <p:nvPr/>
        </p:nvSpPr>
        <p:spPr bwMode="gray">
          <a:xfrm>
            <a:off x="3733800" y="1295400"/>
            <a:ext cx="1600200" cy="2655888"/>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adFill rotWithShape="1">
            <a:gsLst>
              <a:gs pos="0">
                <a:srgbClr val="53B749"/>
              </a:gs>
              <a:gs pos="100000">
                <a:srgbClr val="265522"/>
              </a:gs>
            </a:gsLst>
            <a:lin ang="5400000" scaled="1"/>
          </a:gradFill>
          <a:ln w="38100" cmpd="sng">
            <a:solidFill>
              <a:srgbClr val="FFFFFF"/>
            </a:solidFill>
            <a:prstDash val="solid"/>
            <a:round/>
            <a:headEnd/>
            <a:tailEnd/>
          </a:ln>
          <a:effectLst>
            <a:outerShdw dist="135003" dir="2928844" algn="ctr" rotWithShape="0">
              <a:srgbClr val="000000">
                <a:alpha val="50000"/>
              </a:srgbClr>
            </a:outerShdw>
          </a:effectLst>
        </p:spPr>
        <p:txBody>
          <a:bodyPr/>
          <a:lstStyle/>
          <a:p>
            <a:endParaRPr lang="zh-CN" altLang="en-US"/>
          </a:p>
        </p:txBody>
      </p:sp>
      <p:sp>
        <p:nvSpPr>
          <p:cNvPr id="5" name="Freeform 5"/>
          <p:cNvSpPr>
            <a:spLocks/>
          </p:cNvSpPr>
          <p:nvPr/>
        </p:nvSpPr>
        <p:spPr bwMode="gray">
          <a:xfrm rot="575181">
            <a:off x="1996440" y="2514600"/>
            <a:ext cx="2776538" cy="146685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rotWithShape="1">
            <a:gsLst>
              <a:gs pos="0">
                <a:srgbClr val="00B1F0"/>
              </a:gs>
              <a:gs pos="100000">
                <a:srgbClr val="00526F"/>
              </a:gs>
            </a:gsLst>
            <a:lin ang="2700000" scaled="1"/>
          </a:gradFill>
          <a:ln w="38100" cmpd="sng">
            <a:solidFill>
              <a:srgbClr val="FFFFFF"/>
            </a:solidFill>
            <a:prstDash val="solid"/>
            <a:round/>
            <a:headEnd/>
            <a:tailEnd/>
          </a:ln>
          <a:effectLst>
            <a:outerShdw dist="135003" dir="2928844" algn="ctr" rotWithShape="0">
              <a:srgbClr val="000000">
                <a:alpha val="50000"/>
              </a:srgbClr>
            </a:outerShdw>
          </a:effectLst>
        </p:spPr>
        <p:txBody>
          <a:bodyPr/>
          <a:lstStyle/>
          <a:p>
            <a:endParaRPr lang="zh-CN" altLang="en-US"/>
          </a:p>
        </p:txBody>
      </p:sp>
      <p:sp>
        <p:nvSpPr>
          <p:cNvPr id="6" name="Freeform 6"/>
          <p:cNvSpPr>
            <a:spLocks/>
          </p:cNvSpPr>
          <p:nvPr/>
        </p:nvSpPr>
        <p:spPr bwMode="gray">
          <a:xfrm rot="21119171">
            <a:off x="1990090" y="3940175"/>
            <a:ext cx="2794000" cy="1470025"/>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rotWithShape="1">
            <a:gsLst>
              <a:gs pos="0">
                <a:srgbClr val="BC61CB"/>
              </a:gs>
              <a:gs pos="100000">
                <a:srgbClr val="572D5E"/>
              </a:gs>
            </a:gsLst>
            <a:lin ang="0" scaled="1"/>
          </a:gradFill>
          <a:ln w="38100" cmpd="sng">
            <a:solidFill>
              <a:srgbClr val="FFFFFF"/>
            </a:solidFill>
            <a:prstDash val="solid"/>
            <a:round/>
            <a:headEnd/>
            <a:tailEnd/>
          </a:ln>
          <a:effectLst>
            <a:outerShdw dist="135003" dir="2928844" algn="ctr" rotWithShape="0">
              <a:srgbClr val="000000">
                <a:alpha val="50000"/>
              </a:srgbClr>
            </a:outerShdw>
          </a:effectLst>
        </p:spPr>
        <p:txBody>
          <a:bodyPr/>
          <a:lstStyle/>
          <a:p>
            <a:endParaRPr lang="zh-CN" altLang="en-US"/>
          </a:p>
        </p:txBody>
      </p:sp>
      <p:sp>
        <p:nvSpPr>
          <p:cNvPr id="7" name="Freeform 7"/>
          <p:cNvSpPr>
            <a:spLocks/>
          </p:cNvSpPr>
          <p:nvPr/>
        </p:nvSpPr>
        <p:spPr bwMode="gray">
          <a:xfrm>
            <a:off x="3672840" y="3908425"/>
            <a:ext cx="1524000" cy="2568575"/>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rotWithShape="1">
            <a:gsLst>
              <a:gs pos="0">
                <a:srgbClr val="76002F"/>
              </a:gs>
              <a:gs pos="100000">
                <a:srgbClr val="FF0066"/>
              </a:gs>
            </a:gsLst>
            <a:lin ang="5400000" scaled="1"/>
          </a:gradFill>
          <a:ln w="38100" cmpd="sng">
            <a:solidFill>
              <a:srgbClr val="FFFFFF"/>
            </a:solidFill>
            <a:prstDash val="solid"/>
            <a:round/>
            <a:headEnd/>
            <a:tailEnd/>
          </a:ln>
          <a:effectLst>
            <a:outerShdw dist="135003" dir="2928844" algn="ctr" rotWithShape="0">
              <a:srgbClr val="000000">
                <a:alpha val="50000"/>
              </a:srgbClr>
            </a:outerShdw>
          </a:effectLst>
        </p:spPr>
        <p:txBody>
          <a:bodyPr/>
          <a:lstStyle/>
          <a:p>
            <a:endParaRPr lang="zh-CN" altLang="en-US"/>
          </a:p>
        </p:txBody>
      </p:sp>
      <p:sp>
        <p:nvSpPr>
          <p:cNvPr id="8" name="Freeform 8"/>
          <p:cNvSpPr>
            <a:spLocks/>
          </p:cNvSpPr>
          <p:nvPr/>
        </p:nvSpPr>
        <p:spPr bwMode="gray">
          <a:xfrm rot="521906">
            <a:off x="4199890" y="4027488"/>
            <a:ext cx="2667000" cy="137160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gradFill rotWithShape="1">
            <a:gsLst>
              <a:gs pos="0">
                <a:srgbClr val="763A1C"/>
              </a:gs>
              <a:gs pos="100000">
                <a:srgbClr val="FF7E3D"/>
              </a:gs>
            </a:gsLst>
            <a:lin ang="2700000" scaled="1"/>
          </a:gradFill>
          <a:ln w="38100" cmpd="sng">
            <a:solidFill>
              <a:srgbClr val="FFFFFF"/>
            </a:solidFill>
            <a:prstDash val="solid"/>
            <a:round/>
            <a:headEnd/>
            <a:tailEnd/>
          </a:ln>
          <a:effectLst>
            <a:outerShdw dist="135003" dir="2928844" algn="ctr" rotWithShape="0">
              <a:srgbClr val="000000">
                <a:alpha val="50000"/>
              </a:srgbClr>
            </a:outerShdw>
          </a:effectLst>
        </p:spPr>
        <p:txBody>
          <a:bodyPr/>
          <a:lstStyle/>
          <a:p>
            <a:endParaRPr lang="zh-CN" altLang="en-US"/>
          </a:p>
        </p:txBody>
      </p:sp>
      <p:sp>
        <p:nvSpPr>
          <p:cNvPr id="9" name="Freeform 9"/>
          <p:cNvSpPr>
            <a:spLocks/>
          </p:cNvSpPr>
          <p:nvPr/>
        </p:nvSpPr>
        <p:spPr bwMode="gray">
          <a:xfrm rot="21131375">
            <a:off x="4282440" y="2590800"/>
            <a:ext cx="2743200" cy="1447800"/>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gradFill rotWithShape="1">
            <a:gsLst>
              <a:gs pos="0">
                <a:srgbClr val="765E00"/>
              </a:gs>
              <a:gs pos="100000">
                <a:srgbClr val="FFCC00"/>
              </a:gs>
            </a:gsLst>
            <a:lin ang="18900000" scaled="1"/>
          </a:gradFill>
          <a:ln w="38100" cmpd="sng">
            <a:solidFill>
              <a:srgbClr val="FFFFFF"/>
            </a:solidFill>
            <a:prstDash val="solid"/>
            <a:round/>
            <a:headEnd/>
            <a:tailEnd/>
          </a:ln>
          <a:effectLst>
            <a:outerShdw dist="135003" dir="2928844" algn="ctr" rotWithShape="0">
              <a:srgbClr val="000000">
                <a:alpha val="50000"/>
              </a:srgbClr>
            </a:outerShdw>
          </a:effectLst>
        </p:spPr>
        <p:txBody>
          <a:bodyPr/>
          <a:lstStyle/>
          <a:p>
            <a:endParaRPr lang="zh-CN" altLang="en-US"/>
          </a:p>
        </p:txBody>
      </p:sp>
      <p:grpSp>
        <p:nvGrpSpPr>
          <p:cNvPr id="3" name="Group 10"/>
          <p:cNvGrpSpPr>
            <a:grpSpLocks/>
          </p:cNvGrpSpPr>
          <p:nvPr/>
        </p:nvGrpSpPr>
        <p:grpSpPr bwMode="auto">
          <a:xfrm>
            <a:off x="3758565" y="3352800"/>
            <a:ext cx="1227138" cy="1219200"/>
            <a:chOff x="2016" y="1920"/>
            <a:chExt cx="1680" cy="1680"/>
          </a:xfrm>
        </p:grpSpPr>
        <p:sp>
          <p:nvSpPr>
            <p:cNvPr id="17" name="Oval 11"/>
            <p:cNvSpPr>
              <a:spLocks noChangeArrowheads="1"/>
            </p:cNvSpPr>
            <p:nvPr/>
          </p:nvSpPr>
          <p:spPr bwMode="gray">
            <a:xfrm>
              <a:off x="2016" y="1920"/>
              <a:ext cx="1680" cy="1680"/>
            </a:xfrm>
            <a:prstGeom prst="ellipse">
              <a:avLst/>
            </a:prstGeom>
            <a:gradFill rotWithShape="1">
              <a:gsLst>
                <a:gs pos="0">
                  <a:srgbClr val="FF3300"/>
                </a:gs>
                <a:gs pos="100000">
                  <a:srgbClr val="3E0C00"/>
                </a:gs>
              </a:gsLst>
              <a:lin ang="5400000" scaled="1"/>
            </a:gradFill>
            <a:ln w="38100">
              <a:solidFill>
                <a:srgbClr val="FFFFFF"/>
              </a:solidFill>
              <a:round/>
              <a:headEnd/>
              <a:tailEnd/>
            </a:ln>
          </p:spPr>
          <p:txBody>
            <a:bodyPr wrap="none" anchor="ctr"/>
            <a:lstStyle/>
            <a:p>
              <a:endParaRPr lang="zh-CN" altLang="en-US"/>
            </a:p>
          </p:txBody>
        </p:sp>
        <p:sp>
          <p:nvSpPr>
            <p:cNvPr id="18" name="Freeform 12"/>
            <p:cNvSpPr>
              <a:spLocks/>
            </p:cNvSpPr>
            <p:nvPr/>
          </p:nvSpPr>
          <p:spPr bwMode="gray">
            <a:xfrm>
              <a:off x="2208" y="1948"/>
              <a:ext cx="1296" cy="634"/>
            </a:xfrm>
            <a:custGeom>
              <a:avLst/>
              <a:gdLst>
                <a:gd name="T0" fmla="*/ 1014 w 1321"/>
                <a:gd name="T1" fmla="*/ 89 h 712"/>
                <a:gd name="T2" fmla="*/ 1027 w 1321"/>
                <a:gd name="T3" fmla="*/ 98 h 712"/>
                <a:gd name="T4" fmla="*/ 1030 w 1321"/>
                <a:gd name="T5" fmla="*/ 106 h 712"/>
                <a:gd name="T6" fmla="*/ 1025 w 1321"/>
                <a:gd name="T7" fmla="*/ 114 h 712"/>
                <a:gd name="T8" fmla="*/ 1012 w 1321"/>
                <a:gd name="T9" fmla="*/ 120 h 712"/>
                <a:gd name="T10" fmla="*/ 992 w 1321"/>
                <a:gd name="T11" fmla="*/ 128 h 712"/>
                <a:gd name="T12" fmla="*/ 966 w 1321"/>
                <a:gd name="T13" fmla="*/ 134 h 712"/>
                <a:gd name="T14" fmla="*/ 933 w 1321"/>
                <a:gd name="T15" fmla="*/ 139 h 712"/>
                <a:gd name="T16" fmla="*/ 895 w 1321"/>
                <a:gd name="T17" fmla="*/ 144 h 712"/>
                <a:gd name="T18" fmla="*/ 852 w 1321"/>
                <a:gd name="T19" fmla="*/ 148 h 712"/>
                <a:gd name="T20" fmla="*/ 804 w 1321"/>
                <a:gd name="T21" fmla="*/ 151 h 712"/>
                <a:gd name="T22" fmla="*/ 754 w 1321"/>
                <a:gd name="T23" fmla="*/ 152 h 712"/>
                <a:gd name="T24" fmla="*/ 699 w 1321"/>
                <a:gd name="T25" fmla="*/ 156 h 712"/>
                <a:gd name="T26" fmla="*/ 643 w 1321"/>
                <a:gd name="T27" fmla="*/ 157 h 712"/>
                <a:gd name="T28" fmla="*/ 621 w 1321"/>
                <a:gd name="T29" fmla="*/ 158 h 712"/>
                <a:gd name="T30" fmla="*/ 372 w 1321"/>
                <a:gd name="T31" fmla="*/ 158 h 712"/>
                <a:gd name="T32" fmla="*/ 368 w 1321"/>
                <a:gd name="T33" fmla="*/ 158 h 712"/>
                <a:gd name="T34" fmla="*/ 319 w 1321"/>
                <a:gd name="T35" fmla="*/ 157 h 712"/>
                <a:gd name="T36" fmla="*/ 272 w 1321"/>
                <a:gd name="T37" fmla="*/ 156 h 712"/>
                <a:gd name="T38" fmla="*/ 227 w 1321"/>
                <a:gd name="T39" fmla="*/ 154 h 712"/>
                <a:gd name="T40" fmla="*/ 183 w 1321"/>
                <a:gd name="T41" fmla="*/ 151 h 712"/>
                <a:gd name="T42" fmla="*/ 146 w 1321"/>
                <a:gd name="T43" fmla="*/ 150 h 712"/>
                <a:gd name="T44" fmla="*/ 112 w 1321"/>
                <a:gd name="T45" fmla="*/ 146 h 712"/>
                <a:gd name="T46" fmla="*/ 77 w 1321"/>
                <a:gd name="T47" fmla="*/ 143 h 712"/>
                <a:gd name="T48" fmla="*/ 54 w 1321"/>
                <a:gd name="T49" fmla="*/ 140 h 712"/>
                <a:gd name="T50" fmla="*/ 26 w 1321"/>
                <a:gd name="T51" fmla="*/ 134 h 712"/>
                <a:gd name="T52" fmla="*/ 18 w 1321"/>
                <a:gd name="T53" fmla="*/ 129 h 712"/>
                <a:gd name="T54" fmla="*/ 6 w 1321"/>
                <a:gd name="T55" fmla="*/ 123 h 712"/>
                <a:gd name="T56" fmla="*/ 0 w 1321"/>
                <a:gd name="T57" fmla="*/ 116 h 712"/>
                <a:gd name="T58" fmla="*/ 0 w 1321"/>
                <a:gd name="T59" fmla="*/ 115 h 712"/>
                <a:gd name="T60" fmla="*/ 4 w 1321"/>
                <a:gd name="T61" fmla="*/ 106 h 712"/>
                <a:gd name="T62" fmla="*/ 16 w 1321"/>
                <a:gd name="T63" fmla="*/ 99 h 712"/>
                <a:gd name="T64" fmla="*/ 38 w 1321"/>
                <a:gd name="T65" fmla="*/ 82 h 712"/>
                <a:gd name="T66" fmla="*/ 73 w 1321"/>
                <a:gd name="T67" fmla="*/ 66 h 712"/>
                <a:gd name="T68" fmla="*/ 116 w 1321"/>
                <a:gd name="T69" fmla="*/ 53 h 712"/>
                <a:gd name="T70" fmla="*/ 160 w 1321"/>
                <a:gd name="T71" fmla="*/ 38 h 712"/>
                <a:gd name="T72" fmla="*/ 211 w 1321"/>
                <a:gd name="T73" fmla="*/ 27 h 712"/>
                <a:gd name="T74" fmla="*/ 267 w 1321"/>
                <a:gd name="T75" fmla="*/ 18 h 712"/>
                <a:gd name="T76" fmla="*/ 324 w 1321"/>
                <a:gd name="T77" fmla="*/ 10 h 712"/>
                <a:gd name="T78" fmla="*/ 388 w 1321"/>
                <a:gd name="T79" fmla="*/ 4 h 712"/>
                <a:gd name="T80" fmla="*/ 453 w 1321"/>
                <a:gd name="T81" fmla="*/ 4 h 712"/>
                <a:gd name="T82" fmla="*/ 521 w 1321"/>
                <a:gd name="T83" fmla="*/ 0 h 712"/>
                <a:gd name="T84" fmla="*/ 521 w 1321"/>
                <a:gd name="T85" fmla="*/ 0 h 712"/>
                <a:gd name="T86" fmla="*/ 592 w 1321"/>
                <a:gd name="T87" fmla="*/ 4 h 712"/>
                <a:gd name="T88" fmla="*/ 661 w 1321"/>
                <a:gd name="T89" fmla="*/ 4 h 712"/>
                <a:gd name="T90" fmla="*/ 727 w 1321"/>
                <a:gd name="T91" fmla="*/ 11 h 712"/>
                <a:gd name="T92" fmla="*/ 789 w 1321"/>
                <a:gd name="T93" fmla="*/ 20 h 712"/>
                <a:gd name="T94" fmla="*/ 844 w 1321"/>
                <a:gd name="T95" fmla="*/ 30 h 712"/>
                <a:gd name="T96" fmla="*/ 896 w 1321"/>
                <a:gd name="T97" fmla="*/ 43 h 712"/>
                <a:gd name="T98" fmla="*/ 942 w 1321"/>
                <a:gd name="T99" fmla="*/ 56 h 712"/>
                <a:gd name="T100" fmla="*/ 982 w 1321"/>
                <a:gd name="T101" fmla="*/ 72 h 712"/>
                <a:gd name="T102" fmla="*/ 1014 w 1321"/>
                <a:gd name="T103" fmla="*/ 89 h 712"/>
                <a:gd name="T104" fmla="*/ 1014 w 1321"/>
                <a:gd name="T105" fmla="*/ 89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chemeClr val="tx1"/>
                </a:gs>
                <a:gs pos="100000">
                  <a:srgbClr val="FF3300"/>
                </a:gs>
              </a:gsLst>
              <a:lin ang="5400000" scaled="1"/>
            </a:gradFill>
            <a:ln w="0">
              <a:noFill/>
              <a:round/>
              <a:headEnd/>
              <a:tailEnd/>
            </a:ln>
          </p:spPr>
          <p:txBody>
            <a:bodyPr/>
            <a:lstStyle/>
            <a:p>
              <a:endParaRPr lang="zh-CN" altLang="en-US"/>
            </a:p>
          </p:txBody>
        </p:sp>
      </p:grpSp>
      <p:sp>
        <p:nvSpPr>
          <p:cNvPr id="11" name="Text Box 13"/>
          <p:cNvSpPr txBox="1">
            <a:spLocks noChangeArrowheads="1"/>
          </p:cNvSpPr>
          <p:nvPr/>
        </p:nvSpPr>
        <p:spPr bwMode="gray">
          <a:xfrm>
            <a:off x="2507615" y="2714625"/>
            <a:ext cx="1211263" cy="862013"/>
          </a:xfrm>
          <a:prstGeom prst="rect">
            <a:avLst/>
          </a:prstGeom>
          <a:noFill/>
          <a:ln w="9525" algn="ctr">
            <a:noFill/>
            <a:miter lim="800000"/>
            <a:headEnd/>
            <a:tailEnd/>
          </a:ln>
        </p:spPr>
        <p:txBody>
          <a:bodyPr wrap="none">
            <a:spAutoFit/>
          </a:bodyPr>
          <a:lstStyle/>
          <a:p>
            <a:pPr algn="ctr" eaLnBrk="0" hangingPunct="0"/>
            <a:r>
              <a:rPr lang="en-US" altLang="zh-CN" sz="2000" b="1" dirty="0" smtClean="0">
                <a:solidFill>
                  <a:srgbClr val="000000"/>
                </a:solidFill>
              </a:rPr>
              <a:t>CALIS</a:t>
            </a:r>
          </a:p>
          <a:p>
            <a:pPr algn="ctr" eaLnBrk="0" hangingPunct="0"/>
            <a:r>
              <a:rPr lang="zh-CN" altLang="en-US" sz="2000" b="1" dirty="0" smtClean="0">
                <a:solidFill>
                  <a:srgbClr val="000000"/>
                </a:solidFill>
              </a:rPr>
              <a:t>全文资源</a:t>
            </a:r>
            <a:endParaRPr lang="en-US" altLang="zh-CN" sz="2000" b="1" dirty="0">
              <a:solidFill>
                <a:srgbClr val="000000"/>
              </a:solidFill>
            </a:endParaRPr>
          </a:p>
        </p:txBody>
      </p:sp>
      <p:sp>
        <p:nvSpPr>
          <p:cNvPr id="12" name="Text Box 14"/>
          <p:cNvSpPr txBox="1">
            <a:spLocks noChangeArrowheads="1"/>
          </p:cNvSpPr>
          <p:nvPr/>
        </p:nvSpPr>
        <p:spPr bwMode="gray">
          <a:xfrm>
            <a:off x="4036378" y="1819275"/>
            <a:ext cx="954088" cy="862013"/>
          </a:xfrm>
          <a:prstGeom prst="rect">
            <a:avLst/>
          </a:prstGeom>
          <a:noFill/>
          <a:ln w="9525" algn="ctr">
            <a:noFill/>
            <a:miter lim="800000"/>
            <a:headEnd/>
            <a:tailEnd/>
          </a:ln>
        </p:spPr>
        <p:txBody>
          <a:bodyPr wrap="none">
            <a:spAutoFit/>
          </a:bodyPr>
          <a:lstStyle/>
          <a:p>
            <a:pPr algn="ctr" eaLnBrk="0" hangingPunct="0"/>
            <a:r>
              <a:rPr lang="zh-CN" altLang="en-US" sz="2000" b="1" dirty="0" smtClean="0">
                <a:solidFill>
                  <a:srgbClr val="000000"/>
                </a:solidFill>
              </a:rPr>
              <a:t>电子书</a:t>
            </a:r>
            <a:endParaRPr lang="en-US" altLang="zh-CN" sz="2000" b="1" dirty="0" smtClean="0">
              <a:solidFill>
                <a:srgbClr val="000000"/>
              </a:solidFill>
            </a:endParaRPr>
          </a:p>
          <a:p>
            <a:pPr algn="ctr" eaLnBrk="0" hangingPunct="0"/>
            <a:r>
              <a:rPr lang="zh-CN" altLang="en-US" sz="2000" b="1" dirty="0" smtClean="0">
                <a:solidFill>
                  <a:srgbClr val="000000"/>
                </a:solidFill>
              </a:rPr>
              <a:t>借还</a:t>
            </a:r>
            <a:endParaRPr lang="en-US" altLang="zh-CN" sz="2000" b="1" dirty="0">
              <a:solidFill>
                <a:srgbClr val="000000"/>
              </a:solidFill>
            </a:endParaRPr>
          </a:p>
        </p:txBody>
      </p:sp>
      <p:sp>
        <p:nvSpPr>
          <p:cNvPr id="13" name="Text Box 15"/>
          <p:cNvSpPr txBox="1">
            <a:spLocks noChangeArrowheads="1"/>
          </p:cNvSpPr>
          <p:nvPr/>
        </p:nvSpPr>
        <p:spPr bwMode="gray">
          <a:xfrm>
            <a:off x="5231765" y="2800350"/>
            <a:ext cx="1211263" cy="862013"/>
          </a:xfrm>
          <a:prstGeom prst="rect">
            <a:avLst/>
          </a:prstGeom>
          <a:noFill/>
          <a:ln w="9525" algn="ctr">
            <a:noFill/>
            <a:miter lim="800000"/>
            <a:headEnd/>
            <a:tailEnd/>
          </a:ln>
        </p:spPr>
        <p:txBody>
          <a:bodyPr wrap="none">
            <a:spAutoFit/>
          </a:bodyPr>
          <a:lstStyle/>
          <a:p>
            <a:pPr algn="ctr" eaLnBrk="0" hangingPunct="0"/>
            <a:r>
              <a:rPr lang="zh-CN" altLang="en-US" sz="2000" b="1" dirty="0" smtClean="0">
                <a:solidFill>
                  <a:srgbClr val="000000"/>
                </a:solidFill>
              </a:rPr>
              <a:t>中文刊</a:t>
            </a:r>
            <a:endParaRPr lang="en-US" altLang="zh-CN" sz="2000" b="1" dirty="0" smtClean="0">
              <a:solidFill>
                <a:srgbClr val="000000"/>
              </a:solidFill>
            </a:endParaRPr>
          </a:p>
          <a:p>
            <a:pPr algn="ctr" eaLnBrk="0" hangingPunct="0"/>
            <a:r>
              <a:rPr lang="zh-CN" altLang="en-US" sz="2000" b="1" dirty="0" smtClean="0">
                <a:solidFill>
                  <a:srgbClr val="000000"/>
                </a:solidFill>
              </a:rPr>
              <a:t>单篇订购</a:t>
            </a:r>
            <a:endParaRPr lang="en-US" altLang="zh-CN" sz="2000" b="1" dirty="0">
              <a:solidFill>
                <a:srgbClr val="000000"/>
              </a:solidFill>
            </a:endParaRPr>
          </a:p>
        </p:txBody>
      </p:sp>
      <p:sp>
        <p:nvSpPr>
          <p:cNvPr id="14" name="Text Box 16"/>
          <p:cNvSpPr txBox="1">
            <a:spLocks noChangeArrowheads="1"/>
          </p:cNvSpPr>
          <p:nvPr/>
        </p:nvSpPr>
        <p:spPr bwMode="gray">
          <a:xfrm>
            <a:off x="2407603" y="4367213"/>
            <a:ext cx="1211263" cy="862013"/>
          </a:xfrm>
          <a:prstGeom prst="rect">
            <a:avLst/>
          </a:prstGeom>
          <a:noFill/>
          <a:ln w="9525" algn="ctr">
            <a:noFill/>
            <a:miter lim="800000"/>
            <a:headEnd/>
            <a:tailEnd/>
          </a:ln>
        </p:spPr>
        <p:txBody>
          <a:bodyPr wrap="none">
            <a:spAutoFit/>
          </a:bodyPr>
          <a:lstStyle/>
          <a:p>
            <a:pPr algn="ctr" eaLnBrk="0" hangingPunct="0"/>
            <a:r>
              <a:rPr lang="en-US" altLang="zh-CN" sz="2000" b="1" dirty="0" smtClean="0">
                <a:solidFill>
                  <a:srgbClr val="000000"/>
                </a:solidFill>
              </a:rPr>
              <a:t>NSTL</a:t>
            </a:r>
          </a:p>
          <a:p>
            <a:pPr algn="ctr" eaLnBrk="0" hangingPunct="0"/>
            <a:r>
              <a:rPr lang="zh-CN" altLang="en-US" sz="2000" b="1" dirty="0" smtClean="0">
                <a:solidFill>
                  <a:srgbClr val="000000"/>
                </a:solidFill>
              </a:rPr>
              <a:t>文献传递</a:t>
            </a:r>
            <a:endParaRPr lang="en-US" altLang="zh-CN" sz="2000" b="1" dirty="0">
              <a:solidFill>
                <a:srgbClr val="000000"/>
              </a:solidFill>
            </a:endParaRPr>
          </a:p>
        </p:txBody>
      </p:sp>
      <p:sp>
        <p:nvSpPr>
          <p:cNvPr id="15" name="Text Box 17"/>
          <p:cNvSpPr txBox="1">
            <a:spLocks noChangeArrowheads="1"/>
          </p:cNvSpPr>
          <p:nvPr/>
        </p:nvSpPr>
        <p:spPr bwMode="gray">
          <a:xfrm>
            <a:off x="5131753" y="4381500"/>
            <a:ext cx="1211263" cy="862013"/>
          </a:xfrm>
          <a:prstGeom prst="rect">
            <a:avLst/>
          </a:prstGeom>
          <a:noFill/>
          <a:ln w="9525" algn="ctr">
            <a:noFill/>
            <a:miter lim="800000"/>
            <a:headEnd/>
            <a:tailEnd/>
          </a:ln>
        </p:spPr>
        <p:txBody>
          <a:bodyPr wrap="none">
            <a:spAutoFit/>
          </a:bodyPr>
          <a:lstStyle/>
          <a:p>
            <a:pPr algn="ctr" eaLnBrk="0" hangingPunct="0"/>
            <a:r>
              <a:rPr lang="zh-CN" altLang="en-US" sz="2000" b="1" dirty="0" smtClean="0">
                <a:solidFill>
                  <a:srgbClr val="000000"/>
                </a:solidFill>
              </a:rPr>
              <a:t>高校</a:t>
            </a:r>
            <a:endParaRPr lang="en-US" altLang="zh-CN" sz="2000" b="1" dirty="0" smtClean="0">
              <a:solidFill>
                <a:srgbClr val="000000"/>
              </a:solidFill>
            </a:endParaRPr>
          </a:p>
          <a:p>
            <a:pPr algn="ctr" eaLnBrk="0" hangingPunct="0"/>
            <a:r>
              <a:rPr lang="zh-CN" altLang="en-US" sz="2000" b="1" dirty="0" smtClean="0">
                <a:solidFill>
                  <a:srgbClr val="000000"/>
                </a:solidFill>
              </a:rPr>
              <a:t>学位论文</a:t>
            </a:r>
            <a:endParaRPr lang="en-US" altLang="zh-CN" sz="2000" b="1" dirty="0">
              <a:solidFill>
                <a:srgbClr val="000000"/>
              </a:solidFill>
            </a:endParaRPr>
          </a:p>
        </p:txBody>
      </p:sp>
      <p:sp>
        <p:nvSpPr>
          <p:cNvPr id="16" name="Text Box 18"/>
          <p:cNvSpPr txBox="1">
            <a:spLocks noChangeArrowheads="1"/>
          </p:cNvSpPr>
          <p:nvPr/>
        </p:nvSpPr>
        <p:spPr bwMode="gray">
          <a:xfrm>
            <a:off x="3774440" y="4919662"/>
            <a:ext cx="1211263" cy="862013"/>
          </a:xfrm>
          <a:prstGeom prst="rect">
            <a:avLst/>
          </a:prstGeom>
          <a:noFill/>
          <a:ln w="9525" algn="ctr">
            <a:noFill/>
            <a:miter lim="800000"/>
            <a:headEnd/>
            <a:tailEnd/>
          </a:ln>
        </p:spPr>
        <p:txBody>
          <a:bodyPr wrap="none">
            <a:spAutoFit/>
          </a:bodyPr>
          <a:lstStyle/>
          <a:p>
            <a:pPr algn="ctr" eaLnBrk="0" hangingPunct="0"/>
            <a:r>
              <a:rPr lang="zh-CN" altLang="en-US" sz="2000" b="1" dirty="0" smtClean="0">
                <a:solidFill>
                  <a:srgbClr val="000000"/>
                </a:solidFill>
              </a:rPr>
              <a:t>上图</a:t>
            </a:r>
            <a:endParaRPr lang="en-US" altLang="zh-CN" sz="2000" b="1" dirty="0" smtClean="0">
              <a:solidFill>
                <a:srgbClr val="000000"/>
              </a:solidFill>
            </a:endParaRPr>
          </a:p>
          <a:p>
            <a:pPr algn="ctr" eaLnBrk="0" hangingPunct="0"/>
            <a:r>
              <a:rPr lang="zh-CN" altLang="en-US" sz="2000" b="1" dirty="0" smtClean="0">
                <a:solidFill>
                  <a:srgbClr val="000000"/>
                </a:solidFill>
              </a:rPr>
              <a:t>馆际借书</a:t>
            </a:r>
            <a:endParaRPr lang="en-US" altLang="zh-CN" sz="2000" b="1" dirty="0">
              <a:solidFill>
                <a:srgbClr val="000000"/>
              </a:solidFill>
            </a:endParaRPr>
          </a:p>
        </p:txBody>
      </p:sp>
      <p:sp>
        <p:nvSpPr>
          <p:cNvPr id="19" name="矩形 18"/>
          <p:cNvSpPr/>
          <p:nvPr/>
        </p:nvSpPr>
        <p:spPr>
          <a:xfrm>
            <a:off x="4040535" y="3698230"/>
            <a:ext cx="646331" cy="461665"/>
          </a:xfrm>
          <a:prstGeom prst="rect">
            <a:avLst/>
          </a:prstGeom>
        </p:spPr>
        <p:txBody>
          <a:bodyPr wrap="none">
            <a:spAutoFit/>
          </a:bodyPr>
          <a:lstStyle/>
          <a:p>
            <a:r>
              <a:rPr lang="en-US" altLang="zh-CN" sz="2400" dirty="0" smtClean="0">
                <a:solidFill>
                  <a:schemeClr val="bg1"/>
                </a:solidFill>
                <a:latin typeface="楷体" pitchFamily="49" charset="-122"/>
                <a:ea typeface="楷体" pitchFamily="49" charset="-122"/>
              </a:rPr>
              <a:t>e</a:t>
            </a:r>
            <a:r>
              <a:rPr lang="zh-CN" altLang="en-US" sz="2400" dirty="0" smtClean="0">
                <a:solidFill>
                  <a:schemeClr val="bg1"/>
                </a:solidFill>
                <a:latin typeface="楷体" pitchFamily="49" charset="-122"/>
                <a:ea typeface="楷体" pitchFamily="49" charset="-122"/>
              </a:rPr>
              <a:t>得</a:t>
            </a:r>
            <a:endParaRPr lang="en-US" altLang="zh-CN" sz="2400" dirty="0" smtClean="0">
              <a:solidFill>
                <a:schemeClr val="bg1"/>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1000"/>
                                        <p:tgtEl>
                                          <p:spTgt spid="4"/>
                                        </p:tgtEl>
                                      </p:cBhvr>
                                    </p:animEffect>
                                    <p:anim calcmode="lin" valueType="num">
                                      <p:cBhvr>
                                        <p:cTn id="51" dur="1000" fill="hold"/>
                                        <p:tgtEl>
                                          <p:spTgt spid="4"/>
                                        </p:tgtEl>
                                        <p:attrNameLst>
                                          <p:attrName>ppt_x</p:attrName>
                                        </p:attrNameLst>
                                      </p:cBhvr>
                                      <p:tavLst>
                                        <p:tav tm="0">
                                          <p:val>
                                            <p:strVal val="#ppt_x"/>
                                          </p:val>
                                        </p:tav>
                                        <p:tav tm="100000">
                                          <p:val>
                                            <p:strVal val="#ppt_x"/>
                                          </p:val>
                                        </p:tav>
                                      </p:tavLst>
                                    </p:anim>
                                    <p:anim calcmode="lin" valueType="num">
                                      <p:cBhvr>
                                        <p:cTn id="5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ppt_x"/>
                                          </p:val>
                                        </p:tav>
                                        <p:tav tm="100000">
                                          <p:val>
                                            <p:strVal val="#ppt_x"/>
                                          </p:val>
                                        </p:tav>
                                      </p:tavLst>
                                    </p:anim>
                                    <p:anim calcmode="lin" valueType="num">
                                      <p:cBhvr additive="base">
                                        <p:cTn id="58" dur="500" fill="hold"/>
                                        <p:tgtEl>
                                          <p:spTgt spid="9"/>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1" grpId="0"/>
      <p:bldP spid="12" grpId="0"/>
      <p:bldP spid="13" grpId="0"/>
      <p:bldP spid="14" grpId="0"/>
      <p:bldP spid="15"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C:\Documents and Settings\Administrator\桌面\3D小人图片素材\白板43.jpg"/>
          <p:cNvPicPr>
            <a:picLocks noChangeAspect="1" noChangeArrowheads="1"/>
          </p:cNvPicPr>
          <p:nvPr/>
        </p:nvPicPr>
        <p:blipFill>
          <a:blip r:embed="rId2"/>
          <a:srcRect/>
          <a:stretch>
            <a:fillRect/>
          </a:stretch>
        </p:blipFill>
        <p:spPr bwMode="auto">
          <a:xfrm>
            <a:off x="889001" y="1243013"/>
            <a:ext cx="7140575" cy="4835524"/>
          </a:xfrm>
          <a:prstGeom prst="rect">
            <a:avLst/>
          </a:prstGeom>
          <a:noFill/>
          <a:ln w="9525">
            <a:noFill/>
            <a:miter lim="800000"/>
            <a:headEnd/>
            <a:tailEnd/>
          </a:ln>
        </p:spPr>
      </p:pic>
      <p:sp>
        <p:nvSpPr>
          <p:cNvPr id="6" name="矩形 5"/>
          <p:cNvSpPr/>
          <p:nvPr/>
        </p:nvSpPr>
        <p:spPr bwMode="auto">
          <a:xfrm>
            <a:off x="1528763" y="2457449"/>
            <a:ext cx="4514850" cy="2914651"/>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sz="2400" dirty="0" smtClean="0">
                <a:solidFill>
                  <a:srgbClr val="FF0000"/>
                </a:solidFill>
                <a:latin typeface="微软雅黑" pitchFamily="34" charset="-122"/>
                <a:ea typeface="微软雅黑" pitchFamily="34" charset="-122"/>
              </a:rPr>
              <a:t>CALIS</a:t>
            </a:r>
            <a:r>
              <a:rPr lang="zh-CN" altLang="en-US" sz="2400" dirty="0" smtClean="0">
                <a:solidFill>
                  <a:srgbClr val="FF0000"/>
                </a:solidFill>
                <a:latin typeface="微软雅黑" pitchFamily="34" charset="-122"/>
                <a:ea typeface="微软雅黑" pitchFamily="34" charset="-122"/>
              </a:rPr>
              <a:t>文献获取门户：</a:t>
            </a:r>
            <a:r>
              <a:rPr lang="en-US" altLang="zh-CN" sz="2400" b="1" dirty="0">
                <a:solidFill>
                  <a:srgbClr val="FF0000"/>
                </a:solidFill>
                <a:latin typeface="华文新魏" pitchFamily="2" charset="-122"/>
                <a:ea typeface="华文新魏" pitchFamily="2" charset="-122"/>
                <a:hlinkClick r:id="rId3"/>
              </a:rPr>
              <a:t>http</a:t>
            </a:r>
            <a:r>
              <a:rPr lang="en-US" altLang="zh-CN" sz="2400" b="1" dirty="0" smtClean="0">
                <a:solidFill>
                  <a:srgbClr val="FF0000"/>
                </a:solidFill>
                <a:latin typeface="华文新魏" pitchFamily="2" charset="-122"/>
                <a:ea typeface="华文新魏" pitchFamily="2" charset="-122"/>
                <a:hlinkClick r:id="rId3"/>
              </a:rPr>
              <a:t>://www.yide.calis.edu.cn</a:t>
            </a:r>
            <a:r>
              <a:rPr lang="en-US" altLang="zh-CN" sz="2400" b="1" dirty="0" smtClean="0">
                <a:solidFill>
                  <a:srgbClr val="FF0000"/>
                </a:solidFill>
                <a:latin typeface="华文新魏" pitchFamily="2" charset="-122"/>
                <a:ea typeface="华文新魏" pitchFamily="2" charset="-122"/>
              </a:rPr>
              <a:t> </a:t>
            </a:r>
            <a:endParaRPr lang="en-US" altLang="zh-CN" sz="2400" b="1" dirty="0">
              <a:solidFill>
                <a:srgbClr val="FF0000"/>
              </a:solidFill>
              <a:latin typeface="华文新魏" pitchFamily="2" charset="-122"/>
              <a:ea typeface="华文新魏" pitchFamily="2" charset="-122"/>
            </a:endParaRPr>
          </a:p>
          <a:p>
            <a:pPr>
              <a:defRPr/>
            </a:pPr>
            <a:r>
              <a:rPr lang="zh-CN" altLang="en-US" sz="2400" dirty="0">
                <a:solidFill>
                  <a:srgbClr val="FF0000"/>
                </a:solidFill>
                <a:latin typeface="微软雅黑" pitchFamily="34" charset="-122"/>
                <a:ea typeface="微软雅黑" pitchFamily="34" charset="-122"/>
              </a:rPr>
              <a:t>欢迎</a:t>
            </a:r>
            <a:r>
              <a:rPr lang="zh-CN" altLang="en-US" sz="2400" dirty="0" smtClean="0">
                <a:solidFill>
                  <a:srgbClr val="FF0000"/>
                </a:solidFill>
                <a:latin typeface="微软雅黑" pitchFamily="34" charset="-122"/>
                <a:ea typeface="微软雅黑" pitchFamily="34" charset="-122"/>
              </a:rPr>
              <a:t>关注！</a:t>
            </a:r>
            <a:endParaRPr lang="en-US" altLang="zh-CN" sz="2400" dirty="0" smtClean="0">
              <a:solidFill>
                <a:srgbClr val="FF0000"/>
              </a:solidFill>
              <a:latin typeface="微软雅黑" pitchFamily="34" charset="-122"/>
              <a:ea typeface="微软雅黑" pitchFamily="34" charset="-122"/>
            </a:endParaRPr>
          </a:p>
          <a:p>
            <a:pPr>
              <a:defRPr/>
            </a:pPr>
            <a:endParaRPr lang="en-US" altLang="zh-CN" sz="2400" dirty="0" smtClean="0">
              <a:solidFill>
                <a:srgbClr val="FF0000"/>
              </a:solidFill>
              <a:latin typeface="微软雅黑" pitchFamily="34" charset="-122"/>
              <a:ea typeface="微软雅黑" pitchFamily="34" charset="-122"/>
            </a:endParaRPr>
          </a:p>
          <a:p>
            <a:pPr>
              <a:defRPr/>
            </a:pPr>
            <a:r>
              <a:rPr lang="zh-CN" altLang="en-US" sz="2400" i="1" dirty="0" smtClean="0">
                <a:solidFill>
                  <a:srgbClr val="FF0000"/>
                </a:solidFill>
                <a:latin typeface="华文琥珀" pitchFamily="2" charset="-122"/>
                <a:ea typeface="华文琥珀" pitchFamily="2" charset="-122"/>
              </a:rPr>
              <a:t>谢谢大家！</a:t>
            </a:r>
            <a:endParaRPr lang="en-US" altLang="zh-CN" sz="2400" i="1" dirty="0">
              <a:solidFill>
                <a:srgbClr val="FF0000"/>
              </a:solidFill>
              <a:latin typeface="华文琥珀" pitchFamily="2" charset="-122"/>
              <a:ea typeface="华文琥珀" pitchFamily="2" charset="-122"/>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页脚占位符 1"/>
          <p:cNvSpPr>
            <a:spLocks noGrp="1"/>
          </p:cNvSpPr>
          <p:nvPr>
            <p:ph type="ftr" sz="quarter" idx="4294967295"/>
          </p:nvPr>
        </p:nvSpPr>
        <p:spPr bwMode="auto">
          <a:xfrm>
            <a:off x="7046913" y="6381750"/>
            <a:ext cx="2133600" cy="244475"/>
          </a:xfrm>
          <a:prstGeom prst="rect">
            <a:avLst/>
          </a:prstGeom>
          <a:noFill/>
          <a:ln>
            <a:miter lim="800000"/>
            <a:headEnd/>
            <a:tailEnd/>
          </a:ln>
        </p:spPr>
        <p:txBody>
          <a:bodyPr/>
          <a:lstStyle/>
          <a:p>
            <a:r>
              <a:rPr lang="zh-CN" altLang="en-US"/>
              <a:t>   </a:t>
            </a:r>
          </a:p>
          <a:p>
            <a:r>
              <a:rPr lang="en-US" altLang="zh-CN"/>
              <a:t>   </a:t>
            </a:r>
          </a:p>
        </p:txBody>
      </p:sp>
      <p:sp>
        <p:nvSpPr>
          <p:cNvPr id="510979" name="Rectangle 2"/>
          <p:cNvSpPr>
            <a:spLocks noChangeArrowheads="1"/>
          </p:cNvSpPr>
          <p:nvPr/>
        </p:nvSpPr>
        <p:spPr bwMode="auto">
          <a:xfrm>
            <a:off x="842963" y="5648325"/>
            <a:ext cx="6513512" cy="581025"/>
          </a:xfrm>
          <a:prstGeom prst="rect">
            <a:avLst/>
          </a:prstGeom>
          <a:solidFill>
            <a:srgbClr val="C0C0C0"/>
          </a:solidFill>
          <a:ln w="9525">
            <a:miter lim="800000"/>
            <a:headEnd/>
            <a:tailEnd/>
          </a:ln>
          <a:scene3d>
            <a:camera prst="legacyObliqueTopRight"/>
            <a:lightRig rig="legacyFlat3" dir="b"/>
          </a:scene3d>
          <a:sp3d extrusionH="2513000" prstMaterial="legacyMatte">
            <a:bevelT w="13500" h="13500" prst="angle"/>
            <a:bevelB w="13500" h="13500" prst="angle"/>
            <a:extrusionClr>
              <a:srgbClr val="C0C0C0"/>
            </a:extrusionClr>
          </a:sp3d>
        </p:spPr>
        <p:txBody>
          <a:bodyPr wrap="none" anchor="ctr">
            <a:flatTx/>
          </a:bodyPr>
          <a:lstStyle/>
          <a:p>
            <a:pPr algn="ctr" latinLnBrk="1"/>
            <a:r>
              <a:rPr lang="zh-CN" altLang="en-US" b="1" i="1" dirty="0" smtClean="0">
                <a:solidFill>
                  <a:srgbClr val="000000"/>
                </a:solidFill>
                <a:ea typeface="Gulim" pitchFamily="34" charset="-127"/>
              </a:rPr>
              <a:t>网络、硬件设备等服务环境</a:t>
            </a:r>
            <a:endParaRPr lang="en-US" altLang="ko-KR" b="1" i="1" dirty="0">
              <a:solidFill>
                <a:srgbClr val="000000"/>
              </a:solidFill>
              <a:ea typeface="Gulim" pitchFamily="34" charset="-127"/>
            </a:endParaRPr>
          </a:p>
        </p:txBody>
      </p:sp>
      <p:sp>
        <p:nvSpPr>
          <p:cNvPr id="510980" name="Rectangle 3"/>
          <p:cNvSpPr>
            <a:spLocks noChangeArrowheads="1"/>
          </p:cNvSpPr>
          <p:nvPr/>
        </p:nvSpPr>
        <p:spPr bwMode="auto">
          <a:xfrm>
            <a:off x="1397000" y="5129213"/>
            <a:ext cx="1776413" cy="384175"/>
          </a:xfrm>
          <a:prstGeom prst="rect">
            <a:avLst/>
          </a:prstGeom>
          <a:solidFill>
            <a:srgbClr val="99CC00"/>
          </a:solidFill>
          <a:ln w="9525">
            <a:miter lim="800000"/>
            <a:headEnd/>
            <a:tailEnd/>
          </a:ln>
          <a:scene3d>
            <a:camera prst="legacyObliqueTopRight"/>
            <a:lightRig rig="legacyFlat3" dir="b"/>
          </a:scene3d>
          <a:sp3d extrusionH="1878000" prstMaterial="legacyMatte">
            <a:bevelT w="13500" h="13500" prst="angle"/>
            <a:bevelB w="13500" h="13500" prst="angle"/>
            <a:extrusionClr>
              <a:srgbClr val="99CC00"/>
            </a:extrusionClr>
          </a:sp3d>
        </p:spPr>
        <p:txBody>
          <a:bodyPr wrap="none" anchor="ctr">
            <a:flatTx/>
          </a:bodyPr>
          <a:lstStyle/>
          <a:p>
            <a:pPr algn="ctr" latinLnBrk="1"/>
            <a:r>
              <a:rPr kumimoji="1" lang="zh-CN" altLang="en-US" b="1" i="1" dirty="0" smtClean="0">
                <a:solidFill>
                  <a:srgbClr val="FFFFFF"/>
                </a:solidFill>
                <a:latin typeface="楷体" pitchFamily="49" charset="-122"/>
                <a:ea typeface="楷体" pitchFamily="49" charset="-122"/>
              </a:rPr>
              <a:t>文献服务源</a:t>
            </a:r>
            <a:endParaRPr kumimoji="1" lang="en-US" altLang="ko-KR" b="1" i="1" dirty="0">
              <a:solidFill>
                <a:srgbClr val="FFFFFF"/>
              </a:solidFill>
              <a:latin typeface="楷体" pitchFamily="49" charset="-122"/>
              <a:ea typeface="楷体" pitchFamily="49" charset="-122"/>
            </a:endParaRPr>
          </a:p>
        </p:txBody>
      </p:sp>
      <p:sp>
        <p:nvSpPr>
          <p:cNvPr id="510981" name="Rectangle 4"/>
          <p:cNvSpPr>
            <a:spLocks noChangeArrowheads="1"/>
          </p:cNvSpPr>
          <p:nvPr/>
        </p:nvSpPr>
        <p:spPr bwMode="auto">
          <a:xfrm>
            <a:off x="3173413" y="5111750"/>
            <a:ext cx="1920875" cy="387350"/>
          </a:xfrm>
          <a:prstGeom prst="rect">
            <a:avLst/>
          </a:prstGeom>
          <a:solidFill>
            <a:srgbClr val="7067AF"/>
          </a:solidFill>
          <a:ln w="9525">
            <a:miter lim="800000"/>
            <a:headEnd/>
            <a:tailEnd/>
          </a:ln>
          <a:scene3d>
            <a:camera prst="legacyObliqueTopRight"/>
            <a:lightRig rig="legacyFlat3" dir="b"/>
          </a:scene3d>
          <a:sp3d extrusionH="1878000" prstMaterial="legacyMatte">
            <a:bevelT w="13500" h="13500" prst="angle"/>
            <a:bevelB w="13500" h="13500" prst="angle"/>
            <a:extrusionClr>
              <a:srgbClr val="7067AF"/>
            </a:extrusionClr>
          </a:sp3d>
        </p:spPr>
        <p:txBody>
          <a:bodyPr wrap="none" anchor="ctr">
            <a:flatTx/>
          </a:bodyPr>
          <a:lstStyle/>
          <a:p>
            <a:pPr latinLnBrk="1"/>
            <a:r>
              <a:rPr kumimoji="1" lang="zh-CN" altLang="en-US" b="1" i="1" dirty="0" smtClean="0">
                <a:solidFill>
                  <a:srgbClr val="FFFFFF"/>
                </a:solidFill>
                <a:latin typeface="楷体" pitchFamily="49" charset="-122"/>
                <a:ea typeface="楷体" pitchFamily="49" charset="-122"/>
              </a:rPr>
              <a:t>整合与集成</a:t>
            </a:r>
            <a:endParaRPr kumimoji="1" lang="en-US" altLang="ko-KR" b="1" i="1" dirty="0">
              <a:solidFill>
                <a:srgbClr val="FFFFFF"/>
              </a:solidFill>
              <a:latin typeface="楷体" pitchFamily="49" charset="-122"/>
              <a:ea typeface="楷体" pitchFamily="49" charset="-122"/>
            </a:endParaRPr>
          </a:p>
        </p:txBody>
      </p:sp>
      <p:sp>
        <p:nvSpPr>
          <p:cNvPr id="510982" name="Rectangle 5"/>
          <p:cNvSpPr>
            <a:spLocks noChangeArrowheads="1"/>
          </p:cNvSpPr>
          <p:nvPr/>
        </p:nvSpPr>
        <p:spPr bwMode="auto">
          <a:xfrm>
            <a:off x="5094288" y="5111750"/>
            <a:ext cx="1870075" cy="385763"/>
          </a:xfrm>
          <a:prstGeom prst="rect">
            <a:avLst/>
          </a:prstGeom>
          <a:solidFill>
            <a:srgbClr val="66CCFF"/>
          </a:solidFill>
          <a:ln w="9525">
            <a:miter lim="800000"/>
            <a:headEnd/>
            <a:tailEnd/>
          </a:ln>
          <a:scene3d>
            <a:camera prst="legacyObliqueTopRight"/>
            <a:lightRig rig="legacyFlat3" dir="b"/>
          </a:scene3d>
          <a:sp3d extrusionH="1878000" prstMaterial="legacyMatte">
            <a:bevelT w="13500" h="13500" prst="angle"/>
            <a:bevelB w="13500" h="13500" prst="angle"/>
            <a:extrusionClr>
              <a:srgbClr val="66CCFF"/>
            </a:extrusionClr>
          </a:sp3d>
        </p:spPr>
        <p:txBody>
          <a:bodyPr wrap="none" anchor="ctr">
            <a:flatTx/>
          </a:bodyPr>
          <a:lstStyle/>
          <a:p>
            <a:pPr algn="ctr" latinLnBrk="1">
              <a:spcBef>
                <a:spcPct val="5000"/>
              </a:spcBef>
              <a:spcAft>
                <a:spcPct val="5000"/>
              </a:spcAft>
            </a:pPr>
            <a:r>
              <a:rPr kumimoji="1" lang="zh-CN" altLang="en-US" b="1" i="1" dirty="0" smtClean="0">
                <a:solidFill>
                  <a:srgbClr val="FFFFFF"/>
                </a:solidFill>
                <a:latin typeface="楷体" pitchFamily="49" charset="-122"/>
                <a:ea typeface="楷体" pitchFamily="49" charset="-122"/>
              </a:rPr>
              <a:t>应用系统</a:t>
            </a:r>
            <a:endParaRPr kumimoji="1" lang="en-US" altLang="ko-KR" b="1" i="1" dirty="0">
              <a:solidFill>
                <a:srgbClr val="FFFFFF"/>
              </a:solidFill>
              <a:latin typeface="楷体" pitchFamily="49" charset="-122"/>
              <a:ea typeface="楷体" pitchFamily="49" charset="-122"/>
            </a:endParaRPr>
          </a:p>
        </p:txBody>
      </p:sp>
      <p:sp>
        <p:nvSpPr>
          <p:cNvPr id="510983" name="AutoShape 6"/>
          <p:cNvSpPr>
            <a:spLocks noChangeArrowheads="1"/>
          </p:cNvSpPr>
          <p:nvPr/>
        </p:nvSpPr>
        <p:spPr bwMode="auto">
          <a:xfrm>
            <a:off x="4672013" y="3270250"/>
            <a:ext cx="661987" cy="1689100"/>
          </a:xfrm>
          <a:prstGeom prst="can">
            <a:avLst>
              <a:gd name="adj" fmla="val 29993"/>
            </a:avLst>
          </a:prstGeom>
          <a:gradFill rotWithShape="0">
            <a:gsLst>
              <a:gs pos="0">
                <a:srgbClr val="595959"/>
              </a:gs>
              <a:gs pos="50000">
                <a:srgbClr val="C0C0C0"/>
              </a:gs>
              <a:gs pos="100000">
                <a:srgbClr val="595959"/>
              </a:gs>
            </a:gsLst>
            <a:lin ang="0" scaled="1"/>
          </a:gradFill>
          <a:ln w="9525">
            <a:noFill/>
            <a:round/>
            <a:headEnd/>
            <a:tailEnd/>
          </a:ln>
        </p:spPr>
        <p:txBody>
          <a:bodyPr wrap="none" anchor="ctr"/>
          <a:lstStyle/>
          <a:p>
            <a:pPr algn="ctr" latinLnBrk="1"/>
            <a:r>
              <a:rPr kumimoji="1" lang="zh-CN" altLang="en-US" sz="1400" b="1" dirty="0" smtClean="0">
                <a:solidFill>
                  <a:srgbClr val="000000"/>
                </a:solidFill>
                <a:latin typeface="宋体" pitchFamily="2" charset="-122"/>
                <a:ea typeface="宋体" pitchFamily="2" charset="-122"/>
              </a:rPr>
              <a:t>上图</a:t>
            </a:r>
            <a:endParaRPr kumimoji="1" lang="en-US" altLang="ko-KR" sz="1400" b="1" dirty="0">
              <a:solidFill>
                <a:srgbClr val="000000"/>
              </a:solidFill>
              <a:latin typeface="宋体" pitchFamily="2" charset="-122"/>
              <a:ea typeface="宋体" pitchFamily="2" charset="-122"/>
            </a:endParaRPr>
          </a:p>
        </p:txBody>
      </p:sp>
      <p:sp>
        <p:nvSpPr>
          <p:cNvPr id="510984" name="AutoShape 7"/>
          <p:cNvSpPr>
            <a:spLocks noChangeArrowheads="1"/>
          </p:cNvSpPr>
          <p:nvPr/>
        </p:nvSpPr>
        <p:spPr bwMode="auto">
          <a:xfrm>
            <a:off x="6411913" y="2936875"/>
            <a:ext cx="377825" cy="1689100"/>
          </a:xfrm>
          <a:prstGeom prst="can">
            <a:avLst>
              <a:gd name="adj" fmla="val 27879"/>
            </a:avLst>
          </a:prstGeom>
          <a:gradFill rotWithShape="0">
            <a:gsLst>
              <a:gs pos="0">
                <a:srgbClr val="7F7F7F"/>
              </a:gs>
              <a:gs pos="50000">
                <a:srgbClr val="C0C0C0"/>
              </a:gs>
              <a:gs pos="100000">
                <a:srgbClr val="7F7F7F"/>
              </a:gs>
            </a:gsLst>
            <a:lin ang="0" scaled="1"/>
          </a:gradFill>
          <a:ln w="9525">
            <a:noFill/>
            <a:round/>
            <a:headEnd/>
            <a:tailEnd/>
          </a:ln>
        </p:spPr>
        <p:txBody>
          <a:bodyPr wrap="none" anchor="ctr"/>
          <a:lstStyle/>
          <a:p>
            <a:r>
              <a:rPr lang="en-US" altLang="zh-CN" b="1" dirty="0" smtClean="0"/>
              <a:t>…</a:t>
            </a:r>
            <a:endParaRPr lang="zh-CN" altLang="en-US" b="1" dirty="0"/>
          </a:p>
        </p:txBody>
      </p:sp>
      <p:sp>
        <p:nvSpPr>
          <p:cNvPr id="510985" name="AutoShape 8"/>
          <p:cNvSpPr>
            <a:spLocks noChangeArrowheads="1"/>
          </p:cNvSpPr>
          <p:nvPr/>
        </p:nvSpPr>
        <p:spPr bwMode="auto">
          <a:xfrm>
            <a:off x="2936875" y="2917825"/>
            <a:ext cx="377825" cy="1689100"/>
          </a:xfrm>
          <a:prstGeom prst="can">
            <a:avLst>
              <a:gd name="adj" fmla="val 27879"/>
            </a:avLst>
          </a:prstGeom>
          <a:gradFill rotWithShape="0">
            <a:gsLst>
              <a:gs pos="0">
                <a:srgbClr val="7F7F7F"/>
              </a:gs>
              <a:gs pos="50000">
                <a:srgbClr val="C0C0C0"/>
              </a:gs>
              <a:gs pos="100000">
                <a:srgbClr val="7F7F7F"/>
              </a:gs>
            </a:gsLst>
            <a:lin ang="0" scaled="1"/>
          </a:gradFill>
          <a:ln w="9525">
            <a:noFill/>
            <a:round/>
            <a:headEnd/>
            <a:tailEnd/>
          </a:ln>
        </p:spPr>
        <p:txBody>
          <a:bodyPr wrap="none" anchor="ctr"/>
          <a:lstStyle/>
          <a:p>
            <a:r>
              <a:rPr lang="en-US" altLang="zh-CN" b="1" dirty="0" smtClean="0"/>
              <a:t>…</a:t>
            </a:r>
            <a:endParaRPr lang="zh-CN" altLang="en-US" b="1" dirty="0"/>
          </a:p>
        </p:txBody>
      </p:sp>
      <p:sp>
        <p:nvSpPr>
          <p:cNvPr id="510986" name="AutoShape 9"/>
          <p:cNvSpPr>
            <a:spLocks noChangeArrowheads="1"/>
          </p:cNvSpPr>
          <p:nvPr/>
        </p:nvSpPr>
        <p:spPr bwMode="auto">
          <a:xfrm>
            <a:off x="3421063" y="3270250"/>
            <a:ext cx="661987" cy="1689100"/>
          </a:xfrm>
          <a:prstGeom prst="can">
            <a:avLst>
              <a:gd name="adj" fmla="val 29993"/>
            </a:avLst>
          </a:prstGeom>
          <a:gradFill rotWithShape="0">
            <a:gsLst>
              <a:gs pos="0">
                <a:srgbClr val="595959"/>
              </a:gs>
              <a:gs pos="50000">
                <a:srgbClr val="C0C0C0"/>
              </a:gs>
              <a:gs pos="100000">
                <a:srgbClr val="595959"/>
              </a:gs>
            </a:gsLst>
            <a:lin ang="0" scaled="1"/>
          </a:gradFill>
          <a:ln w="9525">
            <a:noFill/>
            <a:round/>
            <a:headEnd/>
            <a:tailEnd/>
          </a:ln>
        </p:spPr>
        <p:txBody>
          <a:bodyPr wrap="none" anchor="ctr"/>
          <a:lstStyle/>
          <a:p>
            <a:pPr algn="ctr" latinLnBrk="1"/>
            <a:r>
              <a:rPr kumimoji="1" lang="zh-CN" altLang="en-US" sz="1400" b="1" dirty="0" smtClean="0">
                <a:solidFill>
                  <a:srgbClr val="000000"/>
                </a:solidFill>
                <a:latin typeface="宋体" pitchFamily="2" charset="-122"/>
                <a:ea typeface="宋体" pitchFamily="2" charset="-122"/>
              </a:rPr>
              <a:t>清华</a:t>
            </a:r>
            <a:endParaRPr kumimoji="1" lang="en-US" altLang="ko-KR" sz="1400" b="1" dirty="0">
              <a:solidFill>
                <a:srgbClr val="000000"/>
              </a:solidFill>
              <a:latin typeface="宋体" pitchFamily="2" charset="-122"/>
              <a:ea typeface="宋体" pitchFamily="2" charset="-122"/>
            </a:endParaRPr>
          </a:p>
        </p:txBody>
      </p:sp>
      <p:sp>
        <p:nvSpPr>
          <p:cNvPr id="510987" name="AutoShape 10"/>
          <p:cNvSpPr>
            <a:spLocks noChangeArrowheads="1"/>
          </p:cNvSpPr>
          <p:nvPr/>
        </p:nvSpPr>
        <p:spPr bwMode="auto">
          <a:xfrm>
            <a:off x="5851525" y="3270250"/>
            <a:ext cx="660400" cy="1689100"/>
          </a:xfrm>
          <a:prstGeom prst="can">
            <a:avLst>
              <a:gd name="adj" fmla="val 30065"/>
            </a:avLst>
          </a:prstGeom>
          <a:gradFill rotWithShape="0">
            <a:gsLst>
              <a:gs pos="0">
                <a:srgbClr val="595959"/>
              </a:gs>
              <a:gs pos="50000">
                <a:srgbClr val="C0C0C0"/>
              </a:gs>
              <a:gs pos="100000">
                <a:srgbClr val="595959"/>
              </a:gs>
            </a:gsLst>
            <a:lin ang="0" scaled="1"/>
          </a:gradFill>
          <a:ln w="9525">
            <a:noFill/>
            <a:round/>
            <a:headEnd/>
            <a:tailEnd/>
          </a:ln>
        </p:spPr>
        <p:txBody>
          <a:bodyPr wrap="none" anchor="ctr"/>
          <a:lstStyle/>
          <a:p>
            <a:pPr algn="ctr" latinLnBrk="1"/>
            <a:r>
              <a:rPr kumimoji="1" lang="en-US" altLang="zh-CN" sz="1400" b="1" dirty="0" smtClean="0">
                <a:solidFill>
                  <a:srgbClr val="000000"/>
                </a:solidFill>
                <a:latin typeface="+mn-lt"/>
                <a:ea typeface="宋体" pitchFamily="2" charset="-122"/>
              </a:rPr>
              <a:t>NSTL</a:t>
            </a:r>
            <a:endParaRPr kumimoji="1" lang="en-US" altLang="ko-KR" sz="1400" b="1" dirty="0">
              <a:solidFill>
                <a:srgbClr val="000000"/>
              </a:solidFill>
              <a:latin typeface="+mn-lt"/>
              <a:ea typeface="宋体" pitchFamily="2" charset="-122"/>
            </a:endParaRPr>
          </a:p>
        </p:txBody>
      </p:sp>
      <p:sp>
        <p:nvSpPr>
          <p:cNvPr id="510988" name="AutoShape 11"/>
          <p:cNvSpPr>
            <a:spLocks noChangeArrowheads="1"/>
          </p:cNvSpPr>
          <p:nvPr/>
        </p:nvSpPr>
        <p:spPr bwMode="auto">
          <a:xfrm>
            <a:off x="2141538" y="3270250"/>
            <a:ext cx="660400" cy="1689100"/>
          </a:xfrm>
          <a:prstGeom prst="can">
            <a:avLst>
              <a:gd name="adj" fmla="val 30065"/>
            </a:avLst>
          </a:prstGeom>
          <a:gradFill rotWithShape="0">
            <a:gsLst>
              <a:gs pos="0">
                <a:srgbClr val="595959"/>
              </a:gs>
              <a:gs pos="50000">
                <a:srgbClr val="C0C0C0"/>
              </a:gs>
              <a:gs pos="100000">
                <a:srgbClr val="595959"/>
              </a:gs>
            </a:gsLst>
            <a:lin ang="0" scaled="1"/>
          </a:gradFill>
          <a:ln w="9525">
            <a:noFill/>
            <a:round/>
            <a:headEnd/>
            <a:tailEnd/>
          </a:ln>
        </p:spPr>
        <p:txBody>
          <a:bodyPr wrap="none" anchor="ctr"/>
          <a:lstStyle/>
          <a:p>
            <a:pPr algn="ctr" latinLnBrk="1"/>
            <a:r>
              <a:rPr kumimoji="1" lang="zh-CN" altLang="en-US" sz="1400" b="1" dirty="0" smtClean="0">
                <a:solidFill>
                  <a:srgbClr val="000000"/>
                </a:solidFill>
                <a:latin typeface="宋体" pitchFamily="2" charset="-122"/>
                <a:ea typeface="宋体" pitchFamily="2" charset="-122"/>
              </a:rPr>
              <a:t>北大</a:t>
            </a:r>
            <a:endParaRPr kumimoji="1" lang="en-US" altLang="ko-KR" sz="1400" b="1" dirty="0">
              <a:solidFill>
                <a:srgbClr val="000000"/>
              </a:solidFill>
              <a:latin typeface="宋体" pitchFamily="2" charset="-122"/>
              <a:ea typeface="宋体" pitchFamily="2" charset="-122"/>
            </a:endParaRPr>
          </a:p>
        </p:txBody>
      </p:sp>
      <p:sp>
        <p:nvSpPr>
          <p:cNvPr id="510989" name="Rectangle 12"/>
          <p:cNvSpPr>
            <a:spLocks noChangeArrowheads="1"/>
          </p:cNvSpPr>
          <p:nvPr/>
        </p:nvSpPr>
        <p:spPr bwMode="auto">
          <a:xfrm>
            <a:off x="1485900" y="3173413"/>
            <a:ext cx="2616200" cy="385762"/>
          </a:xfrm>
          <a:prstGeom prst="rect">
            <a:avLst/>
          </a:prstGeom>
          <a:solidFill>
            <a:srgbClr val="FF6600"/>
          </a:solidFill>
          <a:ln w="9525">
            <a:miter lim="800000"/>
            <a:headEnd/>
            <a:tailEnd/>
          </a:ln>
          <a:scene3d>
            <a:camera prst="legacyObliqueTopRight"/>
            <a:lightRig rig="legacyFlat3" dir="b"/>
          </a:scene3d>
          <a:sp3d extrusionH="1878000" prstMaterial="legacyMatte">
            <a:bevelT w="13500" h="13500" prst="angle"/>
            <a:bevelB w="13500" h="13500" prst="angle"/>
            <a:extrusionClr>
              <a:srgbClr val="FF6600"/>
            </a:extrusionClr>
          </a:sp3d>
        </p:spPr>
        <p:txBody>
          <a:bodyPr wrap="none" anchor="ctr">
            <a:flatTx/>
          </a:bodyPr>
          <a:lstStyle/>
          <a:p>
            <a:pPr algn="ctr" latinLnBrk="1"/>
            <a:r>
              <a:rPr kumimoji="1" lang="zh-CN" altLang="en-US" b="1" i="1" dirty="0" smtClean="0">
                <a:solidFill>
                  <a:srgbClr val="FFFFFF"/>
                </a:solidFill>
                <a:latin typeface="楷体" pitchFamily="49" charset="-122"/>
                <a:ea typeface="楷体" pitchFamily="49" charset="-122"/>
              </a:rPr>
              <a:t>高校成员馆</a:t>
            </a:r>
            <a:endParaRPr kumimoji="1" lang="en-US" altLang="ko-KR" b="1" i="1" dirty="0">
              <a:solidFill>
                <a:srgbClr val="FFFFFF"/>
              </a:solidFill>
              <a:latin typeface="楷体" pitchFamily="49" charset="-122"/>
              <a:ea typeface="楷体" pitchFamily="49" charset="-122"/>
            </a:endParaRPr>
          </a:p>
        </p:txBody>
      </p:sp>
      <p:sp>
        <p:nvSpPr>
          <p:cNvPr id="510990" name="Rectangle 13"/>
          <p:cNvSpPr>
            <a:spLocks noChangeArrowheads="1"/>
          </p:cNvSpPr>
          <p:nvPr/>
        </p:nvSpPr>
        <p:spPr bwMode="auto">
          <a:xfrm>
            <a:off x="4200525" y="3173413"/>
            <a:ext cx="2479675" cy="385762"/>
          </a:xfrm>
          <a:prstGeom prst="rect">
            <a:avLst/>
          </a:prstGeom>
          <a:solidFill>
            <a:srgbClr val="CC9900"/>
          </a:solidFill>
          <a:ln w="9525">
            <a:miter lim="800000"/>
            <a:headEnd/>
            <a:tailEnd/>
          </a:ln>
          <a:scene3d>
            <a:camera prst="legacyObliqueTopRight"/>
            <a:lightRig rig="legacyFlat3" dir="b"/>
          </a:scene3d>
          <a:sp3d extrusionH="1878000" prstMaterial="legacyMatte">
            <a:bevelT w="13500" h="13500" prst="angle"/>
            <a:bevelB w="13500" h="13500" prst="angle"/>
            <a:extrusionClr>
              <a:srgbClr val="CC9900"/>
            </a:extrusionClr>
          </a:sp3d>
        </p:spPr>
        <p:txBody>
          <a:bodyPr wrap="none" anchor="ctr">
            <a:flatTx/>
          </a:bodyPr>
          <a:lstStyle/>
          <a:p>
            <a:pPr algn="ctr">
              <a:lnSpc>
                <a:spcPct val="115000"/>
              </a:lnSpc>
            </a:pPr>
            <a:r>
              <a:rPr kumimoji="1" lang="zh-CN" altLang="en-US" b="1" i="1" dirty="0" smtClean="0">
                <a:solidFill>
                  <a:srgbClr val="FFFFFF"/>
                </a:solidFill>
                <a:latin typeface="楷体" pitchFamily="49" charset="-122"/>
                <a:ea typeface="楷体" pitchFamily="49" charset="-122"/>
              </a:rPr>
              <a:t>合作机构</a:t>
            </a:r>
            <a:endParaRPr kumimoji="1" lang="en-US" altLang="ko-KR" b="1" i="1" dirty="0">
              <a:solidFill>
                <a:srgbClr val="FFFFFF"/>
              </a:solidFill>
              <a:latin typeface="楷体" pitchFamily="49" charset="-122"/>
              <a:ea typeface="楷体" pitchFamily="49" charset="-122"/>
            </a:endParaRPr>
          </a:p>
        </p:txBody>
      </p:sp>
      <p:sp>
        <p:nvSpPr>
          <p:cNvPr id="510991" name="AutoShape 14"/>
          <p:cNvSpPr>
            <a:spLocks noChangeArrowheads="1"/>
          </p:cNvSpPr>
          <p:nvPr/>
        </p:nvSpPr>
        <p:spPr bwMode="auto">
          <a:xfrm>
            <a:off x="912813" y="2078038"/>
            <a:ext cx="6461125" cy="1095375"/>
          </a:xfrm>
          <a:prstGeom prst="triangle">
            <a:avLst>
              <a:gd name="adj" fmla="val 50000"/>
            </a:avLst>
          </a:prstGeom>
          <a:solidFill>
            <a:srgbClr val="CD93DD"/>
          </a:solidFill>
          <a:ln w="9525">
            <a:miter lim="800000"/>
            <a:headEnd/>
            <a:tailEnd/>
          </a:ln>
          <a:scene3d>
            <a:camera prst="legacyObliqueTopRight"/>
            <a:lightRig rig="legacyFlat3" dir="b"/>
          </a:scene3d>
          <a:sp3d extrusionH="1878000" prstMaterial="legacyMatte">
            <a:bevelT w="13500" h="13500" prst="angle"/>
            <a:bevelB w="13500" h="13500" prst="angle"/>
            <a:extrusionClr>
              <a:srgbClr val="CD93DD"/>
            </a:extrusionClr>
          </a:sp3d>
        </p:spPr>
        <p:txBody>
          <a:bodyPr wrap="none" anchor="ctr">
            <a:flatTx/>
          </a:bodyPr>
          <a:lstStyle/>
          <a:p>
            <a:endParaRPr lang="zh-CN" altLang="en-US"/>
          </a:p>
        </p:txBody>
      </p:sp>
      <p:sp>
        <p:nvSpPr>
          <p:cNvPr id="510992" name="Text Box 15"/>
          <p:cNvSpPr txBox="1">
            <a:spLocks noChangeArrowheads="1"/>
          </p:cNvSpPr>
          <p:nvPr/>
        </p:nvSpPr>
        <p:spPr bwMode="auto">
          <a:xfrm>
            <a:off x="2928938" y="2711450"/>
            <a:ext cx="2382382" cy="400110"/>
          </a:xfrm>
          <a:prstGeom prst="rect">
            <a:avLst/>
          </a:prstGeom>
          <a:noFill/>
          <a:ln w="9525">
            <a:noFill/>
            <a:miter lim="800000"/>
            <a:headEnd/>
            <a:tailEnd/>
          </a:ln>
        </p:spPr>
        <p:txBody>
          <a:bodyPr wrap="none">
            <a:spAutoFit/>
          </a:bodyPr>
          <a:lstStyle/>
          <a:p>
            <a:pPr latinLnBrk="1"/>
            <a:r>
              <a:rPr kumimoji="1" lang="en-US" altLang="zh-CN" sz="2000" b="1" i="1" dirty="0" smtClean="0">
                <a:solidFill>
                  <a:srgbClr val="D7A8E4"/>
                </a:solidFill>
                <a:latin typeface="楷体" pitchFamily="49" charset="-122"/>
                <a:ea typeface="楷体" pitchFamily="49" charset="-122"/>
              </a:rPr>
              <a:t>CALIS</a:t>
            </a:r>
            <a:r>
              <a:rPr kumimoji="1" lang="zh-CN" altLang="en-US" sz="2000" b="1" i="1" dirty="0" smtClean="0">
                <a:solidFill>
                  <a:srgbClr val="D7A8E4"/>
                </a:solidFill>
                <a:latin typeface="楷体" pitchFamily="49" charset="-122"/>
                <a:ea typeface="楷体" pitchFamily="49" charset="-122"/>
              </a:rPr>
              <a:t>全文获取服务</a:t>
            </a:r>
            <a:endParaRPr kumimoji="1" lang="en-US" altLang="ko-KR" sz="2000" b="1" i="1" dirty="0">
              <a:solidFill>
                <a:srgbClr val="D7A8E4"/>
              </a:solidFill>
              <a:latin typeface="楷体" pitchFamily="49" charset="-122"/>
              <a:ea typeface="楷体" pitchFamily="49" charset="-122"/>
            </a:endParaRPr>
          </a:p>
        </p:txBody>
      </p:sp>
      <p:sp>
        <p:nvSpPr>
          <p:cNvPr id="510993" name="AutoShape 16"/>
          <p:cNvSpPr>
            <a:spLocks noChangeArrowheads="1"/>
          </p:cNvSpPr>
          <p:nvPr/>
        </p:nvSpPr>
        <p:spPr bwMode="auto">
          <a:xfrm>
            <a:off x="1706563" y="2220913"/>
            <a:ext cx="4911725" cy="871537"/>
          </a:xfrm>
          <a:prstGeom prst="triangle">
            <a:avLst>
              <a:gd name="adj" fmla="val 50000"/>
            </a:avLst>
          </a:prstGeom>
          <a:noFill/>
          <a:ln w="9525">
            <a:solidFill>
              <a:srgbClr val="CCCCFF"/>
            </a:solidFill>
            <a:miter lim="800000"/>
            <a:headEnd/>
            <a:tailEnd/>
          </a:ln>
        </p:spPr>
        <p:txBody>
          <a:bodyPr wrap="none" anchor="ctr"/>
          <a:lstStyle/>
          <a:p>
            <a:endParaRPr lang="zh-CN" altLang="en-US"/>
          </a:p>
        </p:txBody>
      </p:sp>
      <p:sp>
        <p:nvSpPr>
          <p:cNvPr id="510994" name="Freeform 17"/>
          <p:cNvSpPr>
            <a:spLocks/>
          </p:cNvSpPr>
          <p:nvPr/>
        </p:nvSpPr>
        <p:spPr bwMode="auto">
          <a:xfrm>
            <a:off x="4152900" y="1409700"/>
            <a:ext cx="3895725" cy="1752600"/>
          </a:xfrm>
          <a:custGeom>
            <a:avLst/>
            <a:gdLst>
              <a:gd name="T0" fmla="*/ 2147483647 w 2454"/>
              <a:gd name="T1" fmla="*/ 0 h 1104"/>
              <a:gd name="T2" fmla="*/ 0 w 2454"/>
              <a:gd name="T3" fmla="*/ 2147483647 h 1104"/>
              <a:gd name="T4" fmla="*/ 2147483647 w 2454"/>
              <a:gd name="T5" fmla="*/ 2147483647 h 1104"/>
              <a:gd name="T6" fmla="*/ 2147483647 w 2454"/>
              <a:gd name="T7" fmla="*/ 2147483647 h 1104"/>
              <a:gd name="T8" fmla="*/ 2147483647 w 2454"/>
              <a:gd name="T9" fmla="*/ 0 h 1104"/>
              <a:gd name="T10" fmla="*/ 0 60000 65536"/>
              <a:gd name="T11" fmla="*/ 0 60000 65536"/>
              <a:gd name="T12" fmla="*/ 0 60000 65536"/>
              <a:gd name="T13" fmla="*/ 0 60000 65536"/>
              <a:gd name="T14" fmla="*/ 0 60000 65536"/>
              <a:gd name="T15" fmla="*/ 0 w 2454"/>
              <a:gd name="T16" fmla="*/ 0 h 1104"/>
              <a:gd name="T17" fmla="*/ 2454 w 2454"/>
              <a:gd name="T18" fmla="*/ 1104 h 1104"/>
            </a:gdLst>
            <a:ahLst/>
            <a:cxnLst>
              <a:cxn ang="T10">
                <a:pos x="T0" y="T1"/>
              </a:cxn>
              <a:cxn ang="T11">
                <a:pos x="T2" y="T3"/>
              </a:cxn>
              <a:cxn ang="T12">
                <a:pos x="T4" y="T5"/>
              </a:cxn>
              <a:cxn ang="T13">
                <a:pos x="T6" y="T7"/>
              </a:cxn>
              <a:cxn ang="T14">
                <a:pos x="T8" y="T9"/>
              </a:cxn>
            </a:cxnLst>
            <a:rect l="T15" t="T16" r="T17" b="T18"/>
            <a:pathLst>
              <a:path w="2454" h="1104">
                <a:moveTo>
                  <a:pt x="420" y="0"/>
                </a:moveTo>
                <a:lnTo>
                  <a:pt x="0" y="420"/>
                </a:lnTo>
                <a:lnTo>
                  <a:pt x="2046" y="1104"/>
                </a:lnTo>
                <a:lnTo>
                  <a:pt x="2454" y="684"/>
                </a:lnTo>
                <a:lnTo>
                  <a:pt x="420" y="0"/>
                </a:lnTo>
                <a:close/>
              </a:path>
            </a:pathLst>
          </a:custGeom>
          <a:gradFill rotWithShape="0">
            <a:gsLst>
              <a:gs pos="0">
                <a:srgbClr val="654D6B">
                  <a:alpha val="70000"/>
                </a:srgbClr>
              </a:gs>
              <a:gs pos="100000">
                <a:srgbClr val="9874A2"/>
              </a:gs>
            </a:gsLst>
            <a:lin ang="2700000" scaled="1"/>
          </a:gradFill>
          <a:ln w="9525">
            <a:noFill/>
            <a:round/>
            <a:headEnd/>
            <a:tailEnd/>
          </a:ln>
        </p:spPr>
        <p:txBody>
          <a:bodyPr wrap="none" anchor="ctr"/>
          <a:lstStyle/>
          <a:p>
            <a:endParaRPr lang="zh-CN" altLang="en-US"/>
          </a:p>
        </p:txBody>
      </p:sp>
      <p:sp>
        <p:nvSpPr>
          <p:cNvPr id="510995" name="Rectangle 18"/>
          <p:cNvSpPr>
            <a:spLocks noChangeArrowheads="1"/>
          </p:cNvSpPr>
          <p:nvPr/>
        </p:nvSpPr>
        <p:spPr bwMode="auto">
          <a:xfrm>
            <a:off x="331788" y="393700"/>
            <a:ext cx="4791696" cy="584775"/>
          </a:xfrm>
          <a:prstGeom prst="rect">
            <a:avLst/>
          </a:prstGeom>
          <a:noFill/>
          <a:ln w="9525" algn="ctr">
            <a:noFill/>
            <a:miter lim="800000"/>
            <a:headEnd/>
            <a:tailEnd/>
          </a:ln>
          <a:effectLst>
            <a:outerShdw dist="28398" dir="3806097" algn="ctr" rotWithShape="0">
              <a:schemeClr val="tx1"/>
            </a:outerShdw>
          </a:effectLst>
        </p:spPr>
        <p:txBody>
          <a:bodyPr wrap="none">
            <a:spAutoFit/>
          </a:bodyPr>
          <a:lstStyle/>
          <a:p>
            <a:pPr latinLnBrk="1"/>
            <a:r>
              <a:rPr kumimoji="1" lang="en-US" altLang="zh-CN" sz="3200" b="1" dirty="0" smtClean="0">
                <a:solidFill>
                  <a:srgbClr val="FFFFFF"/>
                </a:solidFill>
                <a:latin typeface="Arial Black" pitchFamily="34" charset="0"/>
                <a:ea typeface="Gulim" pitchFamily="34" charset="-127"/>
              </a:rPr>
              <a:t>CALIS</a:t>
            </a:r>
            <a:r>
              <a:rPr kumimoji="1" lang="zh-CN" altLang="en-US" sz="3200" b="1" dirty="0" smtClean="0">
                <a:solidFill>
                  <a:srgbClr val="FFFFFF"/>
                </a:solidFill>
                <a:latin typeface="Arial Black" pitchFamily="34" charset="0"/>
                <a:ea typeface="Gulim" pitchFamily="34" charset="-127"/>
              </a:rPr>
              <a:t>全文获取服务体系</a:t>
            </a:r>
            <a:endParaRPr kumimoji="1" lang="en-US" altLang="ko-KR" sz="3200" b="1" dirty="0">
              <a:solidFill>
                <a:srgbClr val="FFFFFF"/>
              </a:solidFill>
              <a:latin typeface="Arial Black" pitchFamily="34" charset="0"/>
              <a:ea typeface="Gulim" pitchFamily="34"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09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10980"/>
                                        </p:tgtEl>
                                        <p:attrNameLst>
                                          <p:attrName>style.visibility</p:attrName>
                                        </p:attrNameLst>
                                      </p:cBhvr>
                                      <p:to>
                                        <p:strVal val="visible"/>
                                      </p:to>
                                    </p:set>
                                    <p:anim calcmode="lin" valueType="num">
                                      <p:cBhvr additive="base">
                                        <p:cTn id="11" dur="500" fill="hold"/>
                                        <p:tgtEl>
                                          <p:spTgt spid="510980"/>
                                        </p:tgtEl>
                                        <p:attrNameLst>
                                          <p:attrName>ppt_x</p:attrName>
                                        </p:attrNameLst>
                                      </p:cBhvr>
                                      <p:tavLst>
                                        <p:tav tm="0">
                                          <p:val>
                                            <p:strVal val="#ppt_x"/>
                                          </p:val>
                                        </p:tav>
                                        <p:tav tm="100000">
                                          <p:val>
                                            <p:strVal val="#ppt_x"/>
                                          </p:val>
                                        </p:tav>
                                      </p:tavLst>
                                    </p:anim>
                                    <p:anim calcmode="lin" valueType="num">
                                      <p:cBhvr additive="base">
                                        <p:cTn id="12" dur="500" fill="hold"/>
                                        <p:tgtEl>
                                          <p:spTgt spid="51098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10982"/>
                                        </p:tgtEl>
                                        <p:attrNameLst>
                                          <p:attrName>style.visibility</p:attrName>
                                        </p:attrNameLst>
                                      </p:cBhvr>
                                      <p:to>
                                        <p:strVal val="visible"/>
                                      </p:to>
                                    </p:set>
                                    <p:anim calcmode="lin" valueType="num">
                                      <p:cBhvr additive="base">
                                        <p:cTn id="17" dur="500" fill="hold"/>
                                        <p:tgtEl>
                                          <p:spTgt spid="510982"/>
                                        </p:tgtEl>
                                        <p:attrNameLst>
                                          <p:attrName>ppt_x</p:attrName>
                                        </p:attrNameLst>
                                      </p:cBhvr>
                                      <p:tavLst>
                                        <p:tav tm="0">
                                          <p:val>
                                            <p:strVal val="#ppt_x"/>
                                          </p:val>
                                        </p:tav>
                                        <p:tav tm="100000">
                                          <p:val>
                                            <p:strVal val="#ppt_x"/>
                                          </p:val>
                                        </p:tav>
                                      </p:tavLst>
                                    </p:anim>
                                    <p:anim calcmode="lin" valueType="num">
                                      <p:cBhvr additive="base">
                                        <p:cTn id="18" dur="500" fill="hold"/>
                                        <p:tgtEl>
                                          <p:spTgt spid="51098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10981"/>
                                        </p:tgtEl>
                                        <p:attrNameLst>
                                          <p:attrName>style.visibility</p:attrName>
                                        </p:attrNameLst>
                                      </p:cBhvr>
                                      <p:to>
                                        <p:strVal val="visible"/>
                                      </p:to>
                                    </p:set>
                                    <p:anim calcmode="lin" valueType="num">
                                      <p:cBhvr additive="base">
                                        <p:cTn id="23" dur="500" fill="hold"/>
                                        <p:tgtEl>
                                          <p:spTgt spid="510981"/>
                                        </p:tgtEl>
                                        <p:attrNameLst>
                                          <p:attrName>ppt_x</p:attrName>
                                        </p:attrNameLst>
                                      </p:cBhvr>
                                      <p:tavLst>
                                        <p:tav tm="0">
                                          <p:val>
                                            <p:strVal val="#ppt_x"/>
                                          </p:val>
                                        </p:tav>
                                        <p:tav tm="100000">
                                          <p:val>
                                            <p:strVal val="#ppt_x"/>
                                          </p:val>
                                        </p:tav>
                                      </p:tavLst>
                                    </p:anim>
                                    <p:anim calcmode="lin" valueType="num">
                                      <p:cBhvr additive="base">
                                        <p:cTn id="24" dur="500" fill="hold"/>
                                        <p:tgtEl>
                                          <p:spTgt spid="51098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10988"/>
                                        </p:tgtEl>
                                        <p:attrNameLst>
                                          <p:attrName>style.visibility</p:attrName>
                                        </p:attrNameLst>
                                      </p:cBhvr>
                                      <p:to>
                                        <p:strVal val="visible"/>
                                      </p:to>
                                    </p:set>
                                    <p:anim calcmode="lin" valueType="num">
                                      <p:cBhvr additive="base">
                                        <p:cTn id="29" dur="500" fill="hold"/>
                                        <p:tgtEl>
                                          <p:spTgt spid="510988"/>
                                        </p:tgtEl>
                                        <p:attrNameLst>
                                          <p:attrName>ppt_x</p:attrName>
                                        </p:attrNameLst>
                                      </p:cBhvr>
                                      <p:tavLst>
                                        <p:tav tm="0">
                                          <p:val>
                                            <p:strVal val="#ppt_x"/>
                                          </p:val>
                                        </p:tav>
                                        <p:tav tm="100000">
                                          <p:val>
                                            <p:strVal val="#ppt_x"/>
                                          </p:val>
                                        </p:tav>
                                      </p:tavLst>
                                    </p:anim>
                                    <p:anim calcmode="lin" valueType="num">
                                      <p:cBhvr additive="base">
                                        <p:cTn id="30" dur="500" fill="hold"/>
                                        <p:tgtEl>
                                          <p:spTgt spid="51098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10986"/>
                                        </p:tgtEl>
                                        <p:attrNameLst>
                                          <p:attrName>style.visibility</p:attrName>
                                        </p:attrNameLst>
                                      </p:cBhvr>
                                      <p:to>
                                        <p:strVal val="visible"/>
                                      </p:to>
                                    </p:set>
                                    <p:anim calcmode="lin" valueType="num">
                                      <p:cBhvr additive="base">
                                        <p:cTn id="35" dur="500" fill="hold"/>
                                        <p:tgtEl>
                                          <p:spTgt spid="510986"/>
                                        </p:tgtEl>
                                        <p:attrNameLst>
                                          <p:attrName>ppt_x</p:attrName>
                                        </p:attrNameLst>
                                      </p:cBhvr>
                                      <p:tavLst>
                                        <p:tav tm="0">
                                          <p:val>
                                            <p:strVal val="#ppt_x"/>
                                          </p:val>
                                        </p:tav>
                                        <p:tav tm="100000">
                                          <p:val>
                                            <p:strVal val="#ppt_x"/>
                                          </p:val>
                                        </p:tav>
                                      </p:tavLst>
                                    </p:anim>
                                    <p:anim calcmode="lin" valueType="num">
                                      <p:cBhvr additive="base">
                                        <p:cTn id="36" dur="500" fill="hold"/>
                                        <p:tgtEl>
                                          <p:spTgt spid="51098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10985"/>
                                        </p:tgtEl>
                                        <p:attrNameLst>
                                          <p:attrName>style.visibility</p:attrName>
                                        </p:attrNameLst>
                                      </p:cBhvr>
                                      <p:to>
                                        <p:strVal val="visible"/>
                                      </p:to>
                                    </p:set>
                                    <p:anim calcmode="lin" valueType="num">
                                      <p:cBhvr additive="base">
                                        <p:cTn id="41" dur="500" fill="hold"/>
                                        <p:tgtEl>
                                          <p:spTgt spid="510985"/>
                                        </p:tgtEl>
                                        <p:attrNameLst>
                                          <p:attrName>ppt_x</p:attrName>
                                        </p:attrNameLst>
                                      </p:cBhvr>
                                      <p:tavLst>
                                        <p:tav tm="0">
                                          <p:val>
                                            <p:strVal val="#ppt_x"/>
                                          </p:val>
                                        </p:tav>
                                        <p:tav tm="100000">
                                          <p:val>
                                            <p:strVal val="#ppt_x"/>
                                          </p:val>
                                        </p:tav>
                                      </p:tavLst>
                                    </p:anim>
                                    <p:anim calcmode="lin" valueType="num">
                                      <p:cBhvr additive="base">
                                        <p:cTn id="42" dur="500" fill="hold"/>
                                        <p:tgtEl>
                                          <p:spTgt spid="51098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1098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10983"/>
                                        </p:tgtEl>
                                        <p:attrNameLst>
                                          <p:attrName>style.visibility</p:attrName>
                                        </p:attrNameLst>
                                      </p:cBhvr>
                                      <p:to>
                                        <p:strVal val="visible"/>
                                      </p:to>
                                    </p:set>
                                    <p:anim calcmode="lin" valueType="num">
                                      <p:cBhvr additive="base">
                                        <p:cTn id="51" dur="500" fill="hold"/>
                                        <p:tgtEl>
                                          <p:spTgt spid="510983"/>
                                        </p:tgtEl>
                                        <p:attrNameLst>
                                          <p:attrName>ppt_x</p:attrName>
                                        </p:attrNameLst>
                                      </p:cBhvr>
                                      <p:tavLst>
                                        <p:tav tm="0">
                                          <p:val>
                                            <p:strVal val="#ppt_x"/>
                                          </p:val>
                                        </p:tav>
                                        <p:tav tm="100000">
                                          <p:val>
                                            <p:strVal val="#ppt_x"/>
                                          </p:val>
                                        </p:tav>
                                      </p:tavLst>
                                    </p:anim>
                                    <p:anim calcmode="lin" valueType="num">
                                      <p:cBhvr additive="base">
                                        <p:cTn id="52" dur="500" fill="hold"/>
                                        <p:tgtEl>
                                          <p:spTgt spid="510983"/>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510987"/>
                                        </p:tgtEl>
                                        <p:attrNameLst>
                                          <p:attrName>style.visibility</p:attrName>
                                        </p:attrNameLst>
                                      </p:cBhvr>
                                      <p:to>
                                        <p:strVal val="visible"/>
                                      </p:to>
                                    </p:set>
                                    <p:anim calcmode="lin" valueType="num">
                                      <p:cBhvr additive="base">
                                        <p:cTn id="57" dur="500" fill="hold"/>
                                        <p:tgtEl>
                                          <p:spTgt spid="510987"/>
                                        </p:tgtEl>
                                        <p:attrNameLst>
                                          <p:attrName>ppt_x</p:attrName>
                                        </p:attrNameLst>
                                      </p:cBhvr>
                                      <p:tavLst>
                                        <p:tav tm="0">
                                          <p:val>
                                            <p:strVal val="#ppt_x"/>
                                          </p:val>
                                        </p:tav>
                                        <p:tav tm="100000">
                                          <p:val>
                                            <p:strVal val="#ppt_x"/>
                                          </p:val>
                                        </p:tav>
                                      </p:tavLst>
                                    </p:anim>
                                    <p:anim calcmode="lin" valueType="num">
                                      <p:cBhvr additive="base">
                                        <p:cTn id="58" dur="500" fill="hold"/>
                                        <p:tgtEl>
                                          <p:spTgt spid="510987"/>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510984"/>
                                        </p:tgtEl>
                                        <p:attrNameLst>
                                          <p:attrName>style.visibility</p:attrName>
                                        </p:attrNameLst>
                                      </p:cBhvr>
                                      <p:to>
                                        <p:strVal val="visible"/>
                                      </p:to>
                                    </p:set>
                                    <p:anim calcmode="lin" valueType="num">
                                      <p:cBhvr additive="base">
                                        <p:cTn id="63" dur="500" fill="hold"/>
                                        <p:tgtEl>
                                          <p:spTgt spid="510984"/>
                                        </p:tgtEl>
                                        <p:attrNameLst>
                                          <p:attrName>ppt_x</p:attrName>
                                        </p:attrNameLst>
                                      </p:cBhvr>
                                      <p:tavLst>
                                        <p:tav tm="0">
                                          <p:val>
                                            <p:strVal val="#ppt_x"/>
                                          </p:val>
                                        </p:tav>
                                        <p:tav tm="100000">
                                          <p:val>
                                            <p:strVal val="#ppt_x"/>
                                          </p:val>
                                        </p:tav>
                                      </p:tavLst>
                                    </p:anim>
                                    <p:anim calcmode="lin" valueType="num">
                                      <p:cBhvr additive="base">
                                        <p:cTn id="64" dur="500" fill="hold"/>
                                        <p:tgtEl>
                                          <p:spTgt spid="510984"/>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51099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510991"/>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10993"/>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510992"/>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5109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0979" grpId="0" animBg="1"/>
      <p:bldP spid="510980" grpId="0" animBg="1"/>
      <p:bldP spid="510981" grpId="0" animBg="1"/>
      <p:bldP spid="510982" grpId="0" animBg="1"/>
      <p:bldP spid="510983" grpId="0" animBg="1"/>
      <p:bldP spid="510984" grpId="0" animBg="1"/>
      <p:bldP spid="510985" grpId="0" animBg="1"/>
      <p:bldP spid="510986" grpId="0" animBg="1"/>
      <p:bldP spid="510987" grpId="0" animBg="1"/>
      <p:bldP spid="510988" grpId="0" animBg="1"/>
      <p:bldP spid="510989" grpId="0" animBg="1"/>
      <p:bldP spid="510990" grpId="0" animBg="1"/>
      <p:bldP spid="510991" grpId="0" animBg="1"/>
      <p:bldP spid="510992" grpId="0"/>
      <p:bldP spid="510993" grpId="0" animBg="1"/>
      <p:bldP spid="51099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AutoShape 2"/>
          <p:cNvSpPr>
            <a:spLocks noChangeArrowheads="1"/>
          </p:cNvSpPr>
          <p:nvPr/>
        </p:nvSpPr>
        <p:spPr bwMode="ltGray">
          <a:xfrm rot="5400000">
            <a:off x="-1041400" y="1962143"/>
            <a:ext cx="3505200" cy="3590925"/>
          </a:xfrm>
          <a:custGeom>
            <a:avLst/>
            <a:gdLst>
              <a:gd name="G0" fmla="+- 64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4"/>
              <a:gd name="G18" fmla="*/ 64 1 2"/>
              <a:gd name="G19" fmla="+- G18 5400 0"/>
              <a:gd name="G20" fmla="cos G19 11796480"/>
              <a:gd name="G21" fmla="sin G19 11796480"/>
              <a:gd name="G22" fmla="+- G20 10800 0"/>
              <a:gd name="G23" fmla="+- G21 10800 0"/>
              <a:gd name="G24" fmla="+- 10800 0 G20"/>
              <a:gd name="G25" fmla="+- 64 10800 0"/>
              <a:gd name="G26" fmla="?: G9 G17 G25"/>
              <a:gd name="G27" fmla="?: G9 0 21600"/>
              <a:gd name="G28" fmla="cos 10800 11796480"/>
              <a:gd name="G29" fmla="sin 10800 11796480"/>
              <a:gd name="G30" fmla="sin 64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68 w 21600"/>
              <a:gd name="T15" fmla="*/ 10800 h 21600"/>
              <a:gd name="T16" fmla="*/ 10800 w 21600"/>
              <a:gd name="T17" fmla="*/ 10736 h 21600"/>
              <a:gd name="T18" fmla="*/ 1623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36" y="10800"/>
                </a:moveTo>
                <a:cubicBezTo>
                  <a:pt x="10736" y="10764"/>
                  <a:pt x="10764" y="10736"/>
                  <a:pt x="10800" y="10736"/>
                </a:cubicBezTo>
                <a:cubicBezTo>
                  <a:pt x="10835" y="10735"/>
                  <a:pt x="10863" y="10764"/>
                  <a:pt x="10864" y="10799"/>
                </a:cubicBezTo>
                <a:lnTo>
                  <a:pt x="21600" y="10800"/>
                </a:lnTo>
                <a:cubicBezTo>
                  <a:pt x="21600" y="4835"/>
                  <a:pt x="16764" y="0"/>
                  <a:pt x="10800" y="0"/>
                </a:cubicBezTo>
                <a:cubicBezTo>
                  <a:pt x="4835" y="0"/>
                  <a:pt x="0" y="4835"/>
                  <a:pt x="0" y="10800"/>
                </a:cubicBezTo>
                <a:close/>
              </a:path>
            </a:pathLst>
          </a:custGeom>
          <a:gradFill rotWithShape="1">
            <a:gsLst>
              <a:gs pos="0">
                <a:schemeClr val="accent1"/>
              </a:gs>
              <a:gs pos="100000">
                <a:schemeClr val="accent1">
                  <a:gamma/>
                  <a:tint val="45490"/>
                  <a:invGamma/>
                </a:schemeClr>
              </a:gs>
            </a:gsLst>
            <a:lin ang="5400000" scaled="1"/>
          </a:gradFill>
          <a:ln w="9525" algn="ctr">
            <a:noFill/>
            <a:miter lim="800000"/>
            <a:headEnd/>
            <a:tailEnd/>
          </a:ln>
          <a:effectLst/>
        </p:spPr>
        <p:txBody>
          <a:bodyPr wrap="none" anchor="ctr"/>
          <a:lstStyle/>
          <a:p>
            <a:pPr>
              <a:defRPr/>
            </a:pPr>
            <a:endParaRPr lang="zh-CN" altLang="en-US" dirty="0"/>
          </a:p>
        </p:txBody>
      </p:sp>
      <p:sp>
        <p:nvSpPr>
          <p:cNvPr id="94211" name="AutoShape 3"/>
          <p:cNvSpPr>
            <a:spLocks noChangeArrowheads="1"/>
          </p:cNvSpPr>
          <p:nvPr/>
        </p:nvSpPr>
        <p:spPr bwMode="gray">
          <a:xfrm rot="5400000">
            <a:off x="-1417638" y="1547806"/>
            <a:ext cx="4430713" cy="4430713"/>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rgbClr val="00CCFF"/>
              </a:gs>
              <a:gs pos="50000">
                <a:schemeClr val="bg1">
                  <a:alpha val="0"/>
                </a:schemeClr>
              </a:gs>
              <a:gs pos="100000">
                <a:srgbClr val="00CCFF"/>
              </a:gs>
            </a:gsLst>
            <a:lin ang="5400000" scaled="1"/>
          </a:gradFill>
          <a:ln w="9525" algn="ctr">
            <a:noFill/>
            <a:miter lim="800000"/>
            <a:headEnd/>
            <a:tailEnd/>
          </a:ln>
          <a:effectLst/>
        </p:spPr>
        <p:txBody>
          <a:bodyPr wrap="none" anchor="ctr"/>
          <a:lstStyle/>
          <a:p>
            <a:pPr>
              <a:defRPr/>
            </a:pPr>
            <a:endParaRPr lang="zh-CN" altLang="en-US"/>
          </a:p>
        </p:txBody>
      </p:sp>
      <p:sp>
        <p:nvSpPr>
          <p:cNvPr id="33799" name="AutoShape 4"/>
          <p:cNvSpPr>
            <a:spLocks noChangeArrowheads="1"/>
          </p:cNvSpPr>
          <p:nvPr/>
        </p:nvSpPr>
        <p:spPr bwMode="ltGray">
          <a:xfrm>
            <a:off x="3052762" y="3532181"/>
            <a:ext cx="4826000" cy="528638"/>
          </a:xfrm>
          <a:prstGeom prst="roundRect">
            <a:avLst>
              <a:gd name="adj" fmla="val 50000"/>
            </a:avLst>
          </a:prstGeom>
          <a:gradFill rotWithShape="1">
            <a:gsLst>
              <a:gs pos="0">
                <a:schemeClr val="accent1"/>
              </a:gs>
              <a:gs pos="100000">
                <a:schemeClr val="bg1">
                  <a:alpha val="0"/>
                </a:schemeClr>
              </a:gs>
            </a:gsLst>
            <a:lin ang="0" scaled="1"/>
          </a:gradFill>
          <a:ln w="9525" algn="ctr">
            <a:noFill/>
            <a:round/>
            <a:headEnd/>
            <a:tailEnd/>
          </a:ln>
        </p:spPr>
        <p:txBody>
          <a:bodyPr wrap="none" anchor="ctr"/>
          <a:lstStyle/>
          <a:p>
            <a:endParaRPr lang="zh-CN" altLang="en-US"/>
          </a:p>
        </p:txBody>
      </p:sp>
      <p:grpSp>
        <p:nvGrpSpPr>
          <p:cNvPr id="2" name="Group 5"/>
          <p:cNvGrpSpPr>
            <a:grpSpLocks/>
          </p:cNvGrpSpPr>
          <p:nvPr/>
        </p:nvGrpSpPr>
        <p:grpSpPr bwMode="auto">
          <a:xfrm>
            <a:off x="2681287" y="3548056"/>
            <a:ext cx="501650" cy="501650"/>
            <a:chOff x="1583" y="1494"/>
            <a:chExt cx="526" cy="526"/>
          </a:xfrm>
        </p:grpSpPr>
        <p:sp>
          <p:nvSpPr>
            <p:cNvPr id="33840" name="Oval 6"/>
            <p:cNvSpPr>
              <a:spLocks noChangeArrowheads="1"/>
            </p:cNvSpPr>
            <p:nvPr/>
          </p:nvSpPr>
          <p:spPr bwMode="gray">
            <a:xfrm>
              <a:off x="1583" y="1494"/>
              <a:ext cx="526" cy="526"/>
            </a:xfrm>
            <a:prstGeom prst="ellipse">
              <a:avLst/>
            </a:prstGeom>
            <a:solidFill>
              <a:schemeClr val="accent1"/>
            </a:solidFill>
            <a:ln w="9525" algn="ctr">
              <a:noFill/>
              <a:round/>
              <a:headEnd/>
              <a:tailEnd/>
            </a:ln>
          </p:spPr>
          <p:txBody>
            <a:bodyPr wrap="none" anchor="ctr"/>
            <a:lstStyle/>
            <a:p>
              <a:endParaRPr lang="zh-CN" altLang="en-US"/>
            </a:p>
          </p:txBody>
        </p:sp>
        <p:sp>
          <p:nvSpPr>
            <p:cNvPr id="33841" name="Oval 7"/>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w="9525" algn="ctr">
              <a:noFill/>
              <a:round/>
              <a:headEnd/>
              <a:tailEnd/>
            </a:ln>
          </p:spPr>
          <p:txBody>
            <a:bodyPr wrap="none" anchor="ctr"/>
            <a:lstStyle/>
            <a:p>
              <a:endParaRPr lang="zh-CN" altLang="en-US"/>
            </a:p>
          </p:txBody>
        </p:sp>
        <p:sp>
          <p:nvSpPr>
            <p:cNvPr id="33842" name="Oval 8"/>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w="9525" algn="ctr">
              <a:noFill/>
              <a:round/>
              <a:headEnd/>
              <a:tailEnd/>
            </a:ln>
          </p:spPr>
          <p:txBody>
            <a:bodyPr wrap="none" anchor="ctr"/>
            <a:lstStyle/>
            <a:p>
              <a:endParaRPr lang="zh-CN" altLang="en-US"/>
            </a:p>
          </p:txBody>
        </p:sp>
        <p:sp>
          <p:nvSpPr>
            <p:cNvPr id="33843" name="Oval 9"/>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33844" name="Oval 10"/>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w="9525" algn="ctr">
              <a:noFill/>
              <a:round/>
              <a:headEnd/>
              <a:tailEnd/>
            </a:ln>
          </p:spPr>
          <p:txBody>
            <a:bodyPr wrap="none" anchor="ctr"/>
            <a:lstStyle/>
            <a:p>
              <a:endParaRPr lang="zh-CN" altLang="en-US"/>
            </a:p>
          </p:txBody>
        </p:sp>
      </p:grpSp>
      <p:sp>
        <p:nvSpPr>
          <p:cNvPr id="33801" name="AutoShape 11"/>
          <p:cNvSpPr>
            <a:spLocks noChangeArrowheads="1"/>
          </p:cNvSpPr>
          <p:nvPr/>
        </p:nvSpPr>
        <p:spPr bwMode="ltGray">
          <a:xfrm>
            <a:off x="2965450" y="2805106"/>
            <a:ext cx="4827587" cy="528638"/>
          </a:xfrm>
          <a:prstGeom prst="roundRect">
            <a:avLst>
              <a:gd name="adj" fmla="val 50000"/>
            </a:avLst>
          </a:prstGeom>
          <a:gradFill rotWithShape="1">
            <a:gsLst>
              <a:gs pos="0">
                <a:schemeClr val="accent1"/>
              </a:gs>
              <a:gs pos="100000">
                <a:schemeClr val="bg1">
                  <a:alpha val="0"/>
                </a:schemeClr>
              </a:gs>
            </a:gsLst>
            <a:lin ang="0" scaled="1"/>
          </a:gradFill>
          <a:ln w="9525" algn="ctr">
            <a:noFill/>
            <a:round/>
            <a:headEnd/>
            <a:tailEnd/>
          </a:ln>
        </p:spPr>
        <p:txBody>
          <a:bodyPr wrap="none" anchor="ctr"/>
          <a:lstStyle/>
          <a:p>
            <a:endParaRPr lang="zh-CN" altLang="en-US"/>
          </a:p>
        </p:txBody>
      </p:sp>
      <p:grpSp>
        <p:nvGrpSpPr>
          <p:cNvPr id="3" name="Group 12"/>
          <p:cNvGrpSpPr>
            <a:grpSpLocks/>
          </p:cNvGrpSpPr>
          <p:nvPr/>
        </p:nvGrpSpPr>
        <p:grpSpPr bwMode="auto">
          <a:xfrm>
            <a:off x="2595562" y="2820981"/>
            <a:ext cx="501650" cy="501650"/>
            <a:chOff x="1583" y="1494"/>
            <a:chExt cx="526" cy="526"/>
          </a:xfrm>
        </p:grpSpPr>
        <p:sp>
          <p:nvSpPr>
            <p:cNvPr id="33835" name="Oval 13"/>
            <p:cNvSpPr>
              <a:spLocks noChangeArrowheads="1"/>
            </p:cNvSpPr>
            <p:nvPr/>
          </p:nvSpPr>
          <p:spPr bwMode="gray">
            <a:xfrm>
              <a:off x="1583" y="1494"/>
              <a:ext cx="526" cy="526"/>
            </a:xfrm>
            <a:prstGeom prst="ellipse">
              <a:avLst/>
            </a:prstGeom>
            <a:solidFill>
              <a:schemeClr val="accent1"/>
            </a:solidFill>
            <a:ln w="9525" algn="ctr">
              <a:noFill/>
              <a:round/>
              <a:headEnd/>
              <a:tailEnd/>
            </a:ln>
          </p:spPr>
          <p:txBody>
            <a:bodyPr wrap="none" anchor="ctr"/>
            <a:lstStyle/>
            <a:p>
              <a:endParaRPr lang="zh-CN" altLang="en-US"/>
            </a:p>
          </p:txBody>
        </p:sp>
        <p:sp>
          <p:nvSpPr>
            <p:cNvPr id="33836" name="Oval 14"/>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w="9525" algn="ctr">
              <a:noFill/>
              <a:round/>
              <a:headEnd/>
              <a:tailEnd/>
            </a:ln>
          </p:spPr>
          <p:txBody>
            <a:bodyPr wrap="none" anchor="ctr"/>
            <a:lstStyle/>
            <a:p>
              <a:endParaRPr lang="zh-CN" altLang="en-US"/>
            </a:p>
          </p:txBody>
        </p:sp>
        <p:sp>
          <p:nvSpPr>
            <p:cNvPr id="33837" name="Oval 15"/>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w="9525" algn="ctr">
              <a:noFill/>
              <a:round/>
              <a:headEnd/>
              <a:tailEnd/>
            </a:ln>
          </p:spPr>
          <p:txBody>
            <a:bodyPr wrap="none" anchor="ctr"/>
            <a:lstStyle/>
            <a:p>
              <a:endParaRPr lang="zh-CN" altLang="en-US"/>
            </a:p>
          </p:txBody>
        </p:sp>
        <p:sp>
          <p:nvSpPr>
            <p:cNvPr id="33838" name="Oval 16"/>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33839" name="Oval 17"/>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w="9525" algn="ctr">
              <a:noFill/>
              <a:round/>
              <a:headEnd/>
              <a:tailEnd/>
            </a:ln>
          </p:spPr>
          <p:txBody>
            <a:bodyPr wrap="none" anchor="ctr"/>
            <a:lstStyle/>
            <a:p>
              <a:endParaRPr lang="zh-CN" altLang="en-US"/>
            </a:p>
          </p:txBody>
        </p:sp>
      </p:grpSp>
      <p:sp>
        <p:nvSpPr>
          <p:cNvPr id="33803" name="AutoShape 18"/>
          <p:cNvSpPr>
            <a:spLocks noChangeArrowheads="1"/>
          </p:cNvSpPr>
          <p:nvPr/>
        </p:nvSpPr>
        <p:spPr bwMode="ltGray">
          <a:xfrm>
            <a:off x="2562225" y="2076444"/>
            <a:ext cx="4826000" cy="530225"/>
          </a:xfrm>
          <a:prstGeom prst="roundRect">
            <a:avLst>
              <a:gd name="adj" fmla="val 50000"/>
            </a:avLst>
          </a:prstGeom>
          <a:gradFill rotWithShape="1">
            <a:gsLst>
              <a:gs pos="0">
                <a:schemeClr val="accent1"/>
              </a:gs>
              <a:gs pos="100000">
                <a:schemeClr val="bg1">
                  <a:alpha val="0"/>
                </a:schemeClr>
              </a:gs>
            </a:gsLst>
            <a:lin ang="0" scaled="1"/>
          </a:gradFill>
          <a:ln w="9525" algn="ctr">
            <a:noFill/>
            <a:round/>
            <a:headEnd/>
            <a:tailEnd/>
          </a:ln>
        </p:spPr>
        <p:txBody>
          <a:bodyPr wrap="none" anchor="ctr"/>
          <a:lstStyle/>
          <a:p>
            <a:endParaRPr lang="zh-CN" altLang="en-US"/>
          </a:p>
        </p:txBody>
      </p:sp>
      <p:grpSp>
        <p:nvGrpSpPr>
          <p:cNvPr id="4" name="Group 19"/>
          <p:cNvGrpSpPr>
            <a:grpSpLocks/>
          </p:cNvGrpSpPr>
          <p:nvPr/>
        </p:nvGrpSpPr>
        <p:grpSpPr bwMode="auto">
          <a:xfrm>
            <a:off x="2192337" y="2092319"/>
            <a:ext cx="501650" cy="501650"/>
            <a:chOff x="1583" y="1494"/>
            <a:chExt cx="526" cy="526"/>
          </a:xfrm>
        </p:grpSpPr>
        <p:sp>
          <p:nvSpPr>
            <p:cNvPr id="33830" name="Oval 20"/>
            <p:cNvSpPr>
              <a:spLocks noChangeArrowheads="1"/>
            </p:cNvSpPr>
            <p:nvPr/>
          </p:nvSpPr>
          <p:spPr bwMode="gray">
            <a:xfrm>
              <a:off x="1583" y="1494"/>
              <a:ext cx="526" cy="526"/>
            </a:xfrm>
            <a:prstGeom prst="ellipse">
              <a:avLst/>
            </a:prstGeom>
            <a:solidFill>
              <a:schemeClr val="accent1"/>
            </a:solidFill>
            <a:ln w="9525" algn="ctr">
              <a:noFill/>
              <a:round/>
              <a:headEnd/>
              <a:tailEnd/>
            </a:ln>
          </p:spPr>
          <p:txBody>
            <a:bodyPr wrap="none" anchor="ctr"/>
            <a:lstStyle/>
            <a:p>
              <a:endParaRPr lang="zh-CN" altLang="en-US"/>
            </a:p>
          </p:txBody>
        </p:sp>
        <p:sp>
          <p:nvSpPr>
            <p:cNvPr id="33831" name="Oval 21"/>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w="9525" algn="ctr">
              <a:noFill/>
              <a:round/>
              <a:headEnd/>
              <a:tailEnd/>
            </a:ln>
          </p:spPr>
          <p:txBody>
            <a:bodyPr wrap="none" anchor="ctr"/>
            <a:lstStyle/>
            <a:p>
              <a:endParaRPr lang="zh-CN" altLang="en-US"/>
            </a:p>
          </p:txBody>
        </p:sp>
        <p:sp>
          <p:nvSpPr>
            <p:cNvPr id="33832" name="Oval 22"/>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w="9525" algn="ctr">
              <a:noFill/>
              <a:round/>
              <a:headEnd/>
              <a:tailEnd/>
            </a:ln>
          </p:spPr>
          <p:txBody>
            <a:bodyPr wrap="none" anchor="ctr"/>
            <a:lstStyle/>
            <a:p>
              <a:endParaRPr lang="zh-CN" altLang="en-US"/>
            </a:p>
          </p:txBody>
        </p:sp>
        <p:sp>
          <p:nvSpPr>
            <p:cNvPr id="33833" name="Oval 23"/>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33834" name="Oval 24"/>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w="9525" algn="ctr">
              <a:noFill/>
              <a:round/>
              <a:headEnd/>
              <a:tailEnd/>
            </a:ln>
          </p:spPr>
          <p:txBody>
            <a:bodyPr wrap="none" anchor="ctr"/>
            <a:lstStyle/>
            <a:p>
              <a:endParaRPr lang="zh-CN" altLang="en-US"/>
            </a:p>
          </p:txBody>
        </p:sp>
      </p:grpSp>
      <p:sp>
        <p:nvSpPr>
          <p:cNvPr id="33805" name="AutoShape 25"/>
          <p:cNvSpPr>
            <a:spLocks noChangeArrowheads="1"/>
          </p:cNvSpPr>
          <p:nvPr/>
        </p:nvSpPr>
        <p:spPr bwMode="ltGray">
          <a:xfrm>
            <a:off x="2965450" y="4259256"/>
            <a:ext cx="4827587" cy="530225"/>
          </a:xfrm>
          <a:prstGeom prst="roundRect">
            <a:avLst>
              <a:gd name="adj" fmla="val 50000"/>
            </a:avLst>
          </a:prstGeom>
          <a:gradFill rotWithShape="1">
            <a:gsLst>
              <a:gs pos="0">
                <a:schemeClr val="accent1"/>
              </a:gs>
              <a:gs pos="100000">
                <a:schemeClr val="bg1">
                  <a:alpha val="0"/>
                </a:schemeClr>
              </a:gs>
            </a:gsLst>
            <a:lin ang="0" scaled="1"/>
          </a:gradFill>
          <a:ln w="9525" algn="ctr">
            <a:noFill/>
            <a:round/>
            <a:headEnd/>
            <a:tailEnd/>
          </a:ln>
        </p:spPr>
        <p:txBody>
          <a:bodyPr wrap="none" anchor="ctr"/>
          <a:lstStyle/>
          <a:p>
            <a:endParaRPr lang="zh-CN" altLang="en-US"/>
          </a:p>
        </p:txBody>
      </p:sp>
      <p:grpSp>
        <p:nvGrpSpPr>
          <p:cNvPr id="5" name="Group 26"/>
          <p:cNvGrpSpPr>
            <a:grpSpLocks/>
          </p:cNvGrpSpPr>
          <p:nvPr/>
        </p:nvGrpSpPr>
        <p:grpSpPr bwMode="auto">
          <a:xfrm>
            <a:off x="2595562" y="4275131"/>
            <a:ext cx="501650" cy="501650"/>
            <a:chOff x="1583" y="1494"/>
            <a:chExt cx="526" cy="526"/>
          </a:xfrm>
        </p:grpSpPr>
        <p:sp>
          <p:nvSpPr>
            <p:cNvPr id="33825" name="Oval 27"/>
            <p:cNvSpPr>
              <a:spLocks noChangeArrowheads="1"/>
            </p:cNvSpPr>
            <p:nvPr/>
          </p:nvSpPr>
          <p:spPr bwMode="gray">
            <a:xfrm>
              <a:off x="1583" y="1494"/>
              <a:ext cx="526" cy="526"/>
            </a:xfrm>
            <a:prstGeom prst="ellipse">
              <a:avLst/>
            </a:prstGeom>
            <a:solidFill>
              <a:schemeClr val="accent1"/>
            </a:solidFill>
            <a:ln w="9525" algn="ctr">
              <a:noFill/>
              <a:round/>
              <a:headEnd/>
              <a:tailEnd/>
            </a:ln>
          </p:spPr>
          <p:txBody>
            <a:bodyPr wrap="none" anchor="ctr"/>
            <a:lstStyle/>
            <a:p>
              <a:endParaRPr lang="zh-CN" altLang="en-US"/>
            </a:p>
          </p:txBody>
        </p:sp>
        <p:sp>
          <p:nvSpPr>
            <p:cNvPr id="33826" name="Oval 28"/>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w="9525" algn="ctr">
              <a:noFill/>
              <a:round/>
              <a:headEnd/>
              <a:tailEnd/>
            </a:ln>
          </p:spPr>
          <p:txBody>
            <a:bodyPr wrap="none" anchor="ctr"/>
            <a:lstStyle/>
            <a:p>
              <a:endParaRPr lang="zh-CN" altLang="en-US"/>
            </a:p>
          </p:txBody>
        </p:sp>
        <p:sp>
          <p:nvSpPr>
            <p:cNvPr id="33827" name="Oval 29"/>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w="9525" algn="ctr">
              <a:noFill/>
              <a:round/>
              <a:headEnd/>
              <a:tailEnd/>
            </a:ln>
          </p:spPr>
          <p:txBody>
            <a:bodyPr wrap="none" anchor="ctr"/>
            <a:lstStyle/>
            <a:p>
              <a:endParaRPr lang="zh-CN" altLang="en-US"/>
            </a:p>
          </p:txBody>
        </p:sp>
        <p:sp>
          <p:nvSpPr>
            <p:cNvPr id="33828" name="Oval 30"/>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33829" name="Oval 31"/>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w="9525" algn="ctr">
              <a:noFill/>
              <a:round/>
              <a:headEnd/>
              <a:tailEnd/>
            </a:ln>
          </p:spPr>
          <p:txBody>
            <a:bodyPr wrap="none" anchor="ctr"/>
            <a:lstStyle/>
            <a:p>
              <a:endParaRPr lang="zh-CN" altLang="en-US"/>
            </a:p>
          </p:txBody>
        </p:sp>
      </p:grpSp>
      <p:sp>
        <p:nvSpPr>
          <p:cNvPr id="33807" name="AutoShape 32"/>
          <p:cNvSpPr>
            <a:spLocks noChangeArrowheads="1"/>
          </p:cNvSpPr>
          <p:nvPr/>
        </p:nvSpPr>
        <p:spPr bwMode="ltGray">
          <a:xfrm>
            <a:off x="2828926" y="4986331"/>
            <a:ext cx="4243388" cy="530225"/>
          </a:xfrm>
          <a:prstGeom prst="roundRect">
            <a:avLst>
              <a:gd name="adj" fmla="val 50000"/>
            </a:avLst>
          </a:prstGeom>
          <a:gradFill rotWithShape="1">
            <a:gsLst>
              <a:gs pos="0">
                <a:schemeClr val="accent1"/>
              </a:gs>
              <a:gs pos="100000">
                <a:schemeClr val="bg1">
                  <a:alpha val="0"/>
                </a:schemeClr>
              </a:gs>
            </a:gsLst>
            <a:lin ang="0" scaled="1"/>
          </a:gradFill>
          <a:ln w="9525" algn="ctr">
            <a:noFill/>
            <a:round/>
            <a:headEnd/>
            <a:tailEnd/>
          </a:ln>
        </p:spPr>
        <p:txBody>
          <a:bodyPr wrap="none" anchor="ctr"/>
          <a:lstStyle/>
          <a:p>
            <a:endParaRPr lang="zh-CN" altLang="en-US"/>
          </a:p>
        </p:txBody>
      </p:sp>
      <p:grpSp>
        <p:nvGrpSpPr>
          <p:cNvPr id="6" name="Group 33"/>
          <p:cNvGrpSpPr>
            <a:grpSpLocks/>
          </p:cNvGrpSpPr>
          <p:nvPr/>
        </p:nvGrpSpPr>
        <p:grpSpPr bwMode="auto">
          <a:xfrm>
            <a:off x="2146300" y="5003794"/>
            <a:ext cx="501650" cy="501650"/>
            <a:chOff x="1583" y="1494"/>
            <a:chExt cx="526" cy="526"/>
          </a:xfrm>
        </p:grpSpPr>
        <p:sp>
          <p:nvSpPr>
            <p:cNvPr id="33820" name="Oval 34"/>
            <p:cNvSpPr>
              <a:spLocks noChangeArrowheads="1"/>
            </p:cNvSpPr>
            <p:nvPr/>
          </p:nvSpPr>
          <p:spPr bwMode="gray">
            <a:xfrm>
              <a:off x="1583" y="1494"/>
              <a:ext cx="526" cy="526"/>
            </a:xfrm>
            <a:prstGeom prst="ellipse">
              <a:avLst/>
            </a:prstGeom>
            <a:solidFill>
              <a:schemeClr val="accent1"/>
            </a:solidFill>
            <a:ln w="9525" algn="ctr">
              <a:noFill/>
              <a:round/>
              <a:headEnd/>
              <a:tailEnd/>
            </a:ln>
          </p:spPr>
          <p:txBody>
            <a:bodyPr wrap="none" anchor="ctr"/>
            <a:lstStyle/>
            <a:p>
              <a:endParaRPr lang="zh-CN" altLang="en-US"/>
            </a:p>
          </p:txBody>
        </p:sp>
        <p:sp>
          <p:nvSpPr>
            <p:cNvPr id="33821" name="Oval 35"/>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w="9525" algn="ctr">
              <a:noFill/>
              <a:round/>
              <a:headEnd/>
              <a:tailEnd/>
            </a:ln>
          </p:spPr>
          <p:txBody>
            <a:bodyPr wrap="none" anchor="ctr"/>
            <a:lstStyle/>
            <a:p>
              <a:endParaRPr lang="zh-CN" altLang="en-US"/>
            </a:p>
          </p:txBody>
        </p:sp>
        <p:sp>
          <p:nvSpPr>
            <p:cNvPr id="33822" name="Oval 36"/>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w="9525" algn="ctr">
              <a:noFill/>
              <a:round/>
              <a:headEnd/>
              <a:tailEnd/>
            </a:ln>
          </p:spPr>
          <p:txBody>
            <a:bodyPr wrap="none" anchor="ctr"/>
            <a:lstStyle/>
            <a:p>
              <a:endParaRPr lang="zh-CN" altLang="en-US"/>
            </a:p>
          </p:txBody>
        </p:sp>
        <p:sp>
          <p:nvSpPr>
            <p:cNvPr id="33823" name="Oval 37"/>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33824" name="Oval 38"/>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w="9525" algn="ctr">
              <a:noFill/>
              <a:round/>
              <a:headEnd/>
              <a:tailEnd/>
            </a:ln>
          </p:spPr>
          <p:txBody>
            <a:bodyPr wrap="none" anchor="ctr"/>
            <a:lstStyle/>
            <a:p>
              <a:endParaRPr lang="zh-CN" altLang="en-US"/>
            </a:p>
          </p:txBody>
        </p:sp>
      </p:grpSp>
      <p:sp>
        <p:nvSpPr>
          <p:cNvPr id="33810" name="Text Box 40"/>
          <p:cNvSpPr txBox="1">
            <a:spLocks noChangeArrowheads="1"/>
          </p:cNvSpPr>
          <p:nvPr/>
        </p:nvSpPr>
        <p:spPr bwMode="auto">
          <a:xfrm>
            <a:off x="2271712" y="2146294"/>
            <a:ext cx="311150" cy="366712"/>
          </a:xfrm>
          <a:prstGeom prst="rect">
            <a:avLst/>
          </a:prstGeom>
          <a:noFill/>
          <a:ln w="9525" algn="ctr">
            <a:noFill/>
            <a:miter lim="800000"/>
            <a:headEnd/>
            <a:tailEnd/>
          </a:ln>
        </p:spPr>
        <p:txBody>
          <a:bodyPr wrap="none">
            <a:spAutoFit/>
          </a:bodyPr>
          <a:lstStyle/>
          <a:p>
            <a:pPr algn="ctr" eaLnBrk="0" hangingPunct="0"/>
            <a:r>
              <a:rPr lang="en-US" altLang="zh-CN" b="1">
                <a:solidFill>
                  <a:srgbClr val="000000"/>
                </a:solidFill>
              </a:rPr>
              <a:t>1</a:t>
            </a:r>
          </a:p>
        </p:txBody>
      </p:sp>
      <p:sp>
        <p:nvSpPr>
          <p:cNvPr id="33811" name="Text Box 41"/>
          <p:cNvSpPr txBox="1">
            <a:spLocks noChangeArrowheads="1"/>
          </p:cNvSpPr>
          <p:nvPr/>
        </p:nvSpPr>
        <p:spPr bwMode="auto">
          <a:xfrm>
            <a:off x="2687637" y="2890831"/>
            <a:ext cx="311150" cy="366713"/>
          </a:xfrm>
          <a:prstGeom prst="rect">
            <a:avLst/>
          </a:prstGeom>
          <a:noFill/>
          <a:ln w="9525" algn="ctr">
            <a:noFill/>
            <a:miter lim="800000"/>
            <a:headEnd/>
            <a:tailEnd/>
          </a:ln>
        </p:spPr>
        <p:txBody>
          <a:bodyPr wrap="none">
            <a:spAutoFit/>
          </a:bodyPr>
          <a:lstStyle/>
          <a:p>
            <a:pPr algn="ctr" eaLnBrk="0" hangingPunct="0"/>
            <a:r>
              <a:rPr lang="en-US" altLang="zh-CN" b="1">
                <a:solidFill>
                  <a:srgbClr val="000000"/>
                </a:solidFill>
              </a:rPr>
              <a:t>2</a:t>
            </a:r>
          </a:p>
        </p:txBody>
      </p:sp>
      <p:sp>
        <p:nvSpPr>
          <p:cNvPr id="33812" name="Text Box 42"/>
          <p:cNvSpPr txBox="1">
            <a:spLocks noChangeArrowheads="1"/>
          </p:cNvSpPr>
          <p:nvPr/>
        </p:nvSpPr>
        <p:spPr bwMode="auto">
          <a:xfrm>
            <a:off x="2773362" y="3616319"/>
            <a:ext cx="311150" cy="366712"/>
          </a:xfrm>
          <a:prstGeom prst="rect">
            <a:avLst/>
          </a:prstGeom>
          <a:noFill/>
          <a:ln w="9525" algn="ctr">
            <a:noFill/>
            <a:miter lim="800000"/>
            <a:headEnd/>
            <a:tailEnd/>
          </a:ln>
        </p:spPr>
        <p:txBody>
          <a:bodyPr wrap="none">
            <a:spAutoFit/>
          </a:bodyPr>
          <a:lstStyle/>
          <a:p>
            <a:pPr algn="ctr" eaLnBrk="0" hangingPunct="0"/>
            <a:r>
              <a:rPr lang="en-US" altLang="zh-CN" b="1">
                <a:solidFill>
                  <a:srgbClr val="000000"/>
                </a:solidFill>
              </a:rPr>
              <a:t>3</a:t>
            </a:r>
          </a:p>
        </p:txBody>
      </p:sp>
      <p:sp>
        <p:nvSpPr>
          <p:cNvPr id="33813" name="Text Box 43"/>
          <p:cNvSpPr txBox="1">
            <a:spLocks noChangeArrowheads="1"/>
          </p:cNvSpPr>
          <p:nvPr/>
        </p:nvSpPr>
        <p:spPr bwMode="auto">
          <a:xfrm>
            <a:off x="2687637" y="4344981"/>
            <a:ext cx="311150" cy="366713"/>
          </a:xfrm>
          <a:prstGeom prst="rect">
            <a:avLst/>
          </a:prstGeom>
          <a:noFill/>
          <a:ln w="9525" algn="ctr">
            <a:noFill/>
            <a:miter lim="800000"/>
            <a:headEnd/>
            <a:tailEnd/>
          </a:ln>
        </p:spPr>
        <p:txBody>
          <a:bodyPr wrap="none">
            <a:spAutoFit/>
          </a:bodyPr>
          <a:lstStyle/>
          <a:p>
            <a:pPr algn="ctr" eaLnBrk="0" hangingPunct="0"/>
            <a:r>
              <a:rPr lang="en-US" altLang="zh-CN" b="1">
                <a:solidFill>
                  <a:srgbClr val="000000"/>
                </a:solidFill>
              </a:rPr>
              <a:t>4</a:t>
            </a:r>
          </a:p>
        </p:txBody>
      </p:sp>
      <p:sp>
        <p:nvSpPr>
          <p:cNvPr id="33814" name="Text Box 44"/>
          <p:cNvSpPr txBox="1">
            <a:spLocks noChangeArrowheads="1"/>
          </p:cNvSpPr>
          <p:nvPr/>
        </p:nvSpPr>
        <p:spPr bwMode="auto">
          <a:xfrm>
            <a:off x="2230437" y="5075231"/>
            <a:ext cx="311150" cy="366713"/>
          </a:xfrm>
          <a:prstGeom prst="rect">
            <a:avLst/>
          </a:prstGeom>
          <a:noFill/>
          <a:ln w="9525" algn="ctr">
            <a:noFill/>
            <a:miter lim="800000"/>
            <a:headEnd/>
            <a:tailEnd/>
          </a:ln>
        </p:spPr>
        <p:txBody>
          <a:bodyPr wrap="none">
            <a:spAutoFit/>
          </a:bodyPr>
          <a:lstStyle/>
          <a:p>
            <a:pPr algn="ctr" eaLnBrk="0" hangingPunct="0"/>
            <a:r>
              <a:rPr lang="en-US" altLang="zh-CN" b="1">
                <a:solidFill>
                  <a:srgbClr val="000000"/>
                </a:solidFill>
              </a:rPr>
              <a:t>5</a:t>
            </a:r>
          </a:p>
        </p:txBody>
      </p:sp>
      <p:sp>
        <p:nvSpPr>
          <p:cNvPr id="33815" name="Text Box 45"/>
          <p:cNvSpPr txBox="1">
            <a:spLocks noChangeArrowheads="1"/>
          </p:cNvSpPr>
          <p:nvPr/>
        </p:nvSpPr>
        <p:spPr bwMode="black">
          <a:xfrm>
            <a:off x="2773362" y="2162169"/>
            <a:ext cx="3041651" cy="366712"/>
          </a:xfrm>
          <a:prstGeom prst="rect">
            <a:avLst/>
          </a:prstGeom>
          <a:noFill/>
          <a:ln w="9525">
            <a:noFill/>
            <a:miter lim="800000"/>
            <a:headEnd/>
            <a:tailEnd/>
          </a:ln>
          <a:effectLst>
            <a:outerShdw dist="35921" dir="2700000" algn="ctr" rotWithShape="0">
              <a:schemeClr val="bg2">
                <a:alpha val="50000"/>
              </a:schemeClr>
            </a:outerShdw>
          </a:effectLst>
        </p:spPr>
        <p:txBody>
          <a:bodyPr wrap="square">
            <a:spAutoFit/>
          </a:bodyPr>
          <a:lstStyle/>
          <a:p>
            <a:pPr eaLnBrk="0" hangingPunct="0"/>
            <a:r>
              <a:rPr lang="zh-CN" altLang="en-US" b="1" dirty="0" smtClean="0"/>
              <a:t>学术搜索</a:t>
            </a:r>
            <a:r>
              <a:rPr lang="en-US" altLang="zh-CN" b="1" dirty="0" smtClean="0"/>
              <a:t>—e</a:t>
            </a:r>
            <a:r>
              <a:rPr lang="zh-CN" altLang="en-US" b="1" dirty="0" smtClean="0"/>
              <a:t>读</a:t>
            </a:r>
            <a:endParaRPr lang="en-US" altLang="zh-CN" b="1" dirty="0"/>
          </a:p>
        </p:txBody>
      </p:sp>
      <p:sp>
        <p:nvSpPr>
          <p:cNvPr id="33816" name="Text Box 46"/>
          <p:cNvSpPr txBox="1">
            <a:spLocks noChangeArrowheads="1"/>
          </p:cNvSpPr>
          <p:nvPr/>
        </p:nvSpPr>
        <p:spPr bwMode="black">
          <a:xfrm>
            <a:off x="3154362" y="2890831"/>
            <a:ext cx="2803526" cy="366713"/>
          </a:xfrm>
          <a:prstGeom prst="rect">
            <a:avLst/>
          </a:prstGeom>
          <a:noFill/>
          <a:ln w="9525">
            <a:noFill/>
            <a:miter lim="800000"/>
            <a:headEnd/>
            <a:tailEnd/>
          </a:ln>
          <a:effectLst>
            <a:outerShdw dist="35921" dir="2700000" algn="ctr" rotWithShape="0">
              <a:schemeClr val="bg2">
                <a:alpha val="50000"/>
              </a:schemeClr>
            </a:outerShdw>
          </a:effectLst>
        </p:spPr>
        <p:txBody>
          <a:bodyPr wrap="square">
            <a:spAutoFit/>
          </a:bodyPr>
          <a:lstStyle/>
          <a:p>
            <a:pPr eaLnBrk="0" hangingPunct="0"/>
            <a:r>
              <a:rPr lang="zh-CN" altLang="en-US" b="1" dirty="0" smtClean="0"/>
              <a:t>外文期刊网</a:t>
            </a:r>
            <a:endParaRPr lang="en-US" altLang="zh-CN" b="1" dirty="0"/>
          </a:p>
        </p:txBody>
      </p:sp>
      <p:sp>
        <p:nvSpPr>
          <p:cNvPr id="33817" name="Text Box 47"/>
          <p:cNvSpPr txBox="1">
            <a:spLocks noChangeArrowheads="1"/>
          </p:cNvSpPr>
          <p:nvPr/>
        </p:nvSpPr>
        <p:spPr bwMode="black">
          <a:xfrm>
            <a:off x="3457574" y="3630606"/>
            <a:ext cx="3506787" cy="366713"/>
          </a:xfrm>
          <a:prstGeom prst="rect">
            <a:avLst/>
          </a:prstGeom>
          <a:noFill/>
          <a:ln w="9525">
            <a:noFill/>
            <a:miter lim="800000"/>
            <a:headEnd/>
            <a:tailEnd/>
          </a:ln>
          <a:effectLst>
            <a:outerShdw dist="35921" dir="2700000" algn="ctr" rotWithShape="0">
              <a:schemeClr val="bg2">
                <a:alpha val="50000"/>
              </a:schemeClr>
            </a:outerShdw>
          </a:effectLst>
        </p:spPr>
        <p:txBody>
          <a:bodyPr wrap="square">
            <a:spAutoFit/>
          </a:bodyPr>
          <a:lstStyle/>
          <a:p>
            <a:pPr eaLnBrk="0" hangingPunct="0"/>
            <a:r>
              <a:rPr lang="zh-CN" altLang="en-US" b="1" dirty="0" smtClean="0"/>
              <a:t>高校书刊联合目录</a:t>
            </a:r>
            <a:endParaRPr lang="en-US" altLang="zh-CN" b="1" dirty="0"/>
          </a:p>
        </p:txBody>
      </p:sp>
      <p:sp>
        <p:nvSpPr>
          <p:cNvPr id="33818" name="Text Box 48"/>
          <p:cNvSpPr txBox="1">
            <a:spLocks noChangeArrowheads="1"/>
          </p:cNvSpPr>
          <p:nvPr/>
        </p:nvSpPr>
        <p:spPr bwMode="black">
          <a:xfrm>
            <a:off x="2943226" y="5078406"/>
            <a:ext cx="3487736" cy="366713"/>
          </a:xfrm>
          <a:prstGeom prst="rect">
            <a:avLst/>
          </a:prstGeom>
          <a:noFill/>
          <a:ln w="9525">
            <a:noFill/>
            <a:miter lim="800000"/>
            <a:headEnd/>
            <a:tailEnd/>
          </a:ln>
          <a:effectLst>
            <a:outerShdw dist="35921" dir="2700000" algn="ctr" rotWithShape="0">
              <a:schemeClr val="bg2">
                <a:alpha val="50000"/>
              </a:schemeClr>
            </a:outerShdw>
          </a:effectLst>
        </p:spPr>
        <p:txBody>
          <a:bodyPr wrap="square">
            <a:spAutoFit/>
          </a:bodyPr>
          <a:lstStyle/>
          <a:p>
            <a:pPr eaLnBrk="0" hangingPunct="0"/>
            <a:r>
              <a:rPr lang="zh-CN" altLang="en-US" b="1" dirty="0" smtClean="0"/>
              <a:t>其他机构资源的集成</a:t>
            </a:r>
            <a:endParaRPr lang="en-US" altLang="zh-CN" b="1" dirty="0"/>
          </a:p>
        </p:txBody>
      </p:sp>
      <p:sp>
        <p:nvSpPr>
          <p:cNvPr id="33819" name="Text Box 49"/>
          <p:cNvSpPr txBox="1">
            <a:spLocks noChangeArrowheads="1"/>
          </p:cNvSpPr>
          <p:nvPr/>
        </p:nvSpPr>
        <p:spPr bwMode="black">
          <a:xfrm>
            <a:off x="3154362" y="4305294"/>
            <a:ext cx="2703513" cy="366712"/>
          </a:xfrm>
          <a:prstGeom prst="rect">
            <a:avLst/>
          </a:prstGeom>
          <a:noFill/>
          <a:ln w="9525">
            <a:noFill/>
            <a:miter lim="800000"/>
            <a:headEnd/>
            <a:tailEnd/>
          </a:ln>
          <a:effectLst>
            <a:outerShdw dist="35921" dir="2700000" algn="ctr" rotWithShape="0">
              <a:schemeClr val="bg2">
                <a:alpha val="50000"/>
              </a:schemeClr>
            </a:outerShdw>
          </a:effectLst>
        </p:spPr>
        <p:txBody>
          <a:bodyPr wrap="square">
            <a:spAutoFit/>
          </a:bodyPr>
          <a:lstStyle/>
          <a:p>
            <a:pPr eaLnBrk="0" hangingPunct="0"/>
            <a:r>
              <a:rPr lang="zh-CN" altLang="en-US" b="1" dirty="0" smtClean="0"/>
              <a:t>学位论文</a:t>
            </a:r>
            <a:endParaRPr lang="en-US" altLang="zh-CN" b="1" dirty="0"/>
          </a:p>
        </p:txBody>
      </p:sp>
      <p:sp>
        <p:nvSpPr>
          <p:cNvPr id="51" name="TextBox 50"/>
          <p:cNvSpPr txBox="1"/>
          <p:nvPr/>
        </p:nvSpPr>
        <p:spPr>
          <a:xfrm>
            <a:off x="757238" y="3400425"/>
            <a:ext cx="1614487" cy="400110"/>
          </a:xfrm>
          <a:prstGeom prst="rect">
            <a:avLst/>
          </a:prstGeom>
          <a:noFill/>
        </p:spPr>
        <p:txBody>
          <a:bodyPr wrap="square" rtlCol="0">
            <a:spAutoFit/>
          </a:bodyPr>
          <a:lstStyle/>
          <a:p>
            <a:r>
              <a:rPr lang="zh-CN" altLang="en-US" sz="2000" dirty="0" smtClean="0">
                <a:solidFill>
                  <a:schemeClr val="accent6">
                    <a:lumMod val="75000"/>
                  </a:schemeClr>
                </a:solidFill>
              </a:rPr>
              <a:t>基础数据库</a:t>
            </a:r>
            <a:endParaRPr lang="zh-CN" altLang="en-US" sz="2000" dirty="0">
              <a:solidFill>
                <a:schemeClr val="accent6">
                  <a:lumMod val="75000"/>
                </a:schemeClr>
              </a:solidFill>
            </a:endParaRPr>
          </a:p>
        </p:txBody>
      </p:sp>
      <p:sp>
        <p:nvSpPr>
          <p:cNvPr id="52" name="标题 51"/>
          <p:cNvSpPr>
            <a:spLocks noGrp="1"/>
          </p:cNvSpPr>
          <p:nvPr>
            <p:ph type="title"/>
          </p:nvPr>
        </p:nvSpPr>
        <p:spPr/>
        <p:txBody>
          <a:bodyPr/>
          <a:lstStyle/>
          <a:p>
            <a:r>
              <a:rPr lang="zh-CN" altLang="en-US" dirty="0" smtClean="0"/>
              <a:t>文献服务源</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AutoShape 2"/>
          <p:cNvSpPr>
            <a:spLocks noChangeArrowheads="1"/>
          </p:cNvSpPr>
          <p:nvPr/>
        </p:nvSpPr>
        <p:spPr bwMode="ltGray">
          <a:xfrm rot="5400000">
            <a:off x="-1041400" y="1962143"/>
            <a:ext cx="3505200" cy="3590925"/>
          </a:xfrm>
          <a:custGeom>
            <a:avLst/>
            <a:gdLst>
              <a:gd name="G0" fmla="+- 64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4"/>
              <a:gd name="G18" fmla="*/ 64 1 2"/>
              <a:gd name="G19" fmla="+- G18 5400 0"/>
              <a:gd name="G20" fmla="cos G19 11796480"/>
              <a:gd name="G21" fmla="sin G19 11796480"/>
              <a:gd name="G22" fmla="+- G20 10800 0"/>
              <a:gd name="G23" fmla="+- G21 10800 0"/>
              <a:gd name="G24" fmla="+- 10800 0 G20"/>
              <a:gd name="G25" fmla="+- 64 10800 0"/>
              <a:gd name="G26" fmla="?: G9 G17 G25"/>
              <a:gd name="G27" fmla="?: G9 0 21600"/>
              <a:gd name="G28" fmla="cos 10800 11796480"/>
              <a:gd name="G29" fmla="sin 10800 11796480"/>
              <a:gd name="G30" fmla="sin 64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68 w 21600"/>
              <a:gd name="T15" fmla="*/ 10800 h 21600"/>
              <a:gd name="T16" fmla="*/ 10800 w 21600"/>
              <a:gd name="T17" fmla="*/ 10736 h 21600"/>
              <a:gd name="T18" fmla="*/ 1623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36" y="10800"/>
                </a:moveTo>
                <a:cubicBezTo>
                  <a:pt x="10736" y="10764"/>
                  <a:pt x="10764" y="10736"/>
                  <a:pt x="10800" y="10736"/>
                </a:cubicBezTo>
                <a:cubicBezTo>
                  <a:pt x="10835" y="10735"/>
                  <a:pt x="10863" y="10764"/>
                  <a:pt x="10864" y="10799"/>
                </a:cubicBezTo>
                <a:lnTo>
                  <a:pt x="21600" y="10800"/>
                </a:lnTo>
                <a:cubicBezTo>
                  <a:pt x="21600" y="4835"/>
                  <a:pt x="16764" y="0"/>
                  <a:pt x="10800" y="0"/>
                </a:cubicBezTo>
                <a:cubicBezTo>
                  <a:pt x="4835" y="0"/>
                  <a:pt x="0" y="4835"/>
                  <a:pt x="0" y="10800"/>
                </a:cubicBezTo>
                <a:close/>
              </a:path>
            </a:pathLst>
          </a:custGeom>
          <a:solidFill>
            <a:srgbClr val="FFC000"/>
          </a:solidFill>
          <a:ln w="9525" algn="ctr">
            <a:noFill/>
            <a:miter lim="800000"/>
            <a:headEnd/>
            <a:tailEnd/>
          </a:ln>
          <a:effectLst/>
        </p:spPr>
        <p:txBody>
          <a:bodyPr wrap="none" anchor="ctr"/>
          <a:lstStyle/>
          <a:p>
            <a:pPr>
              <a:defRPr/>
            </a:pPr>
            <a:endParaRPr lang="zh-CN" altLang="en-US" dirty="0"/>
          </a:p>
        </p:txBody>
      </p:sp>
      <p:sp>
        <p:nvSpPr>
          <p:cNvPr id="94211" name="AutoShape 3"/>
          <p:cNvSpPr>
            <a:spLocks noChangeArrowheads="1"/>
          </p:cNvSpPr>
          <p:nvPr/>
        </p:nvSpPr>
        <p:spPr bwMode="gray">
          <a:xfrm rot="5400000">
            <a:off x="-1417638" y="1547806"/>
            <a:ext cx="4430713" cy="4430713"/>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rgbClr val="00CCFF"/>
              </a:gs>
              <a:gs pos="50000">
                <a:schemeClr val="bg1">
                  <a:alpha val="0"/>
                </a:schemeClr>
              </a:gs>
              <a:gs pos="100000">
                <a:srgbClr val="00CCFF"/>
              </a:gs>
            </a:gsLst>
            <a:lin ang="5400000" scaled="1"/>
          </a:gradFill>
          <a:ln w="9525" algn="ctr">
            <a:noFill/>
            <a:miter lim="800000"/>
            <a:headEnd/>
            <a:tailEnd/>
          </a:ln>
          <a:effectLst/>
        </p:spPr>
        <p:txBody>
          <a:bodyPr wrap="none" anchor="ctr"/>
          <a:lstStyle/>
          <a:p>
            <a:pPr>
              <a:defRPr/>
            </a:pPr>
            <a:endParaRPr lang="zh-CN" altLang="en-US"/>
          </a:p>
        </p:txBody>
      </p:sp>
      <p:sp>
        <p:nvSpPr>
          <p:cNvPr id="33799" name="AutoShape 4"/>
          <p:cNvSpPr>
            <a:spLocks noChangeArrowheads="1"/>
          </p:cNvSpPr>
          <p:nvPr/>
        </p:nvSpPr>
        <p:spPr bwMode="ltGray">
          <a:xfrm>
            <a:off x="3052762" y="3532181"/>
            <a:ext cx="4826000" cy="528638"/>
          </a:xfrm>
          <a:prstGeom prst="roundRect">
            <a:avLst>
              <a:gd name="adj" fmla="val 50000"/>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0" scaled="1"/>
            <a:tileRect/>
          </a:gradFill>
          <a:ln w="9525" algn="ctr">
            <a:noFill/>
            <a:round/>
            <a:headEnd/>
            <a:tailEnd/>
          </a:ln>
        </p:spPr>
        <p:txBody>
          <a:bodyPr wrap="none" anchor="ctr"/>
          <a:lstStyle/>
          <a:p>
            <a:endParaRPr lang="zh-CN" altLang="en-US"/>
          </a:p>
        </p:txBody>
      </p:sp>
      <p:grpSp>
        <p:nvGrpSpPr>
          <p:cNvPr id="2" name="Group 5"/>
          <p:cNvGrpSpPr>
            <a:grpSpLocks/>
          </p:cNvGrpSpPr>
          <p:nvPr/>
        </p:nvGrpSpPr>
        <p:grpSpPr bwMode="auto">
          <a:xfrm>
            <a:off x="2681287" y="3548056"/>
            <a:ext cx="501650" cy="501650"/>
            <a:chOff x="1583" y="1494"/>
            <a:chExt cx="526" cy="526"/>
          </a:xfrm>
        </p:grpSpPr>
        <p:sp>
          <p:nvSpPr>
            <p:cNvPr id="33840" name="Oval 6"/>
            <p:cNvSpPr>
              <a:spLocks noChangeArrowheads="1"/>
            </p:cNvSpPr>
            <p:nvPr/>
          </p:nvSpPr>
          <p:spPr bwMode="gray">
            <a:xfrm>
              <a:off x="1583" y="1494"/>
              <a:ext cx="526" cy="526"/>
            </a:xfrm>
            <a:prstGeom prst="ellipse">
              <a:avLst/>
            </a:prstGeom>
            <a:solidFill>
              <a:schemeClr val="accent1"/>
            </a:solidFill>
            <a:ln w="9525" algn="ctr">
              <a:noFill/>
              <a:round/>
              <a:headEnd/>
              <a:tailEnd/>
            </a:ln>
          </p:spPr>
          <p:txBody>
            <a:bodyPr wrap="none" anchor="ctr"/>
            <a:lstStyle/>
            <a:p>
              <a:endParaRPr lang="zh-CN" altLang="en-US"/>
            </a:p>
          </p:txBody>
        </p:sp>
        <p:sp>
          <p:nvSpPr>
            <p:cNvPr id="33841" name="Oval 7"/>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w="9525" algn="ctr">
              <a:noFill/>
              <a:round/>
              <a:headEnd/>
              <a:tailEnd/>
            </a:ln>
          </p:spPr>
          <p:txBody>
            <a:bodyPr wrap="none" anchor="ctr"/>
            <a:lstStyle/>
            <a:p>
              <a:endParaRPr lang="zh-CN" altLang="en-US"/>
            </a:p>
          </p:txBody>
        </p:sp>
        <p:sp>
          <p:nvSpPr>
            <p:cNvPr id="33842" name="Oval 8"/>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w="9525" algn="ctr">
              <a:noFill/>
              <a:round/>
              <a:headEnd/>
              <a:tailEnd/>
            </a:ln>
          </p:spPr>
          <p:txBody>
            <a:bodyPr wrap="none" anchor="ctr"/>
            <a:lstStyle/>
            <a:p>
              <a:endParaRPr lang="zh-CN" altLang="en-US"/>
            </a:p>
          </p:txBody>
        </p:sp>
        <p:sp>
          <p:nvSpPr>
            <p:cNvPr id="33843" name="Oval 9"/>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33844" name="Oval 10"/>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w="9525" algn="ctr">
              <a:noFill/>
              <a:round/>
              <a:headEnd/>
              <a:tailEnd/>
            </a:ln>
          </p:spPr>
          <p:txBody>
            <a:bodyPr wrap="none" anchor="ctr"/>
            <a:lstStyle/>
            <a:p>
              <a:endParaRPr lang="zh-CN" altLang="en-US"/>
            </a:p>
          </p:txBody>
        </p:sp>
      </p:grpSp>
      <p:sp>
        <p:nvSpPr>
          <p:cNvPr id="33801" name="AutoShape 11"/>
          <p:cNvSpPr>
            <a:spLocks noChangeArrowheads="1"/>
          </p:cNvSpPr>
          <p:nvPr/>
        </p:nvSpPr>
        <p:spPr bwMode="ltGray">
          <a:xfrm>
            <a:off x="2965450" y="2805106"/>
            <a:ext cx="4827587" cy="528638"/>
          </a:xfrm>
          <a:prstGeom prst="roundRect">
            <a:avLst>
              <a:gd name="adj" fmla="val 50000"/>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0" scaled="1"/>
            <a:tileRect/>
          </a:gradFill>
          <a:ln w="9525" algn="ctr">
            <a:noFill/>
            <a:round/>
            <a:headEnd/>
            <a:tailEnd/>
          </a:ln>
        </p:spPr>
        <p:txBody>
          <a:bodyPr wrap="none" anchor="ctr"/>
          <a:lstStyle/>
          <a:p>
            <a:endParaRPr lang="zh-CN" altLang="en-US"/>
          </a:p>
        </p:txBody>
      </p:sp>
      <p:grpSp>
        <p:nvGrpSpPr>
          <p:cNvPr id="3" name="Group 12"/>
          <p:cNvGrpSpPr>
            <a:grpSpLocks/>
          </p:cNvGrpSpPr>
          <p:nvPr/>
        </p:nvGrpSpPr>
        <p:grpSpPr bwMode="auto">
          <a:xfrm>
            <a:off x="2595562" y="2820981"/>
            <a:ext cx="501650" cy="501650"/>
            <a:chOff x="1583" y="1494"/>
            <a:chExt cx="526" cy="526"/>
          </a:xfrm>
        </p:grpSpPr>
        <p:sp>
          <p:nvSpPr>
            <p:cNvPr id="33835" name="Oval 13"/>
            <p:cNvSpPr>
              <a:spLocks noChangeArrowheads="1"/>
            </p:cNvSpPr>
            <p:nvPr/>
          </p:nvSpPr>
          <p:spPr bwMode="gray">
            <a:xfrm>
              <a:off x="1583" y="1494"/>
              <a:ext cx="526" cy="526"/>
            </a:xfrm>
            <a:prstGeom prst="ellipse">
              <a:avLst/>
            </a:prstGeom>
            <a:solidFill>
              <a:schemeClr val="accent1"/>
            </a:solidFill>
            <a:ln w="9525" algn="ctr">
              <a:noFill/>
              <a:round/>
              <a:headEnd/>
              <a:tailEnd/>
            </a:ln>
          </p:spPr>
          <p:txBody>
            <a:bodyPr wrap="none" anchor="ctr"/>
            <a:lstStyle/>
            <a:p>
              <a:endParaRPr lang="zh-CN" altLang="en-US"/>
            </a:p>
          </p:txBody>
        </p:sp>
        <p:sp>
          <p:nvSpPr>
            <p:cNvPr id="33836" name="Oval 14"/>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w="9525" algn="ctr">
              <a:noFill/>
              <a:round/>
              <a:headEnd/>
              <a:tailEnd/>
            </a:ln>
          </p:spPr>
          <p:txBody>
            <a:bodyPr wrap="none" anchor="ctr"/>
            <a:lstStyle/>
            <a:p>
              <a:endParaRPr lang="zh-CN" altLang="en-US"/>
            </a:p>
          </p:txBody>
        </p:sp>
        <p:sp>
          <p:nvSpPr>
            <p:cNvPr id="33837" name="Oval 15"/>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w="9525" algn="ctr">
              <a:noFill/>
              <a:round/>
              <a:headEnd/>
              <a:tailEnd/>
            </a:ln>
          </p:spPr>
          <p:txBody>
            <a:bodyPr wrap="none" anchor="ctr"/>
            <a:lstStyle/>
            <a:p>
              <a:endParaRPr lang="zh-CN" altLang="en-US"/>
            </a:p>
          </p:txBody>
        </p:sp>
        <p:sp>
          <p:nvSpPr>
            <p:cNvPr id="33838" name="Oval 16"/>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33839" name="Oval 17"/>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w="9525" algn="ctr">
              <a:noFill/>
              <a:round/>
              <a:headEnd/>
              <a:tailEnd/>
            </a:ln>
          </p:spPr>
          <p:txBody>
            <a:bodyPr wrap="none" anchor="ctr"/>
            <a:lstStyle/>
            <a:p>
              <a:endParaRPr lang="zh-CN" altLang="en-US"/>
            </a:p>
          </p:txBody>
        </p:sp>
      </p:grpSp>
      <p:sp>
        <p:nvSpPr>
          <p:cNvPr id="33803" name="AutoShape 18"/>
          <p:cNvSpPr>
            <a:spLocks noChangeArrowheads="1"/>
          </p:cNvSpPr>
          <p:nvPr/>
        </p:nvSpPr>
        <p:spPr bwMode="ltGray">
          <a:xfrm>
            <a:off x="2562225" y="2076444"/>
            <a:ext cx="4826000" cy="530225"/>
          </a:xfrm>
          <a:prstGeom prst="roundRect">
            <a:avLst>
              <a:gd name="adj" fmla="val 50000"/>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0" scaled="1"/>
            <a:tileRect/>
          </a:gradFill>
          <a:ln w="9525" algn="ctr">
            <a:noFill/>
            <a:round/>
            <a:headEnd/>
            <a:tailEnd/>
          </a:ln>
        </p:spPr>
        <p:txBody>
          <a:bodyPr wrap="none" anchor="ctr"/>
          <a:lstStyle/>
          <a:p>
            <a:endParaRPr lang="zh-CN" altLang="en-US"/>
          </a:p>
        </p:txBody>
      </p:sp>
      <p:grpSp>
        <p:nvGrpSpPr>
          <p:cNvPr id="4" name="Group 19"/>
          <p:cNvGrpSpPr>
            <a:grpSpLocks/>
          </p:cNvGrpSpPr>
          <p:nvPr/>
        </p:nvGrpSpPr>
        <p:grpSpPr bwMode="auto">
          <a:xfrm>
            <a:off x="2192337" y="2092319"/>
            <a:ext cx="501650" cy="501650"/>
            <a:chOff x="1583" y="1494"/>
            <a:chExt cx="526" cy="526"/>
          </a:xfrm>
        </p:grpSpPr>
        <p:sp>
          <p:nvSpPr>
            <p:cNvPr id="33830" name="Oval 20"/>
            <p:cNvSpPr>
              <a:spLocks noChangeArrowheads="1"/>
            </p:cNvSpPr>
            <p:nvPr/>
          </p:nvSpPr>
          <p:spPr bwMode="gray">
            <a:xfrm>
              <a:off x="1583" y="1494"/>
              <a:ext cx="526" cy="526"/>
            </a:xfrm>
            <a:prstGeom prst="ellipse">
              <a:avLst/>
            </a:prstGeom>
            <a:solidFill>
              <a:schemeClr val="accent1"/>
            </a:solidFill>
            <a:ln w="9525" algn="ctr">
              <a:noFill/>
              <a:round/>
              <a:headEnd/>
              <a:tailEnd/>
            </a:ln>
          </p:spPr>
          <p:txBody>
            <a:bodyPr wrap="none" anchor="ctr"/>
            <a:lstStyle/>
            <a:p>
              <a:endParaRPr lang="zh-CN" altLang="en-US"/>
            </a:p>
          </p:txBody>
        </p:sp>
        <p:sp>
          <p:nvSpPr>
            <p:cNvPr id="33831" name="Oval 21"/>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w="9525" algn="ctr">
              <a:noFill/>
              <a:round/>
              <a:headEnd/>
              <a:tailEnd/>
            </a:ln>
          </p:spPr>
          <p:txBody>
            <a:bodyPr wrap="none" anchor="ctr"/>
            <a:lstStyle/>
            <a:p>
              <a:endParaRPr lang="zh-CN" altLang="en-US"/>
            </a:p>
          </p:txBody>
        </p:sp>
        <p:sp>
          <p:nvSpPr>
            <p:cNvPr id="33832" name="Oval 22"/>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w="9525" algn="ctr">
              <a:noFill/>
              <a:round/>
              <a:headEnd/>
              <a:tailEnd/>
            </a:ln>
          </p:spPr>
          <p:txBody>
            <a:bodyPr wrap="none" anchor="ctr"/>
            <a:lstStyle/>
            <a:p>
              <a:endParaRPr lang="zh-CN" altLang="en-US"/>
            </a:p>
          </p:txBody>
        </p:sp>
        <p:sp>
          <p:nvSpPr>
            <p:cNvPr id="33833" name="Oval 23"/>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33834" name="Oval 24"/>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w="9525" algn="ctr">
              <a:noFill/>
              <a:round/>
              <a:headEnd/>
              <a:tailEnd/>
            </a:ln>
          </p:spPr>
          <p:txBody>
            <a:bodyPr wrap="none" anchor="ctr"/>
            <a:lstStyle/>
            <a:p>
              <a:endParaRPr lang="zh-CN" altLang="en-US"/>
            </a:p>
          </p:txBody>
        </p:sp>
      </p:grpSp>
      <p:sp>
        <p:nvSpPr>
          <p:cNvPr id="33805" name="AutoShape 25"/>
          <p:cNvSpPr>
            <a:spLocks noChangeArrowheads="1"/>
          </p:cNvSpPr>
          <p:nvPr/>
        </p:nvSpPr>
        <p:spPr bwMode="ltGray">
          <a:xfrm>
            <a:off x="2965450" y="4259256"/>
            <a:ext cx="4827587" cy="530225"/>
          </a:xfrm>
          <a:prstGeom prst="roundRect">
            <a:avLst>
              <a:gd name="adj" fmla="val 50000"/>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0" scaled="1"/>
            <a:tileRect/>
          </a:gradFill>
          <a:ln w="9525" algn="ctr">
            <a:noFill/>
            <a:round/>
            <a:headEnd/>
            <a:tailEnd/>
          </a:ln>
        </p:spPr>
        <p:txBody>
          <a:bodyPr wrap="none" anchor="ctr"/>
          <a:lstStyle/>
          <a:p>
            <a:endParaRPr lang="zh-CN" altLang="en-US"/>
          </a:p>
        </p:txBody>
      </p:sp>
      <p:grpSp>
        <p:nvGrpSpPr>
          <p:cNvPr id="5" name="Group 26"/>
          <p:cNvGrpSpPr>
            <a:grpSpLocks/>
          </p:cNvGrpSpPr>
          <p:nvPr/>
        </p:nvGrpSpPr>
        <p:grpSpPr bwMode="auto">
          <a:xfrm>
            <a:off x="2595562" y="4275131"/>
            <a:ext cx="501650" cy="501650"/>
            <a:chOff x="1583" y="1494"/>
            <a:chExt cx="526" cy="526"/>
          </a:xfrm>
        </p:grpSpPr>
        <p:sp>
          <p:nvSpPr>
            <p:cNvPr id="33825" name="Oval 27"/>
            <p:cNvSpPr>
              <a:spLocks noChangeArrowheads="1"/>
            </p:cNvSpPr>
            <p:nvPr/>
          </p:nvSpPr>
          <p:spPr bwMode="gray">
            <a:xfrm>
              <a:off x="1583" y="1494"/>
              <a:ext cx="526" cy="526"/>
            </a:xfrm>
            <a:prstGeom prst="ellipse">
              <a:avLst/>
            </a:prstGeom>
            <a:solidFill>
              <a:schemeClr val="accent1"/>
            </a:solidFill>
            <a:ln w="9525" algn="ctr">
              <a:noFill/>
              <a:round/>
              <a:headEnd/>
              <a:tailEnd/>
            </a:ln>
          </p:spPr>
          <p:txBody>
            <a:bodyPr wrap="none" anchor="ctr"/>
            <a:lstStyle/>
            <a:p>
              <a:endParaRPr lang="zh-CN" altLang="en-US"/>
            </a:p>
          </p:txBody>
        </p:sp>
        <p:sp>
          <p:nvSpPr>
            <p:cNvPr id="33826" name="Oval 28"/>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w="9525" algn="ctr">
              <a:noFill/>
              <a:round/>
              <a:headEnd/>
              <a:tailEnd/>
            </a:ln>
          </p:spPr>
          <p:txBody>
            <a:bodyPr wrap="none" anchor="ctr"/>
            <a:lstStyle/>
            <a:p>
              <a:endParaRPr lang="zh-CN" altLang="en-US"/>
            </a:p>
          </p:txBody>
        </p:sp>
        <p:sp>
          <p:nvSpPr>
            <p:cNvPr id="33827" name="Oval 29"/>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w="9525" algn="ctr">
              <a:noFill/>
              <a:round/>
              <a:headEnd/>
              <a:tailEnd/>
            </a:ln>
          </p:spPr>
          <p:txBody>
            <a:bodyPr wrap="none" anchor="ctr"/>
            <a:lstStyle/>
            <a:p>
              <a:endParaRPr lang="zh-CN" altLang="en-US"/>
            </a:p>
          </p:txBody>
        </p:sp>
        <p:sp>
          <p:nvSpPr>
            <p:cNvPr id="33828" name="Oval 30"/>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33829" name="Oval 31"/>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w="9525" algn="ctr">
              <a:noFill/>
              <a:round/>
              <a:headEnd/>
              <a:tailEnd/>
            </a:ln>
          </p:spPr>
          <p:txBody>
            <a:bodyPr wrap="none" anchor="ctr"/>
            <a:lstStyle/>
            <a:p>
              <a:endParaRPr lang="zh-CN" altLang="en-US"/>
            </a:p>
          </p:txBody>
        </p:sp>
      </p:grpSp>
      <p:sp>
        <p:nvSpPr>
          <p:cNvPr id="33807" name="AutoShape 32"/>
          <p:cNvSpPr>
            <a:spLocks noChangeArrowheads="1"/>
          </p:cNvSpPr>
          <p:nvPr/>
        </p:nvSpPr>
        <p:spPr bwMode="ltGray">
          <a:xfrm>
            <a:off x="2828926" y="4986331"/>
            <a:ext cx="4243388" cy="530225"/>
          </a:xfrm>
          <a:prstGeom prst="roundRect">
            <a:avLst>
              <a:gd name="adj" fmla="val 50000"/>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0" scaled="1"/>
            <a:tileRect/>
          </a:gradFill>
          <a:ln w="9525" algn="ctr">
            <a:noFill/>
            <a:round/>
            <a:headEnd/>
            <a:tailEnd/>
          </a:ln>
        </p:spPr>
        <p:txBody>
          <a:bodyPr wrap="none" anchor="ctr"/>
          <a:lstStyle/>
          <a:p>
            <a:endParaRPr lang="zh-CN" altLang="en-US"/>
          </a:p>
        </p:txBody>
      </p:sp>
      <p:grpSp>
        <p:nvGrpSpPr>
          <p:cNvPr id="6" name="Group 33"/>
          <p:cNvGrpSpPr>
            <a:grpSpLocks/>
          </p:cNvGrpSpPr>
          <p:nvPr/>
        </p:nvGrpSpPr>
        <p:grpSpPr bwMode="auto">
          <a:xfrm>
            <a:off x="2146300" y="5003794"/>
            <a:ext cx="501650" cy="501650"/>
            <a:chOff x="1583" y="1494"/>
            <a:chExt cx="526" cy="526"/>
          </a:xfrm>
        </p:grpSpPr>
        <p:sp>
          <p:nvSpPr>
            <p:cNvPr id="33820" name="Oval 34"/>
            <p:cNvSpPr>
              <a:spLocks noChangeArrowheads="1"/>
            </p:cNvSpPr>
            <p:nvPr/>
          </p:nvSpPr>
          <p:spPr bwMode="gray">
            <a:xfrm>
              <a:off x="1583" y="1494"/>
              <a:ext cx="526" cy="526"/>
            </a:xfrm>
            <a:prstGeom prst="ellipse">
              <a:avLst/>
            </a:prstGeom>
            <a:solidFill>
              <a:schemeClr val="accent1"/>
            </a:solidFill>
            <a:ln w="9525" algn="ctr">
              <a:noFill/>
              <a:round/>
              <a:headEnd/>
              <a:tailEnd/>
            </a:ln>
          </p:spPr>
          <p:txBody>
            <a:bodyPr wrap="none" anchor="ctr"/>
            <a:lstStyle/>
            <a:p>
              <a:endParaRPr lang="zh-CN" altLang="en-US"/>
            </a:p>
          </p:txBody>
        </p:sp>
        <p:sp>
          <p:nvSpPr>
            <p:cNvPr id="33821" name="Oval 35"/>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w="9525" algn="ctr">
              <a:noFill/>
              <a:round/>
              <a:headEnd/>
              <a:tailEnd/>
            </a:ln>
          </p:spPr>
          <p:txBody>
            <a:bodyPr wrap="none" anchor="ctr"/>
            <a:lstStyle/>
            <a:p>
              <a:endParaRPr lang="zh-CN" altLang="en-US"/>
            </a:p>
          </p:txBody>
        </p:sp>
        <p:sp>
          <p:nvSpPr>
            <p:cNvPr id="33822" name="Oval 36"/>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w="9525" algn="ctr">
              <a:noFill/>
              <a:round/>
              <a:headEnd/>
              <a:tailEnd/>
            </a:ln>
          </p:spPr>
          <p:txBody>
            <a:bodyPr wrap="none" anchor="ctr"/>
            <a:lstStyle/>
            <a:p>
              <a:endParaRPr lang="zh-CN" altLang="en-US"/>
            </a:p>
          </p:txBody>
        </p:sp>
        <p:sp>
          <p:nvSpPr>
            <p:cNvPr id="33823" name="Oval 37"/>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33824" name="Oval 38"/>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w="9525" algn="ctr">
              <a:noFill/>
              <a:round/>
              <a:headEnd/>
              <a:tailEnd/>
            </a:ln>
          </p:spPr>
          <p:txBody>
            <a:bodyPr wrap="none" anchor="ctr"/>
            <a:lstStyle/>
            <a:p>
              <a:endParaRPr lang="zh-CN" altLang="en-US"/>
            </a:p>
          </p:txBody>
        </p:sp>
      </p:grpSp>
      <p:sp>
        <p:nvSpPr>
          <p:cNvPr id="33810" name="Text Box 40"/>
          <p:cNvSpPr txBox="1">
            <a:spLocks noChangeArrowheads="1"/>
          </p:cNvSpPr>
          <p:nvPr/>
        </p:nvSpPr>
        <p:spPr bwMode="auto">
          <a:xfrm>
            <a:off x="2271712" y="2146294"/>
            <a:ext cx="311150" cy="366712"/>
          </a:xfrm>
          <a:prstGeom prst="rect">
            <a:avLst/>
          </a:prstGeom>
          <a:noFill/>
          <a:ln w="9525" algn="ctr">
            <a:noFill/>
            <a:miter lim="800000"/>
            <a:headEnd/>
            <a:tailEnd/>
          </a:ln>
        </p:spPr>
        <p:txBody>
          <a:bodyPr wrap="none">
            <a:spAutoFit/>
          </a:bodyPr>
          <a:lstStyle/>
          <a:p>
            <a:pPr algn="ctr" eaLnBrk="0" hangingPunct="0"/>
            <a:r>
              <a:rPr lang="en-US" altLang="zh-CN" b="1">
                <a:solidFill>
                  <a:srgbClr val="000000"/>
                </a:solidFill>
              </a:rPr>
              <a:t>1</a:t>
            </a:r>
          </a:p>
        </p:txBody>
      </p:sp>
      <p:sp>
        <p:nvSpPr>
          <p:cNvPr id="33811" name="Text Box 41"/>
          <p:cNvSpPr txBox="1">
            <a:spLocks noChangeArrowheads="1"/>
          </p:cNvSpPr>
          <p:nvPr/>
        </p:nvSpPr>
        <p:spPr bwMode="auto">
          <a:xfrm>
            <a:off x="2687637" y="2890831"/>
            <a:ext cx="311150" cy="366713"/>
          </a:xfrm>
          <a:prstGeom prst="rect">
            <a:avLst/>
          </a:prstGeom>
          <a:noFill/>
          <a:ln w="9525" algn="ctr">
            <a:noFill/>
            <a:miter lim="800000"/>
            <a:headEnd/>
            <a:tailEnd/>
          </a:ln>
        </p:spPr>
        <p:txBody>
          <a:bodyPr wrap="none">
            <a:spAutoFit/>
          </a:bodyPr>
          <a:lstStyle/>
          <a:p>
            <a:pPr algn="ctr" eaLnBrk="0" hangingPunct="0"/>
            <a:r>
              <a:rPr lang="en-US" altLang="zh-CN" b="1">
                <a:solidFill>
                  <a:srgbClr val="000000"/>
                </a:solidFill>
              </a:rPr>
              <a:t>2</a:t>
            </a:r>
          </a:p>
        </p:txBody>
      </p:sp>
      <p:sp>
        <p:nvSpPr>
          <p:cNvPr id="33812" name="Text Box 42"/>
          <p:cNvSpPr txBox="1">
            <a:spLocks noChangeArrowheads="1"/>
          </p:cNvSpPr>
          <p:nvPr/>
        </p:nvSpPr>
        <p:spPr bwMode="auto">
          <a:xfrm>
            <a:off x="2773362" y="3616319"/>
            <a:ext cx="311150" cy="366712"/>
          </a:xfrm>
          <a:prstGeom prst="rect">
            <a:avLst/>
          </a:prstGeom>
          <a:noFill/>
          <a:ln w="9525" algn="ctr">
            <a:noFill/>
            <a:miter lim="800000"/>
            <a:headEnd/>
            <a:tailEnd/>
          </a:ln>
        </p:spPr>
        <p:txBody>
          <a:bodyPr wrap="none">
            <a:spAutoFit/>
          </a:bodyPr>
          <a:lstStyle/>
          <a:p>
            <a:pPr algn="ctr" eaLnBrk="0" hangingPunct="0"/>
            <a:r>
              <a:rPr lang="en-US" altLang="zh-CN" b="1">
                <a:solidFill>
                  <a:srgbClr val="000000"/>
                </a:solidFill>
              </a:rPr>
              <a:t>3</a:t>
            </a:r>
          </a:p>
        </p:txBody>
      </p:sp>
      <p:sp>
        <p:nvSpPr>
          <p:cNvPr id="33813" name="Text Box 43"/>
          <p:cNvSpPr txBox="1">
            <a:spLocks noChangeArrowheads="1"/>
          </p:cNvSpPr>
          <p:nvPr/>
        </p:nvSpPr>
        <p:spPr bwMode="auto">
          <a:xfrm>
            <a:off x="2687637" y="4344981"/>
            <a:ext cx="311150" cy="366713"/>
          </a:xfrm>
          <a:prstGeom prst="rect">
            <a:avLst/>
          </a:prstGeom>
          <a:noFill/>
          <a:ln w="9525" algn="ctr">
            <a:noFill/>
            <a:miter lim="800000"/>
            <a:headEnd/>
            <a:tailEnd/>
          </a:ln>
        </p:spPr>
        <p:txBody>
          <a:bodyPr wrap="none">
            <a:spAutoFit/>
          </a:bodyPr>
          <a:lstStyle/>
          <a:p>
            <a:pPr algn="ctr" eaLnBrk="0" hangingPunct="0"/>
            <a:r>
              <a:rPr lang="en-US" altLang="zh-CN" b="1">
                <a:solidFill>
                  <a:srgbClr val="000000"/>
                </a:solidFill>
              </a:rPr>
              <a:t>4</a:t>
            </a:r>
          </a:p>
        </p:txBody>
      </p:sp>
      <p:sp>
        <p:nvSpPr>
          <p:cNvPr id="33814" name="Text Box 44"/>
          <p:cNvSpPr txBox="1">
            <a:spLocks noChangeArrowheads="1"/>
          </p:cNvSpPr>
          <p:nvPr/>
        </p:nvSpPr>
        <p:spPr bwMode="auto">
          <a:xfrm>
            <a:off x="2230437" y="5075231"/>
            <a:ext cx="311150" cy="366713"/>
          </a:xfrm>
          <a:prstGeom prst="rect">
            <a:avLst/>
          </a:prstGeom>
          <a:noFill/>
          <a:ln w="9525" algn="ctr">
            <a:noFill/>
            <a:miter lim="800000"/>
            <a:headEnd/>
            <a:tailEnd/>
          </a:ln>
        </p:spPr>
        <p:txBody>
          <a:bodyPr wrap="none">
            <a:spAutoFit/>
          </a:bodyPr>
          <a:lstStyle/>
          <a:p>
            <a:pPr algn="ctr" eaLnBrk="0" hangingPunct="0"/>
            <a:r>
              <a:rPr lang="en-US" altLang="zh-CN" b="1">
                <a:solidFill>
                  <a:srgbClr val="000000"/>
                </a:solidFill>
              </a:rPr>
              <a:t>5</a:t>
            </a:r>
          </a:p>
        </p:txBody>
      </p:sp>
      <p:sp>
        <p:nvSpPr>
          <p:cNvPr id="33815" name="Text Box 45"/>
          <p:cNvSpPr txBox="1">
            <a:spLocks noChangeArrowheads="1"/>
          </p:cNvSpPr>
          <p:nvPr/>
        </p:nvSpPr>
        <p:spPr bwMode="black">
          <a:xfrm>
            <a:off x="2773362" y="2162169"/>
            <a:ext cx="3733800" cy="369332"/>
          </a:xfrm>
          <a:prstGeom prst="rect">
            <a:avLst/>
          </a:prstGeom>
          <a:noFill/>
          <a:ln w="9525">
            <a:noFill/>
            <a:miter lim="800000"/>
            <a:headEnd/>
            <a:tailEnd/>
          </a:ln>
          <a:effectLst>
            <a:outerShdw dist="35921" dir="2700000" algn="ctr" rotWithShape="0">
              <a:schemeClr val="bg2">
                <a:alpha val="50000"/>
              </a:schemeClr>
            </a:outerShdw>
          </a:effectLst>
        </p:spPr>
        <p:txBody>
          <a:bodyPr>
            <a:spAutoFit/>
          </a:bodyPr>
          <a:lstStyle/>
          <a:p>
            <a:pPr eaLnBrk="0" hangingPunct="0"/>
            <a:r>
              <a:rPr lang="en-US" altLang="zh-CN" b="1" dirty="0" smtClean="0"/>
              <a:t>CALIS</a:t>
            </a:r>
            <a:r>
              <a:rPr lang="zh-CN" altLang="en-US" b="1" dirty="0" smtClean="0"/>
              <a:t>馆际互借共享版</a:t>
            </a:r>
            <a:r>
              <a:rPr lang="en-US" altLang="zh-CN" b="1" dirty="0" smtClean="0"/>
              <a:t>/</a:t>
            </a:r>
            <a:r>
              <a:rPr lang="zh-CN" altLang="en-US" b="1" dirty="0" smtClean="0"/>
              <a:t>本地版系统</a:t>
            </a:r>
            <a:endParaRPr lang="en-US" altLang="zh-CN" b="1" dirty="0" smtClean="0"/>
          </a:p>
        </p:txBody>
      </p:sp>
      <p:sp>
        <p:nvSpPr>
          <p:cNvPr id="33816" name="Text Box 46"/>
          <p:cNvSpPr txBox="1">
            <a:spLocks noChangeArrowheads="1"/>
          </p:cNvSpPr>
          <p:nvPr/>
        </p:nvSpPr>
        <p:spPr bwMode="black">
          <a:xfrm>
            <a:off x="3154362" y="2890831"/>
            <a:ext cx="3189288" cy="366713"/>
          </a:xfrm>
          <a:prstGeom prst="rect">
            <a:avLst/>
          </a:prstGeom>
          <a:noFill/>
          <a:ln w="9525">
            <a:noFill/>
            <a:miter lim="800000"/>
            <a:headEnd/>
            <a:tailEnd/>
          </a:ln>
          <a:effectLst>
            <a:outerShdw dist="35921" dir="2700000" algn="ctr" rotWithShape="0">
              <a:schemeClr val="bg2">
                <a:alpha val="50000"/>
              </a:schemeClr>
            </a:outerShdw>
          </a:effectLst>
        </p:spPr>
        <p:txBody>
          <a:bodyPr wrap="square">
            <a:spAutoFit/>
          </a:bodyPr>
          <a:lstStyle/>
          <a:p>
            <a:pPr eaLnBrk="0" hangingPunct="0"/>
            <a:r>
              <a:rPr lang="en-US" altLang="zh-CN" b="1" dirty="0" smtClean="0"/>
              <a:t>CALIS</a:t>
            </a:r>
            <a:r>
              <a:rPr lang="zh-CN" altLang="en-US" b="1" dirty="0" smtClean="0"/>
              <a:t>馆际互借调度中心系统</a:t>
            </a:r>
            <a:endParaRPr lang="en-US" altLang="zh-CN" b="1" dirty="0"/>
          </a:p>
        </p:txBody>
      </p:sp>
      <p:sp>
        <p:nvSpPr>
          <p:cNvPr id="33817" name="Text Box 47"/>
          <p:cNvSpPr txBox="1">
            <a:spLocks noChangeArrowheads="1"/>
          </p:cNvSpPr>
          <p:nvPr/>
        </p:nvSpPr>
        <p:spPr bwMode="black">
          <a:xfrm>
            <a:off x="3457574" y="3630606"/>
            <a:ext cx="3506787" cy="366713"/>
          </a:xfrm>
          <a:prstGeom prst="rect">
            <a:avLst/>
          </a:prstGeom>
          <a:noFill/>
          <a:ln w="9525">
            <a:noFill/>
            <a:miter lim="800000"/>
            <a:headEnd/>
            <a:tailEnd/>
          </a:ln>
          <a:effectLst>
            <a:outerShdw dist="35921" dir="2700000" algn="ctr" rotWithShape="0">
              <a:schemeClr val="bg2">
                <a:alpha val="50000"/>
              </a:schemeClr>
            </a:outerShdw>
          </a:effectLst>
        </p:spPr>
        <p:txBody>
          <a:bodyPr wrap="square">
            <a:spAutoFit/>
          </a:bodyPr>
          <a:lstStyle/>
          <a:p>
            <a:pPr eaLnBrk="0" hangingPunct="0"/>
            <a:r>
              <a:rPr lang="en-US" altLang="zh-CN" b="1" dirty="0" smtClean="0"/>
              <a:t>CALIS</a:t>
            </a:r>
            <a:r>
              <a:rPr lang="zh-CN" altLang="en-US" b="1" dirty="0" smtClean="0"/>
              <a:t>馆际互借结算中心系统</a:t>
            </a:r>
            <a:endParaRPr lang="en-US" altLang="zh-CN" b="1" dirty="0"/>
          </a:p>
        </p:txBody>
      </p:sp>
      <p:sp>
        <p:nvSpPr>
          <p:cNvPr id="33818" name="Text Box 48"/>
          <p:cNvSpPr txBox="1">
            <a:spLocks noChangeArrowheads="1"/>
          </p:cNvSpPr>
          <p:nvPr/>
        </p:nvSpPr>
        <p:spPr bwMode="black">
          <a:xfrm>
            <a:off x="2928939" y="5078406"/>
            <a:ext cx="2114549" cy="369332"/>
          </a:xfrm>
          <a:prstGeom prst="rect">
            <a:avLst/>
          </a:prstGeom>
          <a:noFill/>
          <a:ln w="9525">
            <a:noFill/>
            <a:miter lim="800000"/>
            <a:headEnd/>
            <a:tailEnd/>
          </a:ln>
          <a:effectLst>
            <a:outerShdw dist="35921" dir="2700000" algn="ctr" rotWithShape="0">
              <a:schemeClr val="bg2">
                <a:alpha val="50000"/>
              </a:schemeClr>
            </a:outerShdw>
          </a:effectLst>
        </p:spPr>
        <p:txBody>
          <a:bodyPr wrap="square">
            <a:spAutoFit/>
          </a:bodyPr>
          <a:lstStyle/>
          <a:p>
            <a:pPr eaLnBrk="0" hangingPunct="0"/>
            <a:r>
              <a:rPr lang="zh-CN" altLang="en-US" b="1" dirty="0" smtClean="0"/>
              <a:t>服务整合接口系统</a:t>
            </a:r>
            <a:endParaRPr lang="en-US" altLang="zh-CN" b="1" dirty="0"/>
          </a:p>
        </p:txBody>
      </p:sp>
      <p:sp>
        <p:nvSpPr>
          <p:cNvPr id="33819" name="Text Box 49"/>
          <p:cNvSpPr txBox="1">
            <a:spLocks noChangeArrowheads="1"/>
          </p:cNvSpPr>
          <p:nvPr/>
        </p:nvSpPr>
        <p:spPr bwMode="black">
          <a:xfrm>
            <a:off x="3154362" y="4305294"/>
            <a:ext cx="2960688" cy="366712"/>
          </a:xfrm>
          <a:prstGeom prst="rect">
            <a:avLst/>
          </a:prstGeom>
          <a:noFill/>
          <a:ln w="9525">
            <a:noFill/>
            <a:miter lim="800000"/>
            <a:headEnd/>
            <a:tailEnd/>
          </a:ln>
          <a:effectLst>
            <a:outerShdw dist="35921" dir="2700000" algn="ctr" rotWithShape="0">
              <a:schemeClr val="bg2">
                <a:alpha val="50000"/>
              </a:schemeClr>
            </a:outerShdw>
          </a:effectLst>
        </p:spPr>
        <p:txBody>
          <a:bodyPr wrap="square">
            <a:spAutoFit/>
          </a:bodyPr>
          <a:lstStyle/>
          <a:p>
            <a:pPr eaLnBrk="0" hangingPunct="0"/>
            <a:r>
              <a:rPr lang="en-US" altLang="zh-CN" b="1" dirty="0" smtClean="0"/>
              <a:t>CALIS</a:t>
            </a:r>
            <a:r>
              <a:rPr lang="zh-CN" altLang="en-US" b="1" dirty="0" smtClean="0"/>
              <a:t>文献传递网盘系统</a:t>
            </a:r>
            <a:endParaRPr lang="en-US" altLang="zh-CN" b="1" dirty="0"/>
          </a:p>
        </p:txBody>
      </p:sp>
      <p:sp>
        <p:nvSpPr>
          <p:cNvPr id="51" name="TextBox 50"/>
          <p:cNvSpPr txBox="1"/>
          <p:nvPr/>
        </p:nvSpPr>
        <p:spPr>
          <a:xfrm>
            <a:off x="757238" y="3400425"/>
            <a:ext cx="1614487" cy="400110"/>
          </a:xfrm>
          <a:prstGeom prst="rect">
            <a:avLst/>
          </a:prstGeom>
          <a:noFill/>
        </p:spPr>
        <p:txBody>
          <a:bodyPr wrap="square" rtlCol="0">
            <a:spAutoFit/>
          </a:bodyPr>
          <a:lstStyle/>
          <a:p>
            <a:r>
              <a:rPr lang="zh-CN" altLang="en-US" sz="2000" dirty="0" smtClean="0">
                <a:solidFill>
                  <a:schemeClr val="accent6">
                    <a:lumMod val="75000"/>
                  </a:schemeClr>
                </a:solidFill>
              </a:rPr>
              <a:t>应用系统</a:t>
            </a:r>
            <a:endParaRPr lang="zh-CN" altLang="en-US" sz="2000" dirty="0">
              <a:solidFill>
                <a:schemeClr val="accent6">
                  <a:lumMod val="75000"/>
                </a:schemeClr>
              </a:solidFill>
            </a:endParaRPr>
          </a:p>
        </p:txBody>
      </p:sp>
      <p:sp>
        <p:nvSpPr>
          <p:cNvPr id="52" name="标题 51"/>
          <p:cNvSpPr>
            <a:spLocks noGrp="1"/>
          </p:cNvSpPr>
          <p:nvPr>
            <p:ph type="title"/>
          </p:nvPr>
        </p:nvSpPr>
        <p:spPr/>
        <p:txBody>
          <a:bodyPr/>
          <a:lstStyle/>
          <a:p>
            <a:r>
              <a:rPr lang="zh-CN" altLang="en-US" dirty="0" smtClean="0"/>
              <a:t>应用系统</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服务馆建设</a:t>
            </a:r>
            <a:endParaRPr lang="zh-CN" altLang="en-US" dirty="0"/>
          </a:p>
        </p:txBody>
      </p:sp>
      <p:sp>
        <p:nvSpPr>
          <p:cNvPr id="4" name="AutoShape 23"/>
          <p:cNvSpPr>
            <a:spLocks noChangeArrowheads="1"/>
          </p:cNvSpPr>
          <p:nvPr/>
        </p:nvSpPr>
        <p:spPr bwMode="auto">
          <a:xfrm>
            <a:off x="5562600" y="3171825"/>
            <a:ext cx="2286000" cy="2667000"/>
          </a:xfrm>
          <a:prstGeom prst="roundRect">
            <a:avLst>
              <a:gd name="adj" fmla="val 16667"/>
            </a:avLst>
          </a:prstGeom>
          <a:noFill/>
          <a:ln w="38100">
            <a:solidFill>
              <a:schemeClr val="tx1"/>
            </a:solidFill>
            <a:round/>
            <a:headEnd/>
            <a:tailEnd/>
          </a:ln>
        </p:spPr>
        <p:txBody>
          <a:bodyPr wrap="none" anchor="ctr"/>
          <a:lstStyle/>
          <a:p>
            <a:pPr algn="ctr" eaLnBrk="0" hangingPunct="0"/>
            <a:endParaRPr lang="zh-CN" altLang="en-US">
              <a:latin typeface="Verdana" pitchFamily="34" charset="0"/>
            </a:endParaRPr>
          </a:p>
        </p:txBody>
      </p:sp>
      <p:sp>
        <p:nvSpPr>
          <p:cNvPr id="5" name="AutoShape 24"/>
          <p:cNvSpPr>
            <a:spLocks noChangeArrowheads="1"/>
          </p:cNvSpPr>
          <p:nvPr/>
        </p:nvSpPr>
        <p:spPr bwMode="auto">
          <a:xfrm>
            <a:off x="1143000" y="3171825"/>
            <a:ext cx="2286000" cy="2667000"/>
          </a:xfrm>
          <a:prstGeom prst="roundRect">
            <a:avLst>
              <a:gd name="adj" fmla="val 16667"/>
            </a:avLst>
          </a:prstGeom>
          <a:noFill/>
          <a:ln w="38100">
            <a:solidFill>
              <a:schemeClr val="tx1"/>
            </a:solidFill>
            <a:round/>
            <a:headEnd/>
            <a:tailEnd/>
          </a:ln>
        </p:spPr>
        <p:txBody>
          <a:bodyPr wrap="none" anchor="ctr"/>
          <a:lstStyle/>
          <a:p>
            <a:pPr algn="ctr" eaLnBrk="0" hangingPunct="0"/>
            <a:endParaRPr lang="zh-CN" altLang="en-US">
              <a:latin typeface="Verdana" pitchFamily="34" charset="0"/>
            </a:endParaRPr>
          </a:p>
        </p:txBody>
      </p:sp>
      <p:sp>
        <p:nvSpPr>
          <p:cNvPr id="6" name="Text Box 25"/>
          <p:cNvSpPr txBox="1">
            <a:spLocks noChangeArrowheads="1"/>
          </p:cNvSpPr>
          <p:nvPr/>
        </p:nvSpPr>
        <p:spPr bwMode="auto">
          <a:xfrm>
            <a:off x="1238250" y="3371850"/>
            <a:ext cx="2038350" cy="2246769"/>
          </a:xfrm>
          <a:prstGeom prst="rect">
            <a:avLst/>
          </a:prstGeom>
          <a:noFill/>
          <a:ln w="9525">
            <a:noFill/>
            <a:miter lim="800000"/>
            <a:headEnd/>
            <a:tailEnd/>
          </a:ln>
        </p:spPr>
        <p:txBody>
          <a:bodyPr>
            <a:spAutoFit/>
          </a:bodyPr>
          <a:lstStyle/>
          <a:p>
            <a:pPr eaLnBrk="0" hangingPunct="0"/>
            <a:r>
              <a:rPr lang="zh-CN" altLang="en-US" sz="2000" b="1" dirty="0" smtClean="0">
                <a:solidFill>
                  <a:srgbClr val="000000"/>
                </a:solidFill>
              </a:rPr>
              <a:t>高校成员馆</a:t>
            </a:r>
            <a:endParaRPr lang="en-US" altLang="zh-CN" sz="2000" b="1" dirty="0" smtClean="0">
              <a:solidFill>
                <a:srgbClr val="000000"/>
              </a:solidFill>
            </a:endParaRPr>
          </a:p>
          <a:p>
            <a:pPr algn="l" eaLnBrk="0" hangingPunct="0">
              <a:buFont typeface="Arial" pitchFamily="34" charset="0"/>
              <a:buChar char="•"/>
            </a:pPr>
            <a:r>
              <a:rPr lang="zh-CN" altLang="en-US" sz="1600" dirty="0" smtClean="0">
                <a:solidFill>
                  <a:srgbClr val="000000"/>
                </a:solidFill>
              </a:rPr>
              <a:t>   共享域建设</a:t>
            </a:r>
            <a:endParaRPr lang="en-US" altLang="zh-CN" sz="1600" dirty="0" smtClean="0">
              <a:solidFill>
                <a:srgbClr val="000000"/>
              </a:solidFill>
            </a:endParaRPr>
          </a:p>
          <a:p>
            <a:pPr lvl="1" indent="-279400" algn="l">
              <a:buFont typeface="Arial" pitchFamily="34" charset="0"/>
              <a:buChar char="•"/>
            </a:pPr>
            <a:r>
              <a:rPr lang="zh-CN" altLang="en-US" sz="1600" dirty="0" smtClean="0">
                <a:solidFill>
                  <a:srgbClr val="000000"/>
                </a:solidFill>
              </a:rPr>
              <a:t>省级</a:t>
            </a:r>
            <a:endParaRPr lang="en-US" altLang="zh-CN" sz="1600" dirty="0" smtClean="0">
              <a:solidFill>
                <a:srgbClr val="000000"/>
              </a:solidFill>
            </a:endParaRPr>
          </a:p>
          <a:p>
            <a:pPr lvl="1" indent="-279400" algn="l">
              <a:buFont typeface="Arial" pitchFamily="34" charset="0"/>
              <a:buChar char="•"/>
            </a:pPr>
            <a:r>
              <a:rPr lang="zh-CN" altLang="en-US" sz="1600" dirty="0" smtClean="0">
                <a:solidFill>
                  <a:srgbClr val="000000"/>
                </a:solidFill>
              </a:rPr>
              <a:t>学科</a:t>
            </a:r>
            <a:endParaRPr lang="en-US" altLang="zh-CN" sz="1600" dirty="0" smtClean="0">
              <a:solidFill>
                <a:srgbClr val="000000"/>
              </a:solidFill>
            </a:endParaRPr>
          </a:p>
          <a:p>
            <a:pPr lvl="1" indent="-279400" algn="l">
              <a:buFont typeface="Arial" pitchFamily="34" charset="0"/>
              <a:buChar char="•"/>
            </a:pPr>
            <a:r>
              <a:rPr lang="zh-CN" altLang="en-US" sz="1600" dirty="0" smtClean="0">
                <a:solidFill>
                  <a:srgbClr val="000000"/>
                </a:solidFill>
              </a:rPr>
              <a:t>城市</a:t>
            </a:r>
            <a:endParaRPr lang="en-US" altLang="zh-CN" sz="1600" dirty="0" smtClean="0">
              <a:solidFill>
                <a:srgbClr val="000000"/>
              </a:solidFill>
            </a:endParaRPr>
          </a:p>
          <a:p>
            <a:pPr indent="-279400" algn="l">
              <a:buFont typeface="Arial" pitchFamily="34" charset="0"/>
              <a:buChar char="•"/>
            </a:pPr>
            <a:r>
              <a:rPr lang="zh-CN" altLang="en-US" sz="1600" dirty="0" smtClean="0">
                <a:solidFill>
                  <a:srgbClr val="000000"/>
                </a:solidFill>
              </a:rPr>
              <a:t>示范馆建设</a:t>
            </a:r>
            <a:endParaRPr lang="en-US" altLang="zh-CN" sz="1600" dirty="0">
              <a:solidFill>
                <a:srgbClr val="000000"/>
              </a:solidFill>
            </a:endParaRPr>
          </a:p>
        </p:txBody>
      </p:sp>
      <p:sp>
        <p:nvSpPr>
          <p:cNvPr id="7" name="Freeform 26"/>
          <p:cNvSpPr>
            <a:spLocks/>
          </p:cNvSpPr>
          <p:nvPr/>
        </p:nvSpPr>
        <p:spPr bwMode="gray">
          <a:xfrm>
            <a:off x="3222625" y="3074988"/>
            <a:ext cx="903288" cy="12414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w="0">
            <a:noFill/>
            <a:prstDash val="solid"/>
            <a:round/>
            <a:headEnd/>
            <a:tailEnd/>
          </a:ln>
        </p:spPr>
        <p:txBody>
          <a:bodyPr/>
          <a:lstStyle/>
          <a:p>
            <a:pPr>
              <a:defRPr/>
            </a:pPr>
            <a:endParaRPr lang="zh-CN" altLang="en-US"/>
          </a:p>
        </p:txBody>
      </p:sp>
      <p:sp>
        <p:nvSpPr>
          <p:cNvPr id="8" name="AutoShape 27"/>
          <p:cNvSpPr>
            <a:spLocks noChangeAspect="1" noChangeArrowheads="1" noTextEdit="1"/>
          </p:cNvSpPr>
          <p:nvPr/>
        </p:nvSpPr>
        <p:spPr bwMode="gray">
          <a:xfrm flipH="1">
            <a:off x="4868863" y="3071813"/>
            <a:ext cx="909637" cy="1244600"/>
          </a:xfrm>
          <a:prstGeom prst="rect">
            <a:avLst/>
          </a:prstGeom>
          <a:noFill/>
          <a:ln w="9525">
            <a:noFill/>
            <a:miter lim="800000"/>
            <a:headEnd/>
            <a:tailEnd/>
          </a:ln>
        </p:spPr>
        <p:txBody>
          <a:bodyPr/>
          <a:lstStyle/>
          <a:p>
            <a:endParaRPr lang="zh-CN" altLang="en-US"/>
          </a:p>
        </p:txBody>
      </p:sp>
      <p:sp>
        <p:nvSpPr>
          <p:cNvPr id="9" name="Freeform 28"/>
          <p:cNvSpPr>
            <a:spLocks/>
          </p:cNvSpPr>
          <p:nvPr/>
        </p:nvSpPr>
        <p:spPr bwMode="gray">
          <a:xfrm flipH="1">
            <a:off x="4875213" y="3074988"/>
            <a:ext cx="903287" cy="12414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w="0">
            <a:noFill/>
            <a:prstDash val="solid"/>
            <a:round/>
            <a:headEnd/>
            <a:tailEnd/>
          </a:ln>
        </p:spPr>
        <p:txBody>
          <a:bodyPr/>
          <a:lstStyle/>
          <a:p>
            <a:pPr>
              <a:defRPr/>
            </a:pPr>
            <a:endParaRPr lang="zh-CN" altLang="en-US"/>
          </a:p>
        </p:txBody>
      </p:sp>
      <p:grpSp>
        <p:nvGrpSpPr>
          <p:cNvPr id="10" name="Group 29"/>
          <p:cNvGrpSpPr>
            <a:grpSpLocks/>
          </p:cNvGrpSpPr>
          <p:nvPr/>
        </p:nvGrpSpPr>
        <p:grpSpPr bwMode="auto">
          <a:xfrm>
            <a:off x="3048000" y="1447800"/>
            <a:ext cx="2998788" cy="1601788"/>
            <a:chOff x="1997" y="1314"/>
            <a:chExt cx="1889" cy="1009"/>
          </a:xfrm>
        </p:grpSpPr>
        <p:grpSp>
          <p:nvGrpSpPr>
            <p:cNvPr id="11" name="Group 30"/>
            <p:cNvGrpSpPr>
              <a:grpSpLocks/>
            </p:cNvGrpSpPr>
            <p:nvPr/>
          </p:nvGrpSpPr>
          <p:grpSpPr bwMode="auto">
            <a:xfrm>
              <a:off x="1997" y="1404"/>
              <a:ext cx="1889" cy="919"/>
              <a:chOff x="1973" y="1027"/>
              <a:chExt cx="1926" cy="937"/>
            </a:xfrm>
          </p:grpSpPr>
          <p:sp>
            <p:nvSpPr>
              <p:cNvPr id="16" name="Oval 31"/>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w="9525">
                <a:noFill/>
                <a:round/>
                <a:headEnd/>
                <a:tailEnd/>
              </a:ln>
              <a:effectLst/>
            </p:spPr>
            <p:txBody>
              <a:bodyPr wrap="none" anchor="ctr"/>
              <a:lstStyle/>
              <a:p>
                <a:pPr>
                  <a:defRPr/>
                </a:pPr>
                <a:endParaRPr lang="zh-CN" altLang="en-US"/>
              </a:p>
            </p:txBody>
          </p:sp>
          <p:sp>
            <p:nvSpPr>
              <p:cNvPr id="17" name="Oval 32"/>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w="9525">
                <a:noFill/>
                <a:round/>
                <a:headEnd/>
                <a:tailEnd/>
              </a:ln>
              <a:effectLst/>
            </p:spPr>
            <p:txBody>
              <a:bodyPr wrap="none" anchor="ctr"/>
              <a:lstStyle/>
              <a:p>
                <a:pPr>
                  <a:defRPr/>
                </a:pPr>
                <a:endParaRPr lang="zh-CN" altLang="en-US"/>
              </a:p>
            </p:txBody>
          </p:sp>
        </p:grpSp>
        <p:sp>
          <p:nvSpPr>
            <p:cNvPr id="12" name="Oval 33"/>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w="9525" algn="ctr">
              <a:noFill/>
              <a:round/>
              <a:headEnd/>
              <a:tailEnd/>
            </a:ln>
            <a:effectLst/>
          </p:spPr>
          <p:txBody>
            <a:bodyPr vert="eaVert" wrap="none" anchor="ctr"/>
            <a:lstStyle/>
            <a:p>
              <a:pPr>
                <a:defRPr/>
              </a:pPr>
              <a:endParaRPr lang="zh-CN" altLang="en-US"/>
            </a:p>
          </p:txBody>
        </p:sp>
        <p:sp>
          <p:nvSpPr>
            <p:cNvPr id="13" name="Oval 34"/>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w="9525" algn="ctr">
              <a:noFill/>
              <a:round/>
              <a:headEnd/>
              <a:tailEnd/>
            </a:ln>
            <a:effectLst/>
          </p:spPr>
          <p:txBody>
            <a:bodyPr vert="eaVert" wrap="none" anchor="ctr"/>
            <a:lstStyle/>
            <a:p>
              <a:pPr>
                <a:defRPr/>
              </a:pPr>
              <a:endParaRPr lang="zh-CN" altLang="en-US"/>
            </a:p>
          </p:txBody>
        </p:sp>
        <p:sp>
          <p:nvSpPr>
            <p:cNvPr id="14" name="Oval 35"/>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w="9525" algn="ctr">
              <a:noFill/>
              <a:round/>
              <a:headEnd/>
              <a:tailEnd/>
            </a:ln>
            <a:effectLst/>
          </p:spPr>
          <p:txBody>
            <a:bodyPr vert="eaVert" wrap="none" anchor="ctr"/>
            <a:lstStyle/>
            <a:p>
              <a:pPr>
                <a:defRPr/>
              </a:pPr>
              <a:endParaRPr lang="zh-CN" altLang="en-US"/>
            </a:p>
          </p:txBody>
        </p:sp>
        <p:sp>
          <p:nvSpPr>
            <p:cNvPr id="15" name="Oval 36"/>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w="9525" algn="ctr">
              <a:noFill/>
              <a:round/>
              <a:headEnd/>
              <a:tailEnd/>
            </a:ln>
            <a:effectLst/>
          </p:spPr>
          <p:txBody>
            <a:bodyPr vert="eaVert" wrap="none" anchor="ctr"/>
            <a:lstStyle/>
            <a:p>
              <a:pPr>
                <a:defRPr/>
              </a:pPr>
              <a:endParaRPr lang="zh-CN" altLang="en-US"/>
            </a:p>
          </p:txBody>
        </p:sp>
      </p:grpSp>
      <p:sp>
        <p:nvSpPr>
          <p:cNvPr id="18" name="Text Box 37"/>
          <p:cNvSpPr txBox="1">
            <a:spLocks noChangeArrowheads="1"/>
          </p:cNvSpPr>
          <p:nvPr/>
        </p:nvSpPr>
        <p:spPr bwMode="auto">
          <a:xfrm>
            <a:off x="3619500" y="1868404"/>
            <a:ext cx="1828800" cy="400110"/>
          </a:xfrm>
          <a:prstGeom prst="rect">
            <a:avLst/>
          </a:prstGeom>
          <a:noFill/>
          <a:ln w="9525" algn="ctr">
            <a:noFill/>
            <a:miter lim="800000"/>
            <a:headEnd/>
            <a:tailEnd/>
          </a:ln>
        </p:spPr>
        <p:txBody>
          <a:bodyPr wrap="square">
            <a:spAutoFit/>
          </a:bodyPr>
          <a:lstStyle/>
          <a:p>
            <a:pPr algn="ctr" eaLnBrk="0" hangingPunct="0"/>
            <a:r>
              <a:rPr lang="zh-CN" altLang="en-US" sz="2000" b="1" dirty="0" smtClean="0">
                <a:solidFill>
                  <a:srgbClr val="FF0000"/>
                </a:solidFill>
              </a:rPr>
              <a:t>文献提供机构</a:t>
            </a:r>
            <a:endParaRPr lang="en-US" altLang="zh-CN" sz="2000" b="1" dirty="0">
              <a:solidFill>
                <a:srgbClr val="FF0000"/>
              </a:solidFill>
            </a:endParaRPr>
          </a:p>
        </p:txBody>
      </p:sp>
      <p:sp>
        <p:nvSpPr>
          <p:cNvPr id="19" name="Text Box 38"/>
          <p:cNvSpPr txBox="1">
            <a:spLocks noChangeArrowheads="1"/>
          </p:cNvSpPr>
          <p:nvPr/>
        </p:nvSpPr>
        <p:spPr bwMode="auto">
          <a:xfrm>
            <a:off x="5791200" y="3352800"/>
            <a:ext cx="1922463" cy="2412999"/>
          </a:xfrm>
          <a:prstGeom prst="rect">
            <a:avLst/>
          </a:prstGeom>
          <a:noFill/>
          <a:ln w="9525">
            <a:noFill/>
            <a:miter lim="800000"/>
            <a:headEnd/>
            <a:tailEnd/>
          </a:ln>
        </p:spPr>
        <p:txBody>
          <a:bodyPr wrap="square">
            <a:spAutoFit/>
          </a:bodyPr>
          <a:lstStyle/>
          <a:p>
            <a:pPr eaLnBrk="0" hangingPunct="0"/>
            <a:r>
              <a:rPr lang="zh-CN" altLang="en-US" sz="2000" b="1" dirty="0" smtClean="0">
                <a:solidFill>
                  <a:srgbClr val="000000"/>
                </a:solidFill>
              </a:rPr>
              <a:t>合作机构</a:t>
            </a:r>
            <a:r>
              <a:rPr lang="en-US" altLang="zh-CN" dirty="0" smtClean="0">
                <a:solidFill>
                  <a:srgbClr val="000000"/>
                </a:solidFill>
              </a:rPr>
              <a:t> </a:t>
            </a:r>
          </a:p>
          <a:p>
            <a:pPr algn="l" eaLnBrk="0" hangingPunct="0">
              <a:buFont typeface="Arial" pitchFamily="34" charset="0"/>
              <a:buChar char="•"/>
            </a:pPr>
            <a:r>
              <a:rPr lang="zh-CN" altLang="en-US" sz="1400" dirty="0" smtClean="0">
                <a:solidFill>
                  <a:srgbClr val="000000"/>
                </a:solidFill>
              </a:rPr>
              <a:t>   国内</a:t>
            </a:r>
            <a:endParaRPr lang="en-US" altLang="zh-CN" sz="1400" dirty="0" smtClean="0">
              <a:solidFill>
                <a:srgbClr val="000000"/>
              </a:solidFill>
            </a:endParaRPr>
          </a:p>
          <a:p>
            <a:pPr lvl="1" indent="-279400" algn="l">
              <a:buFont typeface="Arial" pitchFamily="34" charset="0"/>
              <a:buChar char="•"/>
            </a:pPr>
            <a:r>
              <a:rPr lang="zh-CN" altLang="en-US" sz="1400" dirty="0" smtClean="0">
                <a:solidFill>
                  <a:srgbClr val="000000"/>
                </a:solidFill>
              </a:rPr>
              <a:t>上图</a:t>
            </a:r>
            <a:endParaRPr lang="en-US" altLang="zh-CN" sz="1400" dirty="0" smtClean="0">
              <a:solidFill>
                <a:srgbClr val="000000"/>
              </a:solidFill>
            </a:endParaRPr>
          </a:p>
          <a:p>
            <a:pPr lvl="1" indent="-279400" algn="l">
              <a:buFont typeface="Arial" pitchFamily="34" charset="0"/>
              <a:buChar char="•"/>
            </a:pPr>
            <a:r>
              <a:rPr lang="en-US" altLang="zh-CN" sz="1400" dirty="0" smtClean="0">
                <a:solidFill>
                  <a:srgbClr val="000000"/>
                </a:solidFill>
              </a:rPr>
              <a:t>NSTL</a:t>
            </a:r>
          </a:p>
          <a:p>
            <a:pPr lvl="1" indent="-279400" algn="l">
              <a:buFont typeface="Arial" pitchFamily="34" charset="0"/>
              <a:buChar char="•"/>
            </a:pPr>
            <a:r>
              <a:rPr lang="zh-CN" altLang="en-US" sz="1400" dirty="0" smtClean="0">
                <a:solidFill>
                  <a:srgbClr val="000000"/>
                </a:solidFill>
              </a:rPr>
              <a:t>服务提供商</a:t>
            </a:r>
            <a:endParaRPr lang="en-US" altLang="zh-CN" sz="1400" dirty="0" smtClean="0">
              <a:solidFill>
                <a:srgbClr val="000000"/>
              </a:solidFill>
            </a:endParaRPr>
          </a:p>
          <a:p>
            <a:pPr algn="l" eaLnBrk="0" hangingPunct="0">
              <a:buFont typeface="Arial" pitchFamily="34" charset="0"/>
              <a:buChar char="•"/>
            </a:pPr>
            <a:r>
              <a:rPr lang="zh-CN" altLang="en-US" sz="1400" dirty="0" smtClean="0">
                <a:solidFill>
                  <a:srgbClr val="000000"/>
                </a:solidFill>
              </a:rPr>
              <a:t>   国外</a:t>
            </a:r>
            <a:endParaRPr lang="en-US" altLang="zh-CN" sz="1400" dirty="0" smtClean="0">
              <a:solidFill>
                <a:srgbClr val="000000"/>
              </a:solidFill>
            </a:endParaRPr>
          </a:p>
          <a:p>
            <a:pPr lvl="1" indent="-279400" algn="l">
              <a:buFont typeface="Arial" pitchFamily="34" charset="0"/>
              <a:buChar char="•"/>
            </a:pPr>
            <a:r>
              <a:rPr lang="en-US" altLang="zh-CN" sz="1400" dirty="0" smtClean="0">
                <a:solidFill>
                  <a:srgbClr val="000000"/>
                </a:solidFill>
              </a:rPr>
              <a:t>OCLC</a:t>
            </a:r>
            <a:endParaRPr lang="en-US" altLang="zh-CN" sz="1400" dirty="0">
              <a:solidFill>
                <a:srgbClr val="000000"/>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utoShape 3"/>
          <p:cNvSpPr>
            <a:spLocks noChangeArrowheads="1"/>
          </p:cNvSpPr>
          <p:nvPr/>
        </p:nvSpPr>
        <p:spPr bwMode="invGray">
          <a:xfrm rot="19050313">
            <a:off x="6051206" y="2677063"/>
            <a:ext cx="820764" cy="362376"/>
          </a:xfrm>
          <a:prstGeom prst="rightArrow">
            <a:avLst>
              <a:gd name="adj1" fmla="val 35167"/>
              <a:gd name="adj2" fmla="val 111029"/>
            </a:avLst>
          </a:prstGeom>
          <a:solidFill>
            <a:srgbClr val="002060"/>
          </a:solidFill>
          <a:ln w="0" algn="ctr">
            <a:noFill/>
            <a:miter lim="800000"/>
            <a:headEnd/>
            <a:tailEnd/>
          </a:ln>
          <a:effectLst/>
        </p:spPr>
        <p:txBody>
          <a:bodyPr wrap="none" anchor="ctr"/>
          <a:lstStyle/>
          <a:p>
            <a:pPr>
              <a:defRPr/>
            </a:pPr>
            <a:endParaRPr lang="zh-CN" altLang="en-US"/>
          </a:p>
        </p:txBody>
      </p:sp>
      <p:sp>
        <p:nvSpPr>
          <p:cNvPr id="19458" name="页脚占位符 3"/>
          <p:cNvSpPr>
            <a:spLocks noGrp="1"/>
          </p:cNvSpPr>
          <p:nvPr>
            <p:ph type="ftr" sz="quarter" idx="4294967295"/>
          </p:nvPr>
        </p:nvSpPr>
        <p:spPr bwMode="auto">
          <a:xfrm>
            <a:off x="7046913" y="6381750"/>
            <a:ext cx="2133600" cy="244475"/>
          </a:xfrm>
          <a:prstGeom prst="rect">
            <a:avLst/>
          </a:prstGeom>
          <a:noFill/>
          <a:ln>
            <a:miter lim="800000"/>
            <a:headEnd/>
            <a:tailEnd/>
          </a:ln>
        </p:spPr>
        <p:txBody>
          <a:bodyPr/>
          <a:lstStyle/>
          <a:p>
            <a:r>
              <a:rPr lang="zh-CN" altLang="en-US"/>
              <a:t>   </a:t>
            </a:r>
          </a:p>
          <a:p>
            <a:r>
              <a:rPr lang="en-US" altLang="zh-CN"/>
              <a:t>   </a:t>
            </a:r>
          </a:p>
        </p:txBody>
      </p:sp>
      <p:sp>
        <p:nvSpPr>
          <p:cNvPr id="19459" name="Rectangle 2"/>
          <p:cNvSpPr>
            <a:spLocks noGrp="1" noChangeArrowheads="1"/>
          </p:cNvSpPr>
          <p:nvPr>
            <p:ph type="title"/>
          </p:nvPr>
        </p:nvSpPr>
        <p:spPr>
          <a:xfrm>
            <a:off x="277813" y="190500"/>
            <a:ext cx="2434907" cy="885825"/>
          </a:xfrm>
        </p:spPr>
        <p:txBody>
          <a:bodyPr/>
          <a:lstStyle/>
          <a:p>
            <a:pPr eaLnBrk="1" hangingPunct="1"/>
            <a:r>
              <a:rPr lang="zh-CN" altLang="en-US" dirty="0" smtClean="0">
                <a:ea typeface="宋体" pitchFamily="2" charset="-122"/>
              </a:rPr>
              <a:t>全面整合</a:t>
            </a:r>
            <a:endParaRPr lang="en-US" altLang="zh-CN" dirty="0" smtClean="0">
              <a:ea typeface="宋体" pitchFamily="2" charset="-122"/>
            </a:endParaRPr>
          </a:p>
        </p:txBody>
      </p:sp>
      <p:sp>
        <p:nvSpPr>
          <p:cNvPr id="75779" name="AutoShape 3"/>
          <p:cNvSpPr>
            <a:spLocks noChangeArrowheads="1"/>
          </p:cNvSpPr>
          <p:nvPr/>
        </p:nvSpPr>
        <p:spPr bwMode="invGray">
          <a:xfrm rot="16650020">
            <a:off x="5163369" y="2343940"/>
            <a:ext cx="792163" cy="288925"/>
          </a:xfrm>
          <a:prstGeom prst="rightArrow">
            <a:avLst>
              <a:gd name="adj1" fmla="val 35167"/>
              <a:gd name="adj2" fmla="val 111029"/>
            </a:avLst>
          </a:prstGeom>
          <a:solidFill>
            <a:srgbClr val="002060"/>
          </a:solidFill>
          <a:ln w="0" algn="ctr">
            <a:noFill/>
            <a:miter lim="800000"/>
            <a:headEnd/>
            <a:tailEnd/>
          </a:ln>
          <a:effectLst/>
        </p:spPr>
        <p:txBody>
          <a:bodyPr wrap="none" anchor="ctr"/>
          <a:lstStyle/>
          <a:p>
            <a:pPr>
              <a:defRPr/>
            </a:pPr>
            <a:endParaRPr lang="zh-CN" altLang="en-US"/>
          </a:p>
        </p:txBody>
      </p:sp>
      <p:sp>
        <p:nvSpPr>
          <p:cNvPr id="75780" name="AutoShape 4"/>
          <p:cNvSpPr>
            <a:spLocks noChangeArrowheads="1"/>
          </p:cNvSpPr>
          <p:nvPr/>
        </p:nvSpPr>
        <p:spPr bwMode="invGray">
          <a:xfrm rot="3465783">
            <a:off x="5692014" y="4622006"/>
            <a:ext cx="792162" cy="288925"/>
          </a:xfrm>
          <a:prstGeom prst="rightArrow">
            <a:avLst>
              <a:gd name="adj1" fmla="val 35167"/>
              <a:gd name="adj2" fmla="val 111028"/>
            </a:avLst>
          </a:prstGeom>
          <a:solidFill>
            <a:srgbClr val="002060"/>
          </a:solidFill>
          <a:ln w="0" algn="ctr">
            <a:noFill/>
            <a:miter lim="800000"/>
            <a:headEnd/>
            <a:tailEnd/>
          </a:ln>
          <a:effectLst/>
        </p:spPr>
        <p:txBody>
          <a:bodyPr wrap="none" anchor="ctr"/>
          <a:lstStyle/>
          <a:p>
            <a:pPr>
              <a:defRPr/>
            </a:pPr>
            <a:endParaRPr lang="zh-CN" altLang="en-US"/>
          </a:p>
        </p:txBody>
      </p:sp>
      <p:sp>
        <p:nvSpPr>
          <p:cNvPr id="75781" name="AutoShape 5"/>
          <p:cNvSpPr>
            <a:spLocks noChangeArrowheads="1"/>
          </p:cNvSpPr>
          <p:nvPr/>
        </p:nvSpPr>
        <p:spPr bwMode="invGray">
          <a:xfrm rot="13361362">
            <a:off x="4272781" y="2577308"/>
            <a:ext cx="792163" cy="288925"/>
          </a:xfrm>
          <a:prstGeom prst="rightArrow">
            <a:avLst>
              <a:gd name="adj1" fmla="val 35167"/>
              <a:gd name="adj2" fmla="val 111029"/>
            </a:avLst>
          </a:prstGeom>
          <a:solidFill>
            <a:srgbClr val="002060"/>
          </a:solidFill>
          <a:ln w="0" algn="ctr">
            <a:noFill/>
            <a:miter lim="800000"/>
            <a:headEnd/>
            <a:tailEnd/>
          </a:ln>
          <a:effectLst/>
        </p:spPr>
        <p:txBody>
          <a:bodyPr wrap="none" anchor="ctr"/>
          <a:lstStyle/>
          <a:p>
            <a:pPr>
              <a:defRPr/>
            </a:pPr>
            <a:endParaRPr lang="zh-CN" altLang="en-US"/>
          </a:p>
        </p:txBody>
      </p:sp>
      <p:sp>
        <p:nvSpPr>
          <p:cNvPr id="75782" name="AutoShape 6"/>
          <p:cNvSpPr>
            <a:spLocks noChangeArrowheads="1"/>
          </p:cNvSpPr>
          <p:nvPr/>
        </p:nvSpPr>
        <p:spPr bwMode="invGray">
          <a:xfrm rot="7535209">
            <a:off x="4434713" y="4588669"/>
            <a:ext cx="792163" cy="288925"/>
          </a:xfrm>
          <a:prstGeom prst="rightArrow">
            <a:avLst>
              <a:gd name="adj1" fmla="val 35167"/>
              <a:gd name="adj2" fmla="val 111029"/>
            </a:avLst>
          </a:prstGeom>
          <a:solidFill>
            <a:srgbClr val="002060"/>
          </a:solidFill>
          <a:ln w="0" algn="ctr">
            <a:noFill/>
            <a:miter lim="800000"/>
            <a:headEnd/>
            <a:tailEnd/>
          </a:ln>
          <a:effectLst/>
        </p:spPr>
        <p:txBody>
          <a:bodyPr wrap="none" anchor="ctr"/>
          <a:lstStyle/>
          <a:p>
            <a:pPr>
              <a:defRPr/>
            </a:pPr>
            <a:endParaRPr lang="zh-CN" altLang="en-US"/>
          </a:p>
        </p:txBody>
      </p:sp>
      <p:sp>
        <p:nvSpPr>
          <p:cNvPr id="75783" name="AutoShape 7"/>
          <p:cNvSpPr>
            <a:spLocks noChangeArrowheads="1"/>
          </p:cNvSpPr>
          <p:nvPr/>
        </p:nvSpPr>
        <p:spPr bwMode="invGray">
          <a:xfrm>
            <a:off x="6270657" y="3586163"/>
            <a:ext cx="792163" cy="288925"/>
          </a:xfrm>
          <a:prstGeom prst="rightArrow">
            <a:avLst>
              <a:gd name="adj1" fmla="val 35167"/>
              <a:gd name="adj2" fmla="val 111029"/>
            </a:avLst>
          </a:prstGeom>
          <a:solidFill>
            <a:srgbClr val="002060"/>
          </a:solidFill>
          <a:ln w="0" algn="ctr">
            <a:noFill/>
            <a:miter lim="800000"/>
            <a:headEnd/>
            <a:tailEnd/>
          </a:ln>
          <a:effectLst/>
        </p:spPr>
        <p:txBody>
          <a:bodyPr wrap="none" anchor="ctr"/>
          <a:lstStyle/>
          <a:p>
            <a:pPr>
              <a:defRPr/>
            </a:pPr>
            <a:endParaRPr lang="zh-CN" altLang="en-US"/>
          </a:p>
        </p:txBody>
      </p:sp>
      <p:sp>
        <p:nvSpPr>
          <p:cNvPr id="75784" name="AutoShape 8"/>
          <p:cNvSpPr>
            <a:spLocks noChangeArrowheads="1"/>
          </p:cNvSpPr>
          <p:nvPr/>
        </p:nvSpPr>
        <p:spPr bwMode="invGray">
          <a:xfrm rot="-10800000">
            <a:off x="3860832" y="3579813"/>
            <a:ext cx="863600" cy="288925"/>
          </a:xfrm>
          <a:prstGeom prst="rightArrow">
            <a:avLst>
              <a:gd name="adj1" fmla="val 35167"/>
              <a:gd name="adj2" fmla="val 121041"/>
            </a:avLst>
          </a:prstGeom>
          <a:solidFill>
            <a:srgbClr val="002060"/>
          </a:solidFill>
          <a:ln w="0" algn="ctr">
            <a:noFill/>
            <a:miter lim="800000"/>
            <a:headEnd/>
            <a:tailEnd/>
          </a:ln>
          <a:effectLst/>
        </p:spPr>
        <p:txBody>
          <a:bodyPr wrap="none" anchor="ctr"/>
          <a:lstStyle/>
          <a:p>
            <a:pPr>
              <a:defRPr/>
            </a:pPr>
            <a:endParaRPr lang="zh-CN" altLang="en-US"/>
          </a:p>
        </p:txBody>
      </p:sp>
      <p:sp>
        <p:nvSpPr>
          <p:cNvPr id="19466" name="Oval 9"/>
          <p:cNvSpPr>
            <a:spLocks noChangeArrowheads="1"/>
          </p:cNvSpPr>
          <p:nvPr/>
        </p:nvSpPr>
        <p:spPr bwMode="black">
          <a:xfrm>
            <a:off x="3606832" y="1817688"/>
            <a:ext cx="3743325" cy="3744912"/>
          </a:xfrm>
          <a:prstGeom prst="ellipse">
            <a:avLst/>
          </a:prstGeom>
          <a:noFill/>
          <a:ln w="38100" algn="ctr">
            <a:solidFill>
              <a:schemeClr val="tx1"/>
            </a:solidFill>
            <a:round/>
            <a:headEnd/>
            <a:tailEnd/>
          </a:ln>
        </p:spPr>
        <p:txBody>
          <a:bodyPr anchor="ctr">
            <a:spAutoFit/>
          </a:bodyPr>
          <a:lstStyle/>
          <a:p>
            <a:endParaRPr lang="zh-CN" altLang="en-US"/>
          </a:p>
        </p:txBody>
      </p:sp>
      <p:grpSp>
        <p:nvGrpSpPr>
          <p:cNvPr id="2" name="Group 10"/>
          <p:cNvGrpSpPr>
            <a:grpSpLocks/>
          </p:cNvGrpSpPr>
          <p:nvPr/>
        </p:nvGrpSpPr>
        <p:grpSpPr bwMode="auto">
          <a:xfrm>
            <a:off x="4029106" y="2090737"/>
            <a:ext cx="360363" cy="360363"/>
            <a:chOff x="1973" y="1706"/>
            <a:chExt cx="227" cy="227"/>
          </a:xfrm>
        </p:grpSpPr>
        <p:sp>
          <p:nvSpPr>
            <p:cNvPr id="75787" name="Oval 11"/>
            <p:cNvSpPr>
              <a:spLocks noChangeArrowheads="1"/>
            </p:cNvSpPr>
            <p:nvPr/>
          </p:nvSpPr>
          <p:spPr bwMode="gray">
            <a:xfrm>
              <a:off x="1973" y="1706"/>
              <a:ext cx="227" cy="227"/>
            </a:xfrm>
            <a:prstGeom prst="ellipse">
              <a:avLst/>
            </a:prstGeom>
            <a:gradFill rotWithShape="1">
              <a:gsLst>
                <a:gs pos="0">
                  <a:schemeClr val="accent1">
                    <a:gamma/>
                    <a:tint val="33725"/>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p>
          </p:txBody>
        </p:sp>
        <p:sp>
          <p:nvSpPr>
            <p:cNvPr id="75788" name="Oval 12"/>
            <p:cNvSpPr>
              <a:spLocks noChangeArrowheads="1"/>
            </p:cNvSpPr>
            <p:nvPr/>
          </p:nvSpPr>
          <p:spPr bwMode="gray">
            <a:xfrm>
              <a:off x="1983" y="1725"/>
              <a:ext cx="141" cy="142"/>
            </a:xfrm>
            <a:prstGeom prst="ellipse">
              <a:avLst/>
            </a:prstGeom>
            <a:gradFill rotWithShape="1">
              <a:gsLst>
                <a:gs pos="0">
                  <a:schemeClr val="accent1">
                    <a:gamma/>
                    <a:tint val="33725"/>
                    <a:invGamma/>
                  </a:schemeClr>
                </a:gs>
                <a:gs pos="100000">
                  <a:schemeClr val="accent1">
                    <a:alpha val="0"/>
                  </a:schemeClr>
                </a:gs>
              </a:gsLst>
              <a:path path="shape">
                <a:fillToRect l="50000" t="50000" r="50000" b="50000"/>
              </a:path>
            </a:gradFill>
            <a:ln w="9525" algn="ctr">
              <a:noFill/>
              <a:round/>
              <a:headEnd/>
              <a:tailEnd/>
            </a:ln>
            <a:effectLst/>
          </p:spPr>
          <p:txBody>
            <a:bodyPr wrap="none" anchor="ctr"/>
            <a:lstStyle/>
            <a:p>
              <a:pPr>
                <a:defRPr/>
              </a:pPr>
              <a:endParaRPr lang="zh-CN" altLang="en-US"/>
            </a:p>
          </p:txBody>
        </p:sp>
      </p:grpSp>
      <p:grpSp>
        <p:nvGrpSpPr>
          <p:cNvPr id="3" name="Group 13"/>
          <p:cNvGrpSpPr>
            <a:grpSpLocks/>
          </p:cNvGrpSpPr>
          <p:nvPr/>
        </p:nvGrpSpPr>
        <p:grpSpPr bwMode="auto">
          <a:xfrm>
            <a:off x="3398870" y="3532188"/>
            <a:ext cx="360362" cy="360362"/>
            <a:chOff x="1565" y="2659"/>
            <a:chExt cx="227" cy="227"/>
          </a:xfrm>
        </p:grpSpPr>
        <p:sp>
          <p:nvSpPr>
            <p:cNvPr id="75790" name="Oval 14"/>
            <p:cNvSpPr>
              <a:spLocks noChangeArrowheads="1"/>
            </p:cNvSpPr>
            <p:nvPr/>
          </p:nvSpPr>
          <p:spPr bwMode="gray">
            <a:xfrm>
              <a:off x="1565" y="2659"/>
              <a:ext cx="227" cy="227"/>
            </a:xfrm>
            <a:prstGeom prst="ellipse">
              <a:avLst/>
            </a:prstGeom>
            <a:gradFill rotWithShape="1">
              <a:gsLst>
                <a:gs pos="0">
                  <a:schemeClr val="accent1">
                    <a:gamma/>
                    <a:tint val="33725"/>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p>
          </p:txBody>
        </p:sp>
        <p:sp>
          <p:nvSpPr>
            <p:cNvPr id="75791" name="Oval 15"/>
            <p:cNvSpPr>
              <a:spLocks noChangeArrowheads="1"/>
            </p:cNvSpPr>
            <p:nvPr/>
          </p:nvSpPr>
          <p:spPr bwMode="gray">
            <a:xfrm>
              <a:off x="1575" y="2678"/>
              <a:ext cx="141" cy="142"/>
            </a:xfrm>
            <a:prstGeom prst="ellipse">
              <a:avLst/>
            </a:prstGeom>
            <a:gradFill rotWithShape="1">
              <a:gsLst>
                <a:gs pos="0">
                  <a:schemeClr val="accent1">
                    <a:gamma/>
                    <a:tint val="33725"/>
                    <a:invGamma/>
                  </a:schemeClr>
                </a:gs>
                <a:gs pos="100000">
                  <a:schemeClr val="accent1">
                    <a:alpha val="0"/>
                  </a:schemeClr>
                </a:gs>
              </a:gsLst>
              <a:path path="shape">
                <a:fillToRect l="50000" t="50000" r="50000" b="50000"/>
              </a:path>
            </a:gradFill>
            <a:ln w="9525" algn="ctr">
              <a:noFill/>
              <a:round/>
              <a:headEnd/>
              <a:tailEnd/>
            </a:ln>
            <a:effectLst/>
          </p:spPr>
          <p:txBody>
            <a:bodyPr wrap="none" anchor="ctr"/>
            <a:lstStyle/>
            <a:p>
              <a:pPr>
                <a:defRPr/>
              </a:pPr>
              <a:endParaRPr lang="zh-CN" altLang="en-US"/>
            </a:p>
          </p:txBody>
        </p:sp>
      </p:grpSp>
      <p:grpSp>
        <p:nvGrpSpPr>
          <p:cNvPr id="4" name="Group 16"/>
          <p:cNvGrpSpPr>
            <a:grpSpLocks/>
          </p:cNvGrpSpPr>
          <p:nvPr/>
        </p:nvGrpSpPr>
        <p:grpSpPr bwMode="auto">
          <a:xfrm>
            <a:off x="4262470" y="5075238"/>
            <a:ext cx="360362" cy="360362"/>
            <a:chOff x="2109" y="3612"/>
            <a:chExt cx="227" cy="227"/>
          </a:xfrm>
        </p:grpSpPr>
        <p:sp>
          <p:nvSpPr>
            <p:cNvPr id="75793" name="Oval 17"/>
            <p:cNvSpPr>
              <a:spLocks noChangeArrowheads="1"/>
            </p:cNvSpPr>
            <p:nvPr/>
          </p:nvSpPr>
          <p:spPr bwMode="gray">
            <a:xfrm>
              <a:off x="2109" y="3612"/>
              <a:ext cx="227" cy="227"/>
            </a:xfrm>
            <a:prstGeom prst="ellipse">
              <a:avLst/>
            </a:prstGeom>
            <a:gradFill rotWithShape="1">
              <a:gsLst>
                <a:gs pos="0">
                  <a:schemeClr val="accent1">
                    <a:gamma/>
                    <a:tint val="33725"/>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p>
          </p:txBody>
        </p:sp>
        <p:sp>
          <p:nvSpPr>
            <p:cNvPr id="75794" name="Oval 18"/>
            <p:cNvSpPr>
              <a:spLocks noChangeArrowheads="1"/>
            </p:cNvSpPr>
            <p:nvPr/>
          </p:nvSpPr>
          <p:spPr bwMode="gray">
            <a:xfrm>
              <a:off x="2119" y="3631"/>
              <a:ext cx="141" cy="142"/>
            </a:xfrm>
            <a:prstGeom prst="ellipse">
              <a:avLst/>
            </a:prstGeom>
            <a:gradFill rotWithShape="1">
              <a:gsLst>
                <a:gs pos="0">
                  <a:schemeClr val="accent1">
                    <a:gamma/>
                    <a:tint val="33725"/>
                    <a:invGamma/>
                  </a:schemeClr>
                </a:gs>
                <a:gs pos="100000">
                  <a:schemeClr val="accent1">
                    <a:alpha val="0"/>
                  </a:schemeClr>
                </a:gs>
              </a:gsLst>
              <a:path path="shape">
                <a:fillToRect l="50000" t="50000" r="50000" b="50000"/>
              </a:path>
            </a:gradFill>
            <a:ln w="9525" algn="ctr">
              <a:noFill/>
              <a:round/>
              <a:headEnd/>
              <a:tailEnd/>
            </a:ln>
            <a:effectLst/>
          </p:spPr>
          <p:txBody>
            <a:bodyPr wrap="none" anchor="ctr"/>
            <a:lstStyle/>
            <a:p>
              <a:pPr>
                <a:defRPr/>
              </a:pPr>
              <a:endParaRPr lang="zh-CN" altLang="en-US"/>
            </a:p>
          </p:txBody>
        </p:sp>
      </p:grpSp>
      <p:grpSp>
        <p:nvGrpSpPr>
          <p:cNvPr id="5" name="Group 19"/>
          <p:cNvGrpSpPr>
            <a:grpSpLocks/>
          </p:cNvGrpSpPr>
          <p:nvPr/>
        </p:nvGrpSpPr>
        <p:grpSpPr bwMode="auto">
          <a:xfrm>
            <a:off x="5449920" y="1684338"/>
            <a:ext cx="360362" cy="360362"/>
            <a:chOff x="3470" y="1706"/>
            <a:chExt cx="227" cy="227"/>
          </a:xfrm>
        </p:grpSpPr>
        <p:sp>
          <p:nvSpPr>
            <p:cNvPr id="75796" name="Oval 20"/>
            <p:cNvSpPr>
              <a:spLocks noChangeArrowheads="1"/>
            </p:cNvSpPr>
            <p:nvPr/>
          </p:nvSpPr>
          <p:spPr bwMode="gray">
            <a:xfrm>
              <a:off x="3470" y="1706"/>
              <a:ext cx="227" cy="227"/>
            </a:xfrm>
            <a:prstGeom prst="ellipse">
              <a:avLst/>
            </a:prstGeom>
            <a:gradFill rotWithShape="1">
              <a:gsLst>
                <a:gs pos="0">
                  <a:schemeClr val="accent1">
                    <a:gamma/>
                    <a:tint val="33725"/>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p>
          </p:txBody>
        </p:sp>
        <p:sp>
          <p:nvSpPr>
            <p:cNvPr id="75797" name="Oval 21"/>
            <p:cNvSpPr>
              <a:spLocks noChangeArrowheads="1"/>
            </p:cNvSpPr>
            <p:nvPr/>
          </p:nvSpPr>
          <p:spPr bwMode="gray">
            <a:xfrm>
              <a:off x="3480" y="1725"/>
              <a:ext cx="141" cy="142"/>
            </a:xfrm>
            <a:prstGeom prst="ellipse">
              <a:avLst/>
            </a:prstGeom>
            <a:gradFill rotWithShape="1">
              <a:gsLst>
                <a:gs pos="0">
                  <a:schemeClr val="accent1">
                    <a:gamma/>
                    <a:tint val="33725"/>
                    <a:invGamma/>
                  </a:schemeClr>
                </a:gs>
                <a:gs pos="100000">
                  <a:schemeClr val="accent1">
                    <a:alpha val="0"/>
                  </a:schemeClr>
                </a:gs>
              </a:gsLst>
              <a:path path="shape">
                <a:fillToRect l="50000" t="50000" r="50000" b="50000"/>
              </a:path>
            </a:gradFill>
            <a:ln w="9525" algn="ctr">
              <a:noFill/>
              <a:round/>
              <a:headEnd/>
              <a:tailEnd/>
            </a:ln>
            <a:effectLst/>
          </p:spPr>
          <p:txBody>
            <a:bodyPr wrap="none" anchor="ctr"/>
            <a:lstStyle/>
            <a:p>
              <a:pPr>
                <a:defRPr/>
              </a:pPr>
              <a:endParaRPr lang="zh-CN" altLang="en-US"/>
            </a:p>
          </p:txBody>
        </p:sp>
      </p:grpSp>
      <p:grpSp>
        <p:nvGrpSpPr>
          <p:cNvPr id="6" name="Group 22"/>
          <p:cNvGrpSpPr>
            <a:grpSpLocks/>
          </p:cNvGrpSpPr>
          <p:nvPr/>
        </p:nvGrpSpPr>
        <p:grpSpPr bwMode="auto">
          <a:xfrm>
            <a:off x="7142195" y="3532188"/>
            <a:ext cx="360362" cy="360362"/>
            <a:chOff x="3923" y="2659"/>
            <a:chExt cx="227" cy="227"/>
          </a:xfrm>
        </p:grpSpPr>
        <p:sp>
          <p:nvSpPr>
            <p:cNvPr id="75799" name="Oval 23"/>
            <p:cNvSpPr>
              <a:spLocks noChangeArrowheads="1"/>
            </p:cNvSpPr>
            <p:nvPr/>
          </p:nvSpPr>
          <p:spPr bwMode="gray">
            <a:xfrm>
              <a:off x="3923" y="2659"/>
              <a:ext cx="227" cy="227"/>
            </a:xfrm>
            <a:prstGeom prst="ellipse">
              <a:avLst/>
            </a:prstGeom>
            <a:gradFill rotWithShape="1">
              <a:gsLst>
                <a:gs pos="0">
                  <a:schemeClr val="accent1">
                    <a:gamma/>
                    <a:tint val="33725"/>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p>
          </p:txBody>
        </p:sp>
        <p:sp>
          <p:nvSpPr>
            <p:cNvPr id="75800" name="Oval 24"/>
            <p:cNvSpPr>
              <a:spLocks noChangeArrowheads="1"/>
            </p:cNvSpPr>
            <p:nvPr/>
          </p:nvSpPr>
          <p:spPr bwMode="gray">
            <a:xfrm>
              <a:off x="3933" y="2678"/>
              <a:ext cx="141" cy="142"/>
            </a:xfrm>
            <a:prstGeom prst="ellipse">
              <a:avLst/>
            </a:prstGeom>
            <a:gradFill rotWithShape="1">
              <a:gsLst>
                <a:gs pos="0">
                  <a:schemeClr val="accent1">
                    <a:gamma/>
                    <a:tint val="33725"/>
                    <a:invGamma/>
                  </a:schemeClr>
                </a:gs>
                <a:gs pos="100000">
                  <a:schemeClr val="accent1">
                    <a:alpha val="0"/>
                  </a:schemeClr>
                </a:gs>
              </a:gsLst>
              <a:path path="shape">
                <a:fillToRect l="50000" t="50000" r="50000" b="50000"/>
              </a:path>
            </a:gradFill>
            <a:ln w="9525" algn="ctr">
              <a:noFill/>
              <a:round/>
              <a:headEnd/>
              <a:tailEnd/>
            </a:ln>
            <a:effectLst/>
          </p:spPr>
          <p:txBody>
            <a:bodyPr wrap="none" anchor="ctr"/>
            <a:lstStyle/>
            <a:p>
              <a:pPr>
                <a:defRPr/>
              </a:pPr>
              <a:endParaRPr lang="zh-CN" altLang="en-US"/>
            </a:p>
          </p:txBody>
        </p:sp>
      </p:grpSp>
      <p:grpSp>
        <p:nvGrpSpPr>
          <p:cNvPr id="7" name="Group 25"/>
          <p:cNvGrpSpPr>
            <a:grpSpLocks/>
          </p:cNvGrpSpPr>
          <p:nvPr/>
        </p:nvGrpSpPr>
        <p:grpSpPr bwMode="auto">
          <a:xfrm>
            <a:off x="6248432" y="5132388"/>
            <a:ext cx="360363" cy="360362"/>
            <a:chOff x="3515" y="3521"/>
            <a:chExt cx="227" cy="227"/>
          </a:xfrm>
        </p:grpSpPr>
        <p:sp>
          <p:nvSpPr>
            <p:cNvPr id="75802" name="Oval 26"/>
            <p:cNvSpPr>
              <a:spLocks noChangeArrowheads="1"/>
            </p:cNvSpPr>
            <p:nvPr/>
          </p:nvSpPr>
          <p:spPr bwMode="gray">
            <a:xfrm>
              <a:off x="3515" y="3521"/>
              <a:ext cx="227" cy="227"/>
            </a:xfrm>
            <a:prstGeom prst="ellipse">
              <a:avLst/>
            </a:prstGeom>
            <a:gradFill rotWithShape="1">
              <a:gsLst>
                <a:gs pos="0">
                  <a:schemeClr val="accent1">
                    <a:gamma/>
                    <a:tint val="33725"/>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p>
          </p:txBody>
        </p:sp>
        <p:sp>
          <p:nvSpPr>
            <p:cNvPr id="75803" name="Oval 27"/>
            <p:cNvSpPr>
              <a:spLocks noChangeArrowheads="1"/>
            </p:cNvSpPr>
            <p:nvPr/>
          </p:nvSpPr>
          <p:spPr bwMode="gray">
            <a:xfrm>
              <a:off x="3525" y="3540"/>
              <a:ext cx="141" cy="142"/>
            </a:xfrm>
            <a:prstGeom prst="ellipse">
              <a:avLst/>
            </a:prstGeom>
            <a:gradFill rotWithShape="1">
              <a:gsLst>
                <a:gs pos="0">
                  <a:schemeClr val="accent1">
                    <a:gamma/>
                    <a:tint val="33725"/>
                    <a:invGamma/>
                  </a:schemeClr>
                </a:gs>
                <a:gs pos="100000">
                  <a:schemeClr val="accent1">
                    <a:alpha val="0"/>
                  </a:schemeClr>
                </a:gs>
              </a:gsLst>
              <a:path path="shape">
                <a:fillToRect l="50000" t="50000" r="50000" b="50000"/>
              </a:path>
            </a:gradFill>
            <a:ln w="9525" algn="ctr">
              <a:noFill/>
              <a:round/>
              <a:headEnd/>
              <a:tailEnd/>
            </a:ln>
            <a:effectLst/>
          </p:spPr>
          <p:txBody>
            <a:bodyPr wrap="none" anchor="ctr"/>
            <a:lstStyle/>
            <a:p>
              <a:pPr>
                <a:defRPr/>
              </a:pPr>
              <a:endParaRPr lang="zh-CN" altLang="en-US"/>
            </a:p>
          </p:txBody>
        </p:sp>
      </p:grpSp>
      <p:sp>
        <p:nvSpPr>
          <p:cNvPr id="75804" name="Oval 28"/>
          <p:cNvSpPr>
            <a:spLocks noChangeArrowheads="1"/>
          </p:cNvSpPr>
          <p:nvPr/>
        </p:nvSpPr>
        <p:spPr bwMode="gray">
          <a:xfrm>
            <a:off x="4495832" y="2773363"/>
            <a:ext cx="1944688" cy="1944687"/>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75805" name="Oval 29"/>
          <p:cNvSpPr>
            <a:spLocks noChangeArrowheads="1"/>
          </p:cNvSpPr>
          <p:nvPr/>
        </p:nvSpPr>
        <p:spPr bwMode="gray">
          <a:xfrm>
            <a:off x="4500595" y="2779713"/>
            <a:ext cx="1944687" cy="1944687"/>
          </a:xfrm>
          <a:prstGeom prst="ellipse">
            <a:avLst/>
          </a:prstGeom>
          <a:gradFill rotWithShape="1">
            <a:gsLst>
              <a:gs pos="0">
                <a:schemeClr val="hlink">
                  <a:alpha val="32001"/>
                </a:schemeClr>
              </a:gs>
              <a:gs pos="100000">
                <a:schemeClr val="hlink">
                  <a:gamma/>
                  <a:shade val="46275"/>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75806" name="Oval 30"/>
          <p:cNvSpPr>
            <a:spLocks noChangeArrowheads="1"/>
          </p:cNvSpPr>
          <p:nvPr/>
        </p:nvSpPr>
        <p:spPr bwMode="gray">
          <a:xfrm>
            <a:off x="4622832" y="2900363"/>
            <a:ext cx="1690688" cy="1690687"/>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75807" name="Oval 31"/>
          <p:cNvSpPr>
            <a:spLocks noChangeArrowheads="1"/>
          </p:cNvSpPr>
          <p:nvPr/>
        </p:nvSpPr>
        <p:spPr bwMode="gray">
          <a:xfrm>
            <a:off x="4605370" y="2873375"/>
            <a:ext cx="1690687" cy="1690688"/>
          </a:xfrm>
          <a:prstGeom prst="ellipse">
            <a:avLst/>
          </a:prstGeom>
          <a:gradFill rotWithShape="1">
            <a:gsLst>
              <a:gs pos="0">
                <a:schemeClr val="hlink">
                  <a:gamma/>
                  <a:shade val="63529"/>
                  <a:invGamma/>
                </a:schemeClr>
              </a:gs>
              <a:gs pos="100000">
                <a:schemeClr val="hlink">
                  <a:alpha val="0"/>
                </a:schemeClr>
              </a:gs>
            </a:gsLst>
            <a:lin ang="2700000" scaled="1"/>
          </a:gradFill>
          <a:ln w="38100" algn="ctr">
            <a:noFill/>
            <a:round/>
            <a:headEnd/>
            <a:tailEnd/>
          </a:ln>
          <a:effectLst/>
        </p:spPr>
        <p:txBody>
          <a:bodyPr anchor="ctr">
            <a:spAutoFit/>
          </a:bodyPr>
          <a:lstStyle/>
          <a:p>
            <a:pPr>
              <a:defRPr/>
            </a:pPr>
            <a:endParaRPr lang="zh-CN" altLang="en-US"/>
          </a:p>
        </p:txBody>
      </p:sp>
      <p:grpSp>
        <p:nvGrpSpPr>
          <p:cNvPr id="8" name="Group 44"/>
          <p:cNvGrpSpPr>
            <a:grpSpLocks/>
          </p:cNvGrpSpPr>
          <p:nvPr/>
        </p:nvGrpSpPr>
        <p:grpSpPr bwMode="auto">
          <a:xfrm>
            <a:off x="4706970" y="2984500"/>
            <a:ext cx="1522412" cy="1522413"/>
            <a:chOff x="2416" y="1878"/>
            <a:chExt cx="959" cy="959"/>
          </a:xfrm>
        </p:grpSpPr>
        <p:sp>
          <p:nvSpPr>
            <p:cNvPr id="19485" name="Oval 32"/>
            <p:cNvSpPr>
              <a:spLocks noChangeArrowheads="1"/>
            </p:cNvSpPr>
            <p:nvPr/>
          </p:nvSpPr>
          <p:spPr bwMode="gray">
            <a:xfrm>
              <a:off x="2416" y="1878"/>
              <a:ext cx="959" cy="959"/>
            </a:xfrm>
            <a:prstGeom prst="ellipse">
              <a:avLst/>
            </a:prstGeom>
            <a:solidFill>
              <a:srgbClr val="333333"/>
            </a:solidFill>
            <a:ln w="38100" algn="ctr">
              <a:noFill/>
              <a:round/>
              <a:headEnd/>
              <a:tailEnd/>
            </a:ln>
          </p:spPr>
          <p:txBody>
            <a:bodyPr anchor="ctr">
              <a:spAutoFit/>
            </a:bodyPr>
            <a:lstStyle/>
            <a:p>
              <a:endParaRPr lang="zh-CN" altLang="en-US"/>
            </a:p>
          </p:txBody>
        </p:sp>
        <p:sp>
          <p:nvSpPr>
            <p:cNvPr id="19486" name="Oval 33"/>
            <p:cNvSpPr>
              <a:spLocks noChangeArrowheads="1"/>
            </p:cNvSpPr>
            <p:nvPr/>
          </p:nvSpPr>
          <p:spPr bwMode="gray">
            <a:xfrm>
              <a:off x="2430" y="1890"/>
              <a:ext cx="927" cy="928"/>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p>
          </p:txBody>
        </p:sp>
        <p:sp>
          <p:nvSpPr>
            <p:cNvPr id="19487" name="Oval 34"/>
            <p:cNvSpPr>
              <a:spLocks noChangeArrowheads="1"/>
            </p:cNvSpPr>
            <p:nvPr/>
          </p:nvSpPr>
          <p:spPr bwMode="gray">
            <a:xfrm>
              <a:off x="2441" y="1896"/>
              <a:ext cx="906" cy="904"/>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CN" altLang="en-US"/>
            </a:p>
          </p:txBody>
        </p:sp>
        <p:sp>
          <p:nvSpPr>
            <p:cNvPr id="19488" name="Oval 35"/>
            <p:cNvSpPr>
              <a:spLocks noChangeArrowheads="1"/>
            </p:cNvSpPr>
            <p:nvPr/>
          </p:nvSpPr>
          <p:spPr bwMode="gray">
            <a:xfrm>
              <a:off x="2451" y="1905"/>
              <a:ext cx="861" cy="845"/>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p>
          </p:txBody>
        </p:sp>
        <p:sp>
          <p:nvSpPr>
            <p:cNvPr id="19489" name="Oval 36"/>
            <p:cNvSpPr>
              <a:spLocks noChangeArrowheads="1"/>
            </p:cNvSpPr>
            <p:nvPr/>
          </p:nvSpPr>
          <p:spPr bwMode="gray">
            <a:xfrm>
              <a:off x="2502" y="1928"/>
              <a:ext cx="765" cy="687"/>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zh-CN" altLang="en-US"/>
            </a:p>
          </p:txBody>
        </p:sp>
      </p:grpSp>
      <p:sp>
        <p:nvSpPr>
          <p:cNvPr id="19478" name="Text Box 37"/>
          <p:cNvSpPr txBox="1">
            <a:spLocks noChangeArrowheads="1"/>
          </p:cNvSpPr>
          <p:nvPr/>
        </p:nvSpPr>
        <p:spPr bwMode="gray">
          <a:xfrm>
            <a:off x="4733957" y="3559178"/>
            <a:ext cx="1566455" cy="400110"/>
          </a:xfrm>
          <a:prstGeom prst="rect">
            <a:avLst/>
          </a:prstGeom>
          <a:noFill/>
          <a:ln w="9525" algn="ctr">
            <a:noFill/>
            <a:miter lim="800000"/>
            <a:headEnd/>
            <a:tailEnd/>
          </a:ln>
        </p:spPr>
        <p:txBody>
          <a:bodyPr wrap="none">
            <a:spAutoFit/>
          </a:bodyPr>
          <a:lstStyle/>
          <a:p>
            <a:pPr algn="ctr" eaLnBrk="0" hangingPunct="0"/>
            <a:r>
              <a:rPr lang="en-US" altLang="zh-CN" sz="2000" dirty="0" smtClean="0">
                <a:solidFill>
                  <a:srgbClr val="000000"/>
                </a:solidFill>
              </a:rPr>
              <a:t>ILL</a:t>
            </a:r>
            <a:r>
              <a:rPr lang="zh-CN" altLang="en-US" sz="2000" dirty="0" smtClean="0">
                <a:solidFill>
                  <a:srgbClr val="000000"/>
                </a:solidFill>
              </a:rPr>
              <a:t>调度中心</a:t>
            </a:r>
            <a:endParaRPr lang="en-US" altLang="zh-CN" sz="2000" dirty="0">
              <a:solidFill>
                <a:srgbClr val="000000"/>
              </a:solidFill>
            </a:endParaRPr>
          </a:p>
        </p:txBody>
      </p:sp>
      <p:sp>
        <p:nvSpPr>
          <p:cNvPr id="19479" name="Text Box 38"/>
          <p:cNvSpPr txBox="1">
            <a:spLocks noChangeArrowheads="1"/>
          </p:cNvSpPr>
          <p:nvPr/>
        </p:nvSpPr>
        <p:spPr bwMode="auto">
          <a:xfrm>
            <a:off x="5872195" y="1446214"/>
            <a:ext cx="1415773" cy="338554"/>
          </a:xfrm>
          <a:prstGeom prst="rect">
            <a:avLst/>
          </a:prstGeom>
          <a:noFill/>
          <a:ln w="9525" algn="ctr">
            <a:noFill/>
            <a:miter lim="800000"/>
            <a:headEnd/>
            <a:tailEnd/>
          </a:ln>
        </p:spPr>
        <p:txBody>
          <a:bodyPr wrap="none">
            <a:spAutoFit/>
          </a:bodyPr>
          <a:lstStyle/>
          <a:p>
            <a:pPr eaLnBrk="0" hangingPunct="0"/>
            <a:r>
              <a:rPr lang="zh-CN" altLang="en-US" sz="1600" dirty="0" smtClean="0"/>
              <a:t>国外服务机构</a:t>
            </a:r>
            <a:endParaRPr lang="en-US" altLang="zh-CN" sz="1600" dirty="0"/>
          </a:p>
        </p:txBody>
      </p:sp>
      <p:sp>
        <p:nvSpPr>
          <p:cNvPr id="19480" name="Text Box 39"/>
          <p:cNvSpPr txBox="1">
            <a:spLocks noChangeArrowheads="1"/>
          </p:cNvSpPr>
          <p:nvPr/>
        </p:nvSpPr>
        <p:spPr bwMode="auto">
          <a:xfrm>
            <a:off x="2829639" y="1789112"/>
            <a:ext cx="1210588" cy="338554"/>
          </a:xfrm>
          <a:prstGeom prst="rect">
            <a:avLst/>
          </a:prstGeom>
          <a:noFill/>
          <a:ln w="9525" algn="ctr">
            <a:noFill/>
            <a:miter lim="800000"/>
            <a:headEnd/>
            <a:tailEnd/>
          </a:ln>
        </p:spPr>
        <p:txBody>
          <a:bodyPr wrap="none">
            <a:spAutoFit/>
          </a:bodyPr>
          <a:lstStyle/>
          <a:p>
            <a:pPr algn="r" eaLnBrk="0" hangingPunct="0"/>
            <a:r>
              <a:rPr lang="zh-CN" altLang="en-US" sz="1600" dirty="0" smtClean="0"/>
              <a:t>服务提供商</a:t>
            </a:r>
            <a:endParaRPr lang="en-US" altLang="zh-CN" sz="1600" dirty="0"/>
          </a:p>
        </p:txBody>
      </p:sp>
      <p:sp>
        <p:nvSpPr>
          <p:cNvPr id="19481" name="Text Box 40"/>
          <p:cNvSpPr txBox="1">
            <a:spLocks noChangeArrowheads="1"/>
          </p:cNvSpPr>
          <p:nvPr/>
        </p:nvSpPr>
        <p:spPr bwMode="auto">
          <a:xfrm>
            <a:off x="7543832" y="3556000"/>
            <a:ext cx="1210588" cy="338554"/>
          </a:xfrm>
          <a:prstGeom prst="rect">
            <a:avLst/>
          </a:prstGeom>
          <a:noFill/>
          <a:ln w="9525" algn="ctr">
            <a:noFill/>
            <a:miter lim="800000"/>
            <a:headEnd/>
            <a:tailEnd/>
          </a:ln>
        </p:spPr>
        <p:txBody>
          <a:bodyPr wrap="none">
            <a:spAutoFit/>
          </a:bodyPr>
          <a:lstStyle/>
          <a:p>
            <a:pPr eaLnBrk="0" hangingPunct="0"/>
            <a:r>
              <a:rPr lang="zh-CN" altLang="en-US" sz="1600" dirty="0" smtClean="0"/>
              <a:t>上海图书馆</a:t>
            </a:r>
            <a:endParaRPr lang="en-US" altLang="zh-CN" sz="1600" dirty="0"/>
          </a:p>
        </p:txBody>
      </p:sp>
      <p:sp>
        <p:nvSpPr>
          <p:cNvPr id="19482" name="Text Box 41"/>
          <p:cNvSpPr txBox="1">
            <a:spLocks noChangeArrowheads="1"/>
          </p:cNvSpPr>
          <p:nvPr/>
        </p:nvSpPr>
        <p:spPr bwMode="auto">
          <a:xfrm>
            <a:off x="6629432" y="5156200"/>
            <a:ext cx="1210588" cy="338554"/>
          </a:xfrm>
          <a:prstGeom prst="rect">
            <a:avLst/>
          </a:prstGeom>
          <a:noFill/>
          <a:ln w="9525" algn="ctr">
            <a:noFill/>
            <a:miter lim="800000"/>
            <a:headEnd/>
            <a:tailEnd/>
          </a:ln>
        </p:spPr>
        <p:txBody>
          <a:bodyPr wrap="none">
            <a:spAutoFit/>
          </a:bodyPr>
          <a:lstStyle/>
          <a:p>
            <a:pPr eaLnBrk="0" hangingPunct="0"/>
            <a:r>
              <a:rPr lang="zh-CN" altLang="en-US" sz="1600" dirty="0" smtClean="0"/>
              <a:t>高校成员馆</a:t>
            </a:r>
            <a:endParaRPr lang="en-US" altLang="zh-CN" sz="1600" dirty="0"/>
          </a:p>
        </p:txBody>
      </p:sp>
      <p:sp>
        <p:nvSpPr>
          <p:cNvPr id="19483" name="Text Box 42"/>
          <p:cNvSpPr txBox="1">
            <a:spLocks noChangeArrowheads="1"/>
          </p:cNvSpPr>
          <p:nvPr/>
        </p:nvSpPr>
        <p:spPr bwMode="auto">
          <a:xfrm>
            <a:off x="2618599" y="3556000"/>
            <a:ext cx="707245" cy="338554"/>
          </a:xfrm>
          <a:prstGeom prst="rect">
            <a:avLst/>
          </a:prstGeom>
          <a:noFill/>
          <a:ln w="9525" algn="ctr">
            <a:noFill/>
            <a:miter lim="800000"/>
            <a:headEnd/>
            <a:tailEnd/>
          </a:ln>
        </p:spPr>
        <p:txBody>
          <a:bodyPr wrap="none">
            <a:spAutoFit/>
          </a:bodyPr>
          <a:lstStyle/>
          <a:p>
            <a:pPr algn="r" eaLnBrk="0" hangingPunct="0"/>
            <a:r>
              <a:rPr lang="en-US" altLang="zh-CN" sz="1600" dirty="0" smtClean="0"/>
              <a:t>NSTL</a:t>
            </a:r>
            <a:endParaRPr lang="en-US" altLang="zh-CN" sz="1600" dirty="0"/>
          </a:p>
        </p:txBody>
      </p:sp>
      <p:sp>
        <p:nvSpPr>
          <p:cNvPr id="19484" name="Text Box 43"/>
          <p:cNvSpPr txBox="1">
            <a:spLocks noChangeArrowheads="1"/>
          </p:cNvSpPr>
          <p:nvPr/>
        </p:nvSpPr>
        <p:spPr bwMode="auto">
          <a:xfrm>
            <a:off x="3369541" y="5094288"/>
            <a:ext cx="865943" cy="338554"/>
          </a:xfrm>
          <a:prstGeom prst="rect">
            <a:avLst/>
          </a:prstGeom>
          <a:noFill/>
          <a:ln w="9525" algn="ctr">
            <a:noFill/>
            <a:miter lim="800000"/>
            <a:headEnd/>
            <a:tailEnd/>
          </a:ln>
        </p:spPr>
        <p:txBody>
          <a:bodyPr wrap="none">
            <a:spAutoFit/>
          </a:bodyPr>
          <a:lstStyle/>
          <a:p>
            <a:pPr algn="r" eaLnBrk="0" hangingPunct="0"/>
            <a:r>
              <a:rPr lang="en-US" altLang="zh-CN" sz="1600" dirty="0" smtClean="0"/>
              <a:t>CASHL</a:t>
            </a:r>
            <a:endParaRPr lang="en-US" altLang="zh-CN" sz="1600" dirty="0"/>
          </a:p>
        </p:txBody>
      </p:sp>
      <p:grpSp>
        <p:nvGrpSpPr>
          <p:cNvPr id="46" name="Group 2"/>
          <p:cNvGrpSpPr>
            <a:grpSpLocks/>
          </p:cNvGrpSpPr>
          <p:nvPr/>
        </p:nvGrpSpPr>
        <p:grpSpPr bwMode="auto">
          <a:xfrm>
            <a:off x="457199" y="5000625"/>
            <a:ext cx="1066800" cy="1390650"/>
            <a:chOff x="323" y="2780"/>
            <a:chExt cx="176" cy="230"/>
          </a:xfrm>
        </p:grpSpPr>
        <p:pic>
          <p:nvPicPr>
            <p:cNvPr id="47" name="Picture 3"/>
            <p:cNvPicPr>
              <a:picLocks noChangeArrowheads="1"/>
            </p:cNvPicPr>
            <p:nvPr/>
          </p:nvPicPr>
          <p:blipFill>
            <a:blip r:embed="rId2"/>
            <a:srcRect/>
            <a:stretch>
              <a:fillRect/>
            </a:stretch>
          </p:blipFill>
          <p:spPr bwMode="auto">
            <a:xfrm>
              <a:off x="397" y="2781"/>
              <a:ext cx="102" cy="87"/>
            </a:xfrm>
            <a:prstGeom prst="rect">
              <a:avLst/>
            </a:prstGeom>
            <a:noFill/>
            <a:ln w="9525">
              <a:noFill/>
              <a:miter lim="800000"/>
              <a:headEnd/>
              <a:tailEnd/>
            </a:ln>
            <a:effectLst/>
          </p:spPr>
        </p:pic>
        <p:pic>
          <p:nvPicPr>
            <p:cNvPr id="48" name="Picture 4"/>
            <p:cNvPicPr>
              <a:picLocks noChangeArrowheads="1"/>
            </p:cNvPicPr>
            <p:nvPr/>
          </p:nvPicPr>
          <p:blipFill>
            <a:blip r:embed="rId3"/>
            <a:srcRect/>
            <a:stretch>
              <a:fillRect/>
            </a:stretch>
          </p:blipFill>
          <p:spPr bwMode="auto">
            <a:xfrm>
              <a:off x="323" y="2780"/>
              <a:ext cx="137" cy="230"/>
            </a:xfrm>
            <a:prstGeom prst="rect">
              <a:avLst/>
            </a:prstGeom>
            <a:noFill/>
            <a:ln w="9525">
              <a:noFill/>
              <a:miter lim="800000"/>
              <a:headEnd/>
              <a:tailEnd/>
            </a:ln>
            <a:effectLst/>
          </p:spPr>
        </p:pic>
      </p:grpSp>
      <p:grpSp>
        <p:nvGrpSpPr>
          <p:cNvPr id="49" name="Group 9"/>
          <p:cNvGrpSpPr>
            <a:grpSpLocks/>
          </p:cNvGrpSpPr>
          <p:nvPr/>
        </p:nvGrpSpPr>
        <p:grpSpPr bwMode="auto">
          <a:xfrm>
            <a:off x="1724024" y="4257674"/>
            <a:ext cx="1319213" cy="1290637"/>
            <a:chOff x="1438" y="1957"/>
            <a:chExt cx="2280" cy="1978"/>
          </a:xfrm>
        </p:grpSpPr>
        <p:sp>
          <p:nvSpPr>
            <p:cNvPr id="50" name="Freeform 10"/>
            <p:cNvSpPr>
              <a:spLocks/>
            </p:cNvSpPr>
            <p:nvPr/>
          </p:nvSpPr>
          <p:spPr bwMode="auto">
            <a:xfrm rot="5400000">
              <a:off x="1387" y="2239"/>
              <a:ext cx="1747" cy="1645"/>
            </a:xfrm>
            <a:custGeom>
              <a:avLst/>
              <a:gdLst/>
              <a:ahLst/>
              <a:cxnLst>
                <a:cxn ang="0">
                  <a:pos x="923" y="56"/>
                </a:cxn>
                <a:cxn ang="0">
                  <a:pos x="992" y="169"/>
                </a:cxn>
                <a:cxn ang="0">
                  <a:pos x="1070" y="284"/>
                </a:cxn>
                <a:cxn ang="0">
                  <a:pos x="1158" y="401"/>
                </a:cxn>
                <a:cxn ang="0">
                  <a:pos x="1255" y="520"/>
                </a:cxn>
                <a:cxn ang="0">
                  <a:pos x="1359" y="638"/>
                </a:cxn>
                <a:cxn ang="0">
                  <a:pos x="1471" y="756"/>
                </a:cxn>
                <a:cxn ang="0">
                  <a:pos x="1588" y="873"/>
                </a:cxn>
                <a:cxn ang="0">
                  <a:pos x="1712" y="988"/>
                </a:cxn>
                <a:cxn ang="0">
                  <a:pos x="1841" y="1101"/>
                </a:cxn>
                <a:cxn ang="0">
                  <a:pos x="1974" y="1211"/>
                </a:cxn>
                <a:cxn ang="0">
                  <a:pos x="2110" y="1317"/>
                </a:cxn>
                <a:cxn ang="0">
                  <a:pos x="2250" y="1419"/>
                </a:cxn>
                <a:cxn ang="0">
                  <a:pos x="2391" y="1516"/>
                </a:cxn>
                <a:cxn ang="0">
                  <a:pos x="2534" y="1608"/>
                </a:cxn>
                <a:cxn ang="0">
                  <a:pos x="2678" y="1693"/>
                </a:cxn>
                <a:cxn ang="0">
                  <a:pos x="838" y="1733"/>
                </a:cxn>
                <a:cxn ang="0">
                  <a:pos x="771" y="1640"/>
                </a:cxn>
                <a:cxn ang="0">
                  <a:pos x="705" y="1542"/>
                </a:cxn>
                <a:cxn ang="0">
                  <a:pos x="640" y="1441"/>
                </a:cxn>
                <a:cxn ang="0">
                  <a:pos x="576" y="1336"/>
                </a:cxn>
                <a:cxn ang="0">
                  <a:pos x="514" y="1227"/>
                </a:cxn>
                <a:cxn ang="0">
                  <a:pos x="453" y="1117"/>
                </a:cxn>
                <a:cxn ang="0">
                  <a:pos x="421" y="1004"/>
                </a:cxn>
                <a:cxn ang="0">
                  <a:pos x="355" y="890"/>
                </a:cxn>
                <a:cxn ang="0">
                  <a:pos x="301" y="779"/>
                </a:cxn>
                <a:cxn ang="0">
                  <a:pos x="254" y="661"/>
                </a:cxn>
                <a:cxn ang="0">
                  <a:pos x="205" y="551"/>
                </a:cxn>
                <a:cxn ang="0">
                  <a:pos x="163" y="437"/>
                </a:cxn>
                <a:cxn ang="0">
                  <a:pos x="116" y="320"/>
                </a:cxn>
                <a:cxn ang="0">
                  <a:pos x="76" y="211"/>
                </a:cxn>
                <a:cxn ang="0">
                  <a:pos x="40" y="106"/>
                </a:cxn>
                <a:cxn ang="0">
                  <a:pos x="0" y="0"/>
                </a:cxn>
              </a:cxnLst>
              <a:rect l="0" t="0" r="r" b="b"/>
              <a:pathLst>
                <a:path w="2750" h="1733">
                  <a:moveTo>
                    <a:pt x="892" y="0"/>
                  </a:moveTo>
                  <a:lnTo>
                    <a:pt x="923" y="56"/>
                  </a:lnTo>
                  <a:lnTo>
                    <a:pt x="956" y="112"/>
                  </a:lnTo>
                  <a:lnTo>
                    <a:pt x="992" y="169"/>
                  </a:lnTo>
                  <a:lnTo>
                    <a:pt x="1030" y="226"/>
                  </a:lnTo>
                  <a:lnTo>
                    <a:pt x="1070" y="284"/>
                  </a:lnTo>
                  <a:lnTo>
                    <a:pt x="1113" y="343"/>
                  </a:lnTo>
                  <a:lnTo>
                    <a:pt x="1158" y="401"/>
                  </a:lnTo>
                  <a:lnTo>
                    <a:pt x="1206" y="461"/>
                  </a:lnTo>
                  <a:lnTo>
                    <a:pt x="1255" y="520"/>
                  </a:lnTo>
                  <a:lnTo>
                    <a:pt x="1306" y="579"/>
                  </a:lnTo>
                  <a:lnTo>
                    <a:pt x="1359" y="638"/>
                  </a:lnTo>
                  <a:lnTo>
                    <a:pt x="1414" y="697"/>
                  </a:lnTo>
                  <a:lnTo>
                    <a:pt x="1471" y="756"/>
                  </a:lnTo>
                  <a:lnTo>
                    <a:pt x="1529" y="815"/>
                  </a:lnTo>
                  <a:lnTo>
                    <a:pt x="1588" y="873"/>
                  </a:lnTo>
                  <a:lnTo>
                    <a:pt x="1650" y="931"/>
                  </a:lnTo>
                  <a:lnTo>
                    <a:pt x="1712" y="988"/>
                  </a:lnTo>
                  <a:lnTo>
                    <a:pt x="1776" y="1045"/>
                  </a:lnTo>
                  <a:lnTo>
                    <a:pt x="1841" y="1101"/>
                  </a:lnTo>
                  <a:lnTo>
                    <a:pt x="1907" y="1157"/>
                  </a:lnTo>
                  <a:lnTo>
                    <a:pt x="1974" y="1211"/>
                  </a:lnTo>
                  <a:lnTo>
                    <a:pt x="2041" y="1265"/>
                  </a:lnTo>
                  <a:lnTo>
                    <a:pt x="2110" y="1317"/>
                  </a:lnTo>
                  <a:lnTo>
                    <a:pt x="2180" y="1369"/>
                  </a:lnTo>
                  <a:lnTo>
                    <a:pt x="2250" y="1419"/>
                  </a:lnTo>
                  <a:lnTo>
                    <a:pt x="2320" y="1469"/>
                  </a:lnTo>
                  <a:lnTo>
                    <a:pt x="2391" y="1516"/>
                  </a:lnTo>
                  <a:lnTo>
                    <a:pt x="2462" y="1563"/>
                  </a:lnTo>
                  <a:lnTo>
                    <a:pt x="2534" y="1608"/>
                  </a:lnTo>
                  <a:lnTo>
                    <a:pt x="2606" y="1651"/>
                  </a:lnTo>
                  <a:lnTo>
                    <a:pt x="2678" y="1693"/>
                  </a:lnTo>
                  <a:lnTo>
                    <a:pt x="2750" y="1733"/>
                  </a:lnTo>
                  <a:lnTo>
                    <a:pt x="838" y="1733"/>
                  </a:lnTo>
                  <a:lnTo>
                    <a:pt x="805" y="1687"/>
                  </a:lnTo>
                  <a:lnTo>
                    <a:pt x="771" y="1640"/>
                  </a:lnTo>
                  <a:lnTo>
                    <a:pt x="738" y="1592"/>
                  </a:lnTo>
                  <a:lnTo>
                    <a:pt x="705" y="1542"/>
                  </a:lnTo>
                  <a:lnTo>
                    <a:pt x="672" y="1492"/>
                  </a:lnTo>
                  <a:lnTo>
                    <a:pt x="640" y="1441"/>
                  </a:lnTo>
                  <a:lnTo>
                    <a:pt x="608" y="1389"/>
                  </a:lnTo>
                  <a:lnTo>
                    <a:pt x="576" y="1336"/>
                  </a:lnTo>
                  <a:lnTo>
                    <a:pt x="545" y="1282"/>
                  </a:lnTo>
                  <a:lnTo>
                    <a:pt x="514" y="1227"/>
                  </a:lnTo>
                  <a:lnTo>
                    <a:pt x="483" y="1172"/>
                  </a:lnTo>
                  <a:lnTo>
                    <a:pt x="453" y="1117"/>
                  </a:lnTo>
                  <a:lnTo>
                    <a:pt x="427" y="1057"/>
                  </a:lnTo>
                  <a:lnTo>
                    <a:pt x="421" y="1004"/>
                  </a:lnTo>
                  <a:lnTo>
                    <a:pt x="386" y="947"/>
                  </a:lnTo>
                  <a:lnTo>
                    <a:pt x="355" y="890"/>
                  </a:lnTo>
                  <a:lnTo>
                    <a:pt x="329" y="832"/>
                  </a:lnTo>
                  <a:lnTo>
                    <a:pt x="301" y="779"/>
                  </a:lnTo>
                  <a:lnTo>
                    <a:pt x="277" y="719"/>
                  </a:lnTo>
                  <a:lnTo>
                    <a:pt x="254" y="661"/>
                  </a:lnTo>
                  <a:lnTo>
                    <a:pt x="227" y="607"/>
                  </a:lnTo>
                  <a:lnTo>
                    <a:pt x="205" y="551"/>
                  </a:lnTo>
                  <a:lnTo>
                    <a:pt x="182" y="491"/>
                  </a:lnTo>
                  <a:lnTo>
                    <a:pt x="163" y="437"/>
                  </a:lnTo>
                  <a:lnTo>
                    <a:pt x="140" y="380"/>
                  </a:lnTo>
                  <a:lnTo>
                    <a:pt x="116" y="320"/>
                  </a:lnTo>
                  <a:lnTo>
                    <a:pt x="94" y="268"/>
                  </a:lnTo>
                  <a:lnTo>
                    <a:pt x="76" y="211"/>
                  </a:lnTo>
                  <a:lnTo>
                    <a:pt x="55" y="158"/>
                  </a:lnTo>
                  <a:lnTo>
                    <a:pt x="40" y="106"/>
                  </a:lnTo>
                  <a:lnTo>
                    <a:pt x="25" y="50"/>
                  </a:lnTo>
                  <a:lnTo>
                    <a:pt x="0" y="0"/>
                  </a:lnTo>
                  <a:lnTo>
                    <a:pt x="892" y="0"/>
                  </a:lnTo>
                  <a:close/>
                </a:path>
              </a:pathLst>
            </a:custGeom>
            <a:gradFill rotWithShape="0">
              <a:gsLst>
                <a:gs pos="0">
                  <a:srgbClr val="26CA74"/>
                </a:gs>
                <a:gs pos="100000">
                  <a:srgbClr val="26CA74">
                    <a:gamma/>
                    <a:tint val="0"/>
                    <a:invGamma/>
                  </a:srgbClr>
                </a:gs>
              </a:gsLst>
              <a:lin ang="5400000" scaled="1"/>
            </a:gradFill>
            <a:ln w="9525" cap="flat" cmpd="sng">
              <a:noFill/>
              <a:prstDash val="solid"/>
              <a:round/>
              <a:headEnd type="none" w="med" len="med"/>
              <a:tailEnd type="none" w="med" len="med"/>
            </a:ln>
            <a:effectLst/>
          </p:spPr>
          <p:txBody>
            <a:bodyPr/>
            <a:lstStyle/>
            <a:p>
              <a:endParaRPr lang="zh-CN" altLang="en-US"/>
            </a:p>
          </p:txBody>
        </p:sp>
        <p:sp>
          <p:nvSpPr>
            <p:cNvPr id="51" name="Freeform 11"/>
            <p:cNvSpPr>
              <a:spLocks/>
            </p:cNvSpPr>
            <p:nvPr/>
          </p:nvSpPr>
          <p:spPr bwMode="auto">
            <a:xfrm rot="5400000">
              <a:off x="2887" y="2153"/>
              <a:ext cx="1028" cy="635"/>
            </a:xfrm>
            <a:custGeom>
              <a:avLst/>
              <a:gdLst/>
              <a:ahLst/>
              <a:cxnLst>
                <a:cxn ang="0">
                  <a:pos x="0" y="2485"/>
                </a:cxn>
                <a:cxn ang="0">
                  <a:pos x="6472" y="2485"/>
                </a:cxn>
                <a:cxn ang="0">
                  <a:pos x="3236" y="0"/>
                </a:cxn>
                <a:cxn ang="0">
                  <a:pos x="0" y="2485"/>
                </a:cxn>
              </a:cxnLst>
              <a:rect l="0" t="0" r="r" b="b"/>
              <a:pathLst>
                <a:path w="6472" h="2485">
                  <a:moveTo>
                    <a:pt x="0" y="2485"/>
                  </a:moveTo>
                  <a:lnTo>
                    <a:pt x="6472" y="2485"/>
                  </a:lnTo>
                  <a:lnTo>
                    <a:pt x="3236" y="0"/>
                  </a:lnTo>
                  <a:lnTo>
                    <a:pt x="0" y="2485"/>
                  </a:lnTo>
                  <a:close/>
                </a:path>
              </a:pathLst>
            </a:custGeom>
            <a:gradFill rotWithShape="0">
              <a:gsLst>
                <a:gs pos="0">
                  <a:srgbClr val="006666"/>
                </a:gs>
                <a:gs pos="100000">
                  <a:srgbClr val="006666">
                    <a:gamma/>
                    <a:tint val="33725"/>
                    <a:invGamma/>
                  </a:srgbClr>
                </a:gs>
              </a:gsLst>
              <a:lin ang="0" scaled="1"/>
            </a:gradFill>
            <a:ln w="9525" cap="flat" cmpd="sng">
              <a:noFill/>
              <a:prstDash val="solid"/>
              <a:round/>
              <a:headEnd type="none" w="med" len="med"/>
              <a:tailEnd type="none" w="med" len="med"/>
            </a:ln>
            <a:effectLst/>
          </p:spPr>
          <p:txBody>
            <a:bodyPr/>
            <a:lstStyle/>
            <a:p>
              <a:endParaRPr lang="zh-CN" altLang="en-US"/>
            </a:p>
          </p:txBody>
        </p:sp>
      </p:grpSp>
      <p:sp>
        <p:nvSpPr>
          <p:cNvPr id="54" name="TextBox 53"/>
          <p:cNvSpPr txBox="1"/>
          <p:nvPr/>
        </p:nvSpPr>
        <p:spPr>
          <a:xfrm>
            <a:off x="514351" y="4029075"/>
            <a:ext cx="1800225" cy="830997"/>
          </a:xfrm>
          <a:prstGeom prst="rect">
            <a:avLst/>
          </a:prstGeom>
          <a:noFill/>
        </p:spPr>
        <p:txBody>
          <a:bodyPr wrap="square" rtlCol="0">
            <a:spAutoFit/>
          </a:bodyPr>
          <a:lstStyle/>
          <a:p>
            <a:r>
              <a:rPr lang="zh-CN" altLang="en-US" sz="2400" b="1" dirty="0" smtClean="0">
                <a:solidFill>
                  <a:schemeClr val="accent6">
                    <a:lumMod val="75000"/>
                  </a:schemeClr>
                </a:solidFill>
                <a:latin typeface="楷体" pitchFamily="49" charset="-122"/>
                <a:ea typeface="楷体" pitchFamily="49" charset="-122"/>
              </a:rPr>
              <a:t>本校图书馆读者账号</a:t>
            </a:r>
            <a:endParaRPr lang="zh-CN" altLang="en-US" sz="2400" b="1" dirty="0">
              <a:solidFill>
                <a:schemeClr val="accent6">
                  <a:lumMod val="75000"/>
                </a:schemeClr>
              </a:solidFill>
              <a:latin typeface="楷体" pitchFamily="49" charset="-122"/>
              <a:ea typeface="楷体" pitchFamily="49" charset="-122"/>
            </a:endParaRPr>
          </a:p>
        </p:txBody>
      </p:sp>
      <p:grpSp>
        <p:nvGrpSpPr>
          <p:cNvPr id="53" name="Group 19"/>
          <p:cNvGrpSpPr>
            <a:grpSpLocks/>
          </p:cNvGrpSpPr>
          <p:nvPr/>
        </p:nvGrpSpPr>
        <p:grpSpPr bwMode="auto">
          <a:xfrm>
            <a:off x="6731030" y="2265358"/>
            <a:ext cx="360362" cy="360362"/>
            <a:chOff x="3470" y="1706"/>
            <a:chExt cx="227" cy="227"/>
          </a:xfrm>
        </p:grpSpPr>
        <p:sp>
          <p:nvSpPr>
            <p:cNvPr id="55" name="Oval 20"/>
            <p:cNvSpPr>
              <a:spLocks noChangeArrowheads="1"/>
            </p:cNvSpPr>
            <p:nvPr/>
          </p:nvSpPr>
          <p:spPr bwMode="gray">
            <a:xfrm>
              <a:off x="3470" y="1706"/>
              <a:ext cx="227" cy="227"/>
            </a:xfrm>
            <a:prstGeom prst="ellipse">
              <a:avLst/>
            </a:prstGeom>
            <a:gradFill rotWithShape="1">
              <a:gsLst>
                <a:gs pos="0">
                  <a:schemeClr val="accent1">
                    <a:gamma/>
                    <a:tint val="33725"/>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p>
          </p:txBody>
        </p:sp>
        <p:sp>
          <p:nvSpPr>
            <p:cNvPr id="56" name="Oval 21"/>
            <p:cNvSpPr>
              <a:spLocks noChangeArrowheads="1"/>
            </p:cNvSpPr>
            <p:nvPr/>
          </p:nvSpPr>
          <p:spPr bwMode="gray">
            <a:xfrm>
              <a:off x="3480" y="1725"/>
              <a:ext cx="141" cy="142"/>
            </a:xfrm>
            <a:prstGeom prst="ellipse">
              <a:avLst/>
            </a:prstGeom>
            <a:gradFill rotWithShape="1">
              <a:gsLst>
                <a:gs pos="0">
                  <a:schemeClr val="accent1">
                    <a:gamma/>
                    <a:tint val="33725"/>
                    <a:invGamma/>
                  </a:schemeClr>
                </a:gs>
                <a:gs pos="100000">
                  <a:schemeClr val="accent1">
                    <a:alpha val="0"/>
                  </a:schemeClr>
                </a:gs>
              </a:gsLst>
              <a:path path="shape">
                <a:fillToRect l="50000" t="50000" r="50000" b="50000"/>
              </a:path>
            </a:gradFill>
            <a:ln w="9525" algn="ctr">
              <a:noFill/>
              <a:round/>
              <a:headEnd/>
              <a:tailEnd/>
            </a:ln>
            <a:effectLst/>
          </p:spPr>
          <p:txBody>
            <a:bodyPr wrap="none" anchor="ctr"/>
            <a:lstStyle/>
            <a:p>
              <a:pPr>
                <a:defRPr/>
              </a:pPr>
              <a:endParaRPr lang="zh-CN" altLang="en-US"/>
            </a:p>
          </p:txBody>
        </p:sp>
      </p:grpSp>
      <p:sp>
        <p:nvSpPr>
          <p:cNvPr id="59" name="Text Box 38"/>
          <p:cNvSpPr txBox="1">
            <a:spLocks noChangeArrowheads="1"/>
          </p:cNvSpPr>
          <p:nvPr/>
        </p:nvSpPr>
        <p:spPr bwMode="auto">
          <a:xfrm>
            <a:off x="7167595" y="2127252"/>
            <a:ext cx="800219" cy="338554"/>
          </a:xfrm>
          <a:prstGeom prst="rect">
            <a:avLst/>
          </a:prstGeom>
          <a:noFill/>
          <a:ln w="9525" algn="ctr">
            <a:noFill/>
            <a:miter lim="800000"/>
            <a:headEnd/>
            <a:tailEnd/>
          </a:ln>
        </p:spPr>
        <p:txBody>
          <a:bodyPr wrap="none">
            <a:spAutoFit/>
          </a:bodyPr>
          <a:lstStyle/>
          <a:p>
            <a:pPr eaLnBrk="0" hangingPunct="0"/>
            <a:r>
              <a:rPr lang="zh-CN" altLang="en-US" sz="1600" dirty="0" smtClean="0"/>
              <a:t>。。。</a:t>
            </a:r>
            <a:endParaRPr lang="en-US" altLang="zh-CN" sz="1600" dirty="0"/>
          </a:p>
        </p:txBody>
      </p:sp>
      <p:sp>
        <p:nvSpPr>
          <p:cNvPr id="58" name="Rectangle 2"/>
          <p:cNvSpPr txBox="1">
            <a:spLocks noChangeArrowheads="1"/>
          </p:cNvSpPr>
          <p:nvPr/>
        </p:nvSpPr>
        <p:spPr bwMode="invGray">
          <a:xfrm>
            <a:off x="2407920" y="198120"/>
            <a:ext cx="6172201" cy="885825"/>
          </a:xfrm>
          <a:prstGeom prst="rect">
            <a:avLst/>
          </a:prstGeom>
          <a:noFill/>
          <a:ln w="9525" algn="ctr">
            <a:noFill/>
            <a:miter lim="800000"/>
            <a:headEnd/>
            <a:tailEnd/>
          </a:ln>
        </p:spPr>
        <p:txBody>
          <a:bodyPr vert="horz" wrap="square" lIns="91440" tIns="45720" rIns="91440" bIns="45720" numCol="1"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200" b="1" i="0" u="none" strike="noStrike" kern="0" cap="none" spc="0" normalizeH="0" baseline="0" noProof="0" dirty="0" smtClean="0">
                <a:ln>
                  <a:noFill/>
                </a:ln>
                <a:solidFill>
                  <a:schemeClr val="accent2"/>
                </a:solidFill>
                <a:effectLst/>
                <a:uLnTx/>
                <a:uFillTx/>
                <a:latin typeface="+mj-lt"/>
                <a:ea typeface="宋体" pitchFamily="2" charset="-122"/>
                <a:cs typeface="+mj-cs"/>
              </a:rPr>
              <a:t>                    </a:t>
            </a:r>
            <a:r>
              <a:rPr kumimoji="0" lang="zh-CN" altLang="en-US" sz="3200" b="1" i="0" u="none" strike="noStrike" kern="0" cap="none" spc="0" normalizeH="0" baseline="0" noProof="0" dirty="0" smtClean="0">
                <a:ln>
                  <a:noFill/>
                </a:ln>
                <a:solidFill>
                  <a:schemeClr val="accent2"/>
                </a:solidFill>
                <a:effectLst/>
                <a:uLnTx/>
                <a:uFillTx/>
                <a:latin typeface="+mj-lt"/>
                <a:ea typeface="宋体" pitchFamily="2" charset="-122"/>
                <a:cs typeface="+mj-cs"/>
              </a:rPr>
              <a:t>一个账号，全国获取</a:t>
            </a:r>
            <a:endParaRPr kumimoji="0" lang="en-US" altLang="zh-CN" sz="3200" b="1" i="0" u="none" strike="noStrike" kern="0" cap="none" spc="0" normalizeH="0" baseline="0" noProof="0" dirty="0" smtClean="0">
              <a:ln>
                <a:noFill/>
              </a:ln>
              <a:solidFill>
                <a:schemeClr val="accent2"/>
              </a:solidFill>
              <a:effectLst/>
              <a:uLnTx/>
              <a:uFillTx/>
              <a:latin typeface="+mj-lt"/>
              <a:ea typeface="宋体" pitchFamily="2" charset="-122"/>
              <a:cs typeface="+mj-cs"/>
            </a:endParaRPr>
          </a:p>
        </p:txBody>
      </p:sp>
      <p:sp>
        <p:nvSpPr>
          <p:cNvPr id="60" name="右箭头 59"/>
          <p:cNvSpPr/>
          <p:nvPr/>
        </p:nvSpPr>
        <p:spPr bwMode="auto">
          <a:xfrm>
            <a:off x="3169920" y="609600"/>
            <a:ext cx="716280" cy="365760"/>
          </a:xfrm>
          <a:prstGeom prst="rightArrow">
            <a:avLst/>
          </a:prstGeom>
          <a:solidFill>
            <a:srgbClr val="FFFF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45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577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78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578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578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578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578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46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580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580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7580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75807"/>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8"/>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947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947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948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9481"/>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9482"/>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948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9484"/>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53"/>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59"/>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60"/>
                                        </p:tgtEl>
                                        <p:attrNameLst>
                                          <p:attrName>style.visibility</p:attrName>
                                        </p:attrNameLst>
                                      </p:cBhvr>
                                      <p:to>
                                        <p:strVal val="visible"/>
                                      </p:to>
                                    </p:set>
                                    <p:anim calcmode="lin" valueType="num">
                                      <p:cBhvr additive="base">
                                        <p:cTn id="81" dur="500" fill="hold"/>
                                        <p:tgtEl>
                                          <p:spTgt spid="60"/>
                                        </p:tgtEl>
                                        <p:attrNameLst>
                                          <p:attrName>ppt_x</p:attrName>
                                        </p:attrNameLst>
                                      </p:cBhvr>
                                      <p:tavLst>
                                        <p:tav tm="0">
                                          <p:val>
                                            <p:strVal val="#ppt_x"/>
                                          </p:val>
                                        </p:tav>
                                        <p:tav tm="100000">
                                          <p:val>
                                            <p:strVal val="#ppt_x"/>
                                          </p:val>
                                        </p:tav>
                                      </p:tavLst>
                                    </p:anim>
                                    <p:anim calcmode="lin" valueType="num">
                                      <p:cBhvr additive="base">
                                        <p:cTn id="82" dur="500" fill="hold"/>
                                        <p:tgtEl>
                                          <p:spTgt spid="60"/>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58"/>
                                        </p:tgtEl>
                                        <p:attrNameLst>
                                          <p:attrName>style.visibility</p:attrName>
                                        </p:attrNameLst>
                                      </p:cBhvr>
                                      <p:to>
                                        <p:strVal val="visible"/>
                                      </p:to>
                                    </p:set>
                                    <p:anim calcmode="lin" valueType="num">
                                      <p:cBhvr additive="base">
                                        <p:cTn id="85" dur="500" fill="hold"/>
                                        <p:tgtEl>
                                          <p:spTgt spid="58"/>
                                        </p:tgtEl>
                                        <p:attrNameLst>
                                          <p:attrName>ppt_x</p:attrName>
                                        </p:attrNameLst>
                                      </p:cBhvr>
                                      <p:tavLst>
                                        <p:tav tm="0">
                                          <p:val>
                                            <p:strVal val="#ppt_x"/>
                                          </p:val>
                                        </p:tav>
                                        <p:tav tm="100000">
                                          <p:val>
                                            <p:strVal val="#ppt_x"/>
                                          </p:val>
                                        </p:tav>
                                      </p:tavLst>
                                    </p:anim>
                                    <p:anim calcmode="lin" valueType="num">
                                      <p:cBhvr additive="base">
                                        <p:cTn id="8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19458" grpId="0" animBg="1"/>
      <p:bldP spid="75779" grpId="0" animBg="1"/>
      <p:bldP spid="75780" grpId="0" animBg="1"/>
      <p:bldP spid="75781" grpId="0" animBg="1"/>
      <p:bldP spid="75782" grpId="0" animBg="1"/>
      <p:bldP spid="75783" grpId="0" animBg="1"/>
      <p:bldP spid="75784" grpId="0" animBg="1"/>
      <p:bldP spid="19466" grpId="0" animBg="1"/>
      <p:bldP spid="75804" grpId="0" animBg="1"/>
      <p:bldP spid="75805" grpId="0" animBg="1"/>
      <p:bldP spid="75806" grpId="0" animBg="1"/>
      <p:bldP spid="75807" grpId="0" animBg="1"/>
      <p:bldP spid="19478" grpId="0"/>
      <p:bldP spid="19479" grpId="0"/>
      <p:bldP spid="19480" grpId="0"/>
      <p:bldP spid="19481" grpId="0"/>
      <p:bldP spid="19482" grpId="0"/>
      <p:bldP spid="19483" grpId="0"/>
      <p:bldP spid="19484" grpId="0"/>
      <p:bldP spid="54" grpId="0"/>
      <p:bldP spid="59" grpId="0"/>
      <p:bldP spid="58" grpId="0"/>
      <p:bldP spid="6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主要内容</a:t>
            </a:r>
            <a:endParaRPr lang="zh-CN" altLang="en-US" dirty="0"/>
          </a:p>
        </p:txBody>
      </p:sp>
      <p:grpSp>
        <p:nvGrpSpPr>
          <p:cNvPr id="2" name="Group 2"/>
          <p:cNvGrpSpPr>
            <a:grpSpLocks/>
          </p:cNvGrpSpPr>
          <p:nvPr/>
        </p:nvGrpSpPr>
        <p:grpSpPr bwMode="auto">
          <a:xfrm>
            <a:off x="1728787" y="1991677"/>
            <a:ext cx="4929187" cy="653186"/>
            <a:chOff x="1152" y="1440"/>
            <a:chExt cx="3360" cy="495"/>
          </a:xfrm>
        </p:grpSpPr>
        <p:sp>
          <p:nvSpPr>
            <p:cNvPr id="6" name="AutoShape 3"/>
            <p:cNvSpPr>
              <a:spLocks noChangeArrowheads="1"/>
            </p:cNvSpPr>
            <p:nvPr/>
          </p:nvSpPr>
          <p:spPr bwMode="gray">
            <a:xfrm>
              <a:off x="1382" y="1475"/>
              <a:ext cx="3130" cy="421"/>
            </a:xfrm>
            <a:prstGeom prst="roundRect">
              <a:avLst>
                <a:gd name="adj" fmla="val 50000"/>
              </a:avLst>
            </a:prstGeom>
            <a:ln>
              <a:solidFill>
                <a:srgbClr val="0070C0"/>
              </a:solidFill>
              <a:headEnd/>
              <a:tailEnd/>
            </a:ln>
          </p:spPr>
          <p:style>
            <a:lnRef idx="2">
              <a:schemeClr val="accent2"/>
            </a:lnRef>
            <a:fillRef idx="1">
              <a:schemeClr val="lt1"/>
            </a:fillRef>
            <a:effectRef idx="0">
              <a:schemeClr val="accent2"/>
            </a:effectRef>
            <a:fontRef idx="minor">
              <a:schemeClr val="dk1"/>
            </a:fontRef>
          </p:style>
          <p:txBody>
            <a:bodyPr vert="eaVert" wrap="none" anchor="ctr"/>
            <a:lstStyle/>
            <a:p>
              <a:endParaRPr lang="zh-CN" altLang="en-US"/>
            </a:p>
          </p:txBody>
        </p:sp>
        <p:grpSp>
          <p:nvGrpSpPr>
            <p:cNvPr id="3" name="Group 4"/>
            <p:cNvGrpSpPr>
              <a:grpSpLocks/>
            </p:cNvGrpSpPr>
            <p:nvPr/>
          </p:nvGrpSpPr>
          <p:grpSpPr bwMode="auto">
            <a:xfrm>
              <a:off x="1152" y="1440"/>
              <a:ext cx="581" cy="468"/>
              <a:chOff x="720" y="960"/>
              <a:chExt cx="987" cy="795"/>
            </a:xfrm>
          </p:grpSpPr>
          <p:sp>
            <p:nvSpPr>
              <p:cNvPr id="10" name="Oval 5"/>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11" name="Oval 6"/>
              <p:cNvSpPr>
                <a:spLocks noChangeArrowheads="1"/>
              </p:cNvSpPr>
              <p:nvPr/>
            </p:nvSpPr>
            <p:spPr bwMode="gray">
              <a:xfrm rot="1758052">
                <a:off x="720" y="960"/>
                <a:ext cx="959" cy="768"/>
              </a:xfrm>
              <a:prstGeom prst="ellipse">
                <a:avLst/>
              </a:prstGeom>
              <a:solidFill>
                <a:schemeClr val="accent1">
                  <a:lumMod val="75000"/>
                </a:schemeClr>
              </a:solidFill>
              <a:ln w="9525">
                <a:solidFill>
                  <a:schemeClr val="accent1">
                    <a:lumMod val="20000"/>
                    <a:lumOff val="80000"/>
                  </a:schemeClr>
                </a:solidFill>
                <a:round/>
                <a:headEnd/>
                <a:tailEnd/>
              </a:ln>
              <a:effectLst/>
            </p:spPr>
            <p:txBody>
              <a:bodyPr wrap="none" anchor="ctr"/>
              <a:lstStyle/>
              <a:p>
                <a:pPr>
                  <a:defRPr/>
                </a:pPr>
                <a:endParaRPr lang="zh-CN" altLang="en-US"/>
              </a:p>
            </p:txBody>
          </p:sp>
          <p:sp>
            <p:nvSpPr>
              <p:cNvPr id="12" name="Oval 7"/>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8" name="Text Box 8"/>
            <p:cNvSpPr txBox="1">
              <a:spLocks noChangeArrowheads="1"/>
            </p:cNvSpPr>
            <p:nvPr/>
          </p:nvSpPr>
          <p:spPr bwMode="gray">
            <a:xfrm>
              <a:off x="2393" y="1538"/>
              <a:ext cx="1105" cy="397"/>
            </a:xfrm>
            <a:prstGeom prst="rect">
              <a:avLst/>
            </a:prstGeom>
            <a:noFill/>
            <a:ln w="9525" algn="ctr">
              <a:noFill/>
              <a:miter lim="800000"/>
              <a:headEnd/>
              <a:tailEnd/>
            </a:ln>
          </p:spPr>
          <p:txBody>
            <a:bodyPr wrap="none">
              <a:spAutoFit/>
            </a:bodyPr>
            <a:lstStyle/>
            <a:p>
              <a:pPr eaLnBrk="0" hangingPunct="0"/>
              <a:r>
                <a:rPr lang="zh-CN" altLang="en-US" sz="2800" b="1" dirty="0" smtClean="0">
                  <a:solidFill>
                    <a:srgbClr val="000000"/>
                  </a:solidFill>
                  <a:latin typeface="楷体" pitchFamily="49" charset="-122"/>
                  <a:ea typeface="楷体" pitchFamily="49" charset="-122"/>
                </a:rPr>
                <a:t>建设概况</a:t>
              </a:r>
              <a:endParaRPr lang="en-US" altLang="zh-CN" sz="2800" b="1" dirty="0">
                <a:solidFill>
                  <a:srgbClr val="000000"/>
                </a:solidFill>
                <a:latin typeface="楷体" pitchFamily="49" charset="-122"/>
                <a:ea typeface="楷体" pitchFamily="49" charset="-122"/>
              </a:endParaRPr>
            </a:p>
          </p:txBody>
        </p:sp>
        <p:sp>
          <p:nvSpPr>
            <p:cNvPr id="9" name="Text Box 9"/>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dirty="0">
                  <a:solidFill>
                    <a:schemeClr val="bg1"/>
                  </a:solidFill>
                </a:rPr>
                <a:t>1.</a:t>
              </a:r>
            </a:p>
          </p:txBody>
        </p:sp>
      </p:grpSp>
      <p:grpSp>
        <p:nvGrpSpPr>
          <p:cNvPr id="5" name="Group 10"/>
          <p:cNvGrpSpPr>
            <a:grpSpLocks/>
          </p:cNvGrpSpPr>
          <p:nvPr/>
        </p:nvGrpSpPr>
        <p:grpSpPr bwMode="auto">
          <a:xfrm>
            <a:off x="1728787" y="2894966"/>
            <a:ext cx="4929187" cy="638671"/>
            <a:chOff x="1152" y="1440"/>
            <a:chExt cx="3360" cy="484"/>
          </a:xfrm>
        </p:grpSpPr>
        <p:sp>
          <p:nvSpPr>
            <p:cNvPr id="14" name="AutoShape 11"/>
            <p:cNvSpPr>
              <a:spLocks noChangeArrowheads="1"/>
            </p:cNvSpPr>
            <p:nvPr/>
          </p:nvSpPr>
          <p:spPr bwMode="gray">
            <a:xfrm>
              <a:off x="1382" y="1475"/>
              <a:ext cx="3130" cy="421"/>
            </a:xfrm>
            <a:prstGeom prst="roundRect">
              <a:avLst>
                <a:gd name="adj" fmla="val 50000"/>
              </a:avLst>
            </a:prstGeom>
            <a:solidFill>
              <a:schemeClr val="accent6">
                <a:lumMod val="20000"/>
                <a:lumOff val="80000"/>
              </a:schemeClr>
            </a:solidFill>
            <a:ln>
              <a:solidFill>
                <a:srgbClr val="FF0000"/>
              </a:solidFill>
              <a:headEnd/>
              <a:tailEnd/>
            </a:ln>
          </p:spPr>
          <p:style>
            <a:lnRef idx="2">
              <a:schemeClr val="accent1"/>
            </a:lnRef>
            <a:fillRef idx="1">
              <a:schemeClr val="lt1"/>
            </a:fillRef>
            <a:effectRef idx="0">
              <a:schemeClr val="accent1"/>
            </a:effectRef>
            <a:fontRef idx="minor">
              <a:schemeClr val="dk1"/>
            </a:fontRef>
          </p:style>
          <p:txBody>
            <a:bodyPr vert="eaVert" wrap="none" anchor="ctr"/>
            <a:lstStyle/>
            <a:p>
              <a:endParaRPr lang="zh-CN" altLang="en-US"/>
            </a:p>
          </p:txBody>
        </p:sp>
        <p:grpSp>
          <p:nvGrpSpPr>
            <p:cNvPr id="7" name="Group 12"/>
            <p:cNvGrpSpPr>
              <a:grpSpLocks/>
            </p:cNvGrpSpPr>
            <p:nvPr/>
          </p:nvGrpSpPr>
          <p:grpSpPr bwMode="auto">
            <a:xfrm>
              <a:off x="1152" y="1440"/>
              <a:ext cx="581" cy="468"/>
              <a:chOff x="720" y="960"/>
              <a:chExt cx="987" cy="795"/>
            </a:xfrm>
          </p:grpSpPr>
          <p:sp>
            <p:nvSpPr>
              <p:cNvPr id="18" name="Oval 13"/>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19" name="Oval 14"/>
              <p:cNvSpPr>
                <a:spLocks noChangeArrowheads="1"/>
              </p:cNvSpPr>
              <p:nvPr/>
            </p:nvSpPr>
            <p:spPr bwMode="gray">
              <a:xfrm rot="1758052">
                <a:off x="720" y="960"/>
                <a:ext cx="959" cy="768"/>
              </a:xfrm>
              <a:prstGeom prst="ellipse">
                <a:avLst/>
              </a:prstGeom>
              <a:gradFill rotWithShape="1">
                <a:gsLst>
                  <a:gs pos="0">
                    <a:schemeClr val="hlink"/>
                  </a:gs>
                  <a:gs pos="100000">
                    <a:schemeClr val="hlink">
                      <a:gamma/>
                      <a:shade val="46275"/>
                      <a:invGamma/>
                    </a:schemeClr>
                  </a:gs>
                </a:gsLst>
                <a:lin ang="5400000" scaled="1"/>
              </a:gradFill>
              <a:ln w="9525">
                <a:noFill/>
                <a:round/>
                <a:headEnd/>
                <a:tailEnd/>
              </a:ln>
              <a:effectLst/>
            </p:spPr>
            <p:txBody>
              <a:bodyPr wrap="none" anchor="ctr"/>
              <a:lstStyle/>
              <a:p>
                <a:pPr>
                  <a:defRPr/>
                </a:pPr>
                <a:endParaRPr lang="zh-CN" altLang="en-US"/>
              </a:p>
            </p:txBody>
          </p:sp>
          <p:sp>
            <p:nvSpPr>
              <p:cNvPr id="20" name="Oval 15"/>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16" name="Text Box 16"/>
            <p:cNvSpPr txBox="1">
              <a:spLocks noChangeArrowheads="1"/>
            </p:cNvSpPr>
            <p:nvPr/>
          </p:nvSpPr>
          <p:spPr bwMode="gray">
            <a:xfrm>
              <a:off x="2412" y="1527"/>
              <a:ext cx="1105" cy="397"/>
            </a:xfrm>
            <a:prstGeom prst="rect">
              <a:avLst/>
            </a:prstGeom>
            <a:noFill/>
            <a:ln w="9525" algn="ctr">
              <a:noFill/>
              <a:miter lim="800000"/>
              <a:headEnd/>
              <a:tailEnd/>
            </a:ln>
          </p:spPr>
          <p:txBody>
            <a:bodyPr wrap="none">
              <a:spAutoFit/>
            </a:bodyPr>
            <a:lstStyle/>
            <a:p>
              <a:pPr eaLnBrk="0" hangingPunct="0"/>
              <a:r>
                <a:rPr lang="zh-CN" altLang="en-US" sz="2800" b="1" dirty="0" smtClean="0">
                  <a:solidFill>
                    <a:srgbClr val="000000"/>
                  </a:solidFill>
                  <a:latin typeface="楷体" pitchFamily="49" charset="-122"/>
                  <a:ea typeface="楷体" pitchFamily="49" charset="-122"/>
                </a:rPr>
                <a:t>建设成效</a:t>
              </a:r>
              <a:endParaRPr lang="en-US" altLang="zh-CN" sz="2800" b="1" dirty="0">
                <a:solidFill>
                  <a:srgbClr val="000000"/>
                </a:solidFill>
                <a:latin typeface="楷体" pitchFamily="49" charset="-122"/>
                <a:ea typeface="楷体" pitchFamily="49" charset="-122"/>
              </a:endParaRPr>
            </a:p>
          </p:txBody>
        </p:sp>
        <p:sp>
          <p:nvSpPr>
            <p:cNvPr id="17" name="Text Box 17"/>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a:solidFill>
                    <a:schemeClr val="bg1"/>
                  </a:solidFill>
                </a:rPr>
                <a:t>2.</a:t>
              </a:r>
            </a:p>
          </p:txBody>
        </p:sp>
      </p:grpSp>
      <p:grpSp>
        <p:nvGrpSpPr>
          <p:cNvPr id="13" name="Group 18"/>
          <p:cNvGrpSpPr>
            <a:grpSpLocks/>
          </p:cNvGrpSpPr>
          <p:nvPr/>
        </p:nvGrpSpPr>
        <p:grpSpPr bwMode="auto">
          <a:xfrm>
            <a:off x="1728787" y="3807777"/>
            <a:ext cx="4929187" cy="625475"/>
            <a:chOff x="1152" y="1440"/>
            <a:chExt cx="3360" cy="474"/>
          </a:xfrm>
        </p:grpSpPr>
        <p:sp>
          <p:nvSpPr>
            <p:cNvPr id="22" name="AutoShape 19"/>
            <p:cNvSpPr>
              <a:spLocks noChangeArrowheads="1"/>
            </p:cNvSpPr>
            <p:nvPr/>
          </p:nvSpPr>
          <p:spPr bwMode="gray">
            <a:xfrm>
              <a:off x="1382" y="1475"/>
              <a:ext cx="3130" cy="421"/>
            </a:xfrm>
            <a:prstGeom prst="roundRect">
              <a:avLst>
                <a:gd name="adj" fmla="val 50000"/>
              </a:avLst>
            </a:prstGeom>
            <a:ln>
              <a:headEnd/>
              <a:tailEnd/>
            </a:ln>
          </p:spPr>
          <p:style>
            <a:lnRef idx="2">
              <a:schemeClr val="accent1"/>
            </a:lnRef>
            <a:fillRef idx="1">
              <a:schemeClr val="lt1"/>
            </a:fillRef>
            <a:effectRef idx="0">
              <a:schemeClr val="accent1"/>
            </a:effectRef>
            <a:fontRef idx="minor">
              <a:schemeClr val="dk1"/>
            </a:fontRef>
          </p:style>
          <p:txBody>
            <a:bodyPr vert="eaVert" wrap="none" anchor="ctr"/>
            <a:lstStyle/>
            <a:p>
              <a:endParaRPr lang="zh-CN" altLang="en-US"/>
            </a:p>
          </p:txBody>
        </p:sp>
        <p:grpSp>
          <p:nvGrpSpPr>
            <p:cNvPr id="15" name="Group 20"/>
            <p:cNvGrpSpPr>
              <a:grpSpLocks/>
            </p:cNvGrpSpPr>
            <p:nvPr/>
          </p:nvGrpSpPr>
          <p:grpSpPr bwMode="auto">
            <a:xfrm>
              <a:off x="1152" y="1440"/>
              <a:ext cx="581" cy="468"/>
              <a:chOff x="720" y="960"/>
              <a:chExt cx="987" cy="795"/>
            </a:xfrm>
          </p:grpSpPr>
          <p:sp>
            <p:nvSpPr>
              <p:cNvPr id="26" name="Oval 21"/>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27" name="Oval 22"/>
              <p:cNvSpPr>
                <a:spLocks noChangeArrowheads="1"/>
              </p:cNvSpPr>
              <p:nvPr/>
            </p:nvSpPr>
            <p:spPr bwMode="gray">
              <a:xfrm rot="1758052">
                <a:off x="720" y="960"/>
                <a:ext cx="959" cy="768"/>
              </a:xfrm>
              <a:prstGeom prst="ellipse">
                <a:avLst/>
              </a:prstGeom>
              <a:gradFill rotWithShape="1">
                <a:gsLst>
                  <a:gs pos="0">
                    <a:schemeClr val="accent2"/>
                  </a:gs>
                  <a:gs pos="100000">
                    <a:schemeClr val="accent2">
                      <a:gamma/>
                      <a:shade val="46275"/>
                      <a:invGamma/>
                    </a:schemeClr>
                  </a:gs>
                </a:gsLst>
                <a:lin ang="5400000" scaled="1"/>
              </a:gradFill>
              <a:ln w="9525">
                <a:noFill/>
                <a:round/>
                <a:headEnd/>
                <a:tailEnd/>
              </a:ln>
              <a:effectLst/>
            </p:spPr>
            <p:txBody>
              <a:bodyPr wrap="none" anchor="ctr"/>
              <a:lstStyle/>
              <a:p>
                <a:pPr>
                  <a:defRPr/>
                </a:pPr>
                <a:endParaRPr lang="zh-CN" altLang="en-US"/>
              </a:p>
            </p:txBody>
          </p:sp>
          <p:sp>
            <p:nvSpPr>
              <p:cNvPr id="28" name="Oval 23"/>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24" name="Text Box 24"/>
            <p:cNvSpPr txBox="1">
              <a:spLocks noChangeArrowheads="1"/>
            </p:cNvSpPr>
            <p:nvPr/>
          </p:nvSpPr>
          <p:spPr bwMode="gray">
            <a:xfrm>
              <a:off x="2432" y="1506"/>
              <a:ext cx="1109" cy="397"/>
            </a:xfrm>
            <a:prstGeom prst="rect">
              <a:avLst/>
            </a:prstGeom>
            <a:noFill/>
            <a:ln w="9525" algn="ctr">
              <a:noFill/>
              <a:miter lim="800000"/>
              <a:headEnd/>
              <a:tailEnd/>
            </a:ln>
          </p:spPr>
          <p:txBody>
            <a:bodyPr wrap="none">
              <a:spAutoFit/>
            </a:bodyPr>
            <a:lstStyle/>
            <a:p>
              <a:r>
                <a:rPr lang="zh-CN" altLang="en-US" sz="2800" b="1" dirty="0" smtClean="0">
                  <a:solidFill>
                    <a:srgbClr val="000000"/>
                  </a:solidFill>
                  <a:latin typeface="楷体" pitchFamily="49" charset="-122"/>
                  <a:ea typeface="楷体" pitchFamily="49" charset="-122"/>
                </a:rPr>
                <a:t>服务政策</a:t>
              </a:r>
              <a:endParaRPr lang="en-US" altLang="zh-CN" sz="2800" b="1" dirty="0" smtClean="0">
                <a:solidFill>
                  <a:srgbClr val="000000"/>
                </a:solidFill>
                <a:latin typeface="楷体" pitchFamily="49" charset="-122"/>
                <a:ea typeface="楷体" pitchFamily="49" charset="-122"/>
              </a:endParaRPr>
            </a:p>
          </p:txBody>
        </p:sp>
        <p:sp>
          <p:nvSpPr>
            <p:cNvPr id="25" name="Text Box 25"/>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dirty="0">
                  <a:solidFill>
                    <a:schemeClr val="bg1"/>
                  </a:solidFill>
                </a:rPr>
                <a:t>3.</a:t>
              </a:r>
            </a:p>
          </p:txBody>
        </p:sp>
      </p:grpSp>
      <p:grpSp>
        <p:nvGrpSpPr>
          <p:cNvPr id="21" name="Group 18"/>
          <p:cNvGrpSpPr>
            <a:grpSpLocks/>
          </p:cNvGrpSpPr>
          <p:nvPr/>
        </p:nvGrpSpPr>
        <p:grpSpPr bwMode="auto">
          <a:xfrm>
            <a:off x="1728787" y="4767898"/>
            <a:ext cx="4929187" cy="626795"/>
            <a:chOff x="1152" y="1440"/>
            <a:chExt cx="3360" cy="475"/>
          </a:xfrm>
        </p:grpSpPr>
        <p:sp>
          <p:nvSpPr>
            <p:cNvPr id="30" name="AutoShape 19"/>
            <p:cNvSpPr>
              <a:spLocks noChangeArrowheads="1"/>
            </p:cNvSpPr>
            <p:nvPr/>
          </p:nvSpPr>
          <p:spPr bwMode="gray">
            <a:xfrm>
              <a:off x="1382" y="1475"/>
              <a:ext cx="3130" cy="421"/>
            </a:xfrm>
            <a:prstGeom prst="roundRect">
              <a:avLst>
                <a:gd name="adj" fmla="val 50000"/>
              </a:avLst>
            </a:prstGeom>
            <a:ln>
              <a:headEnd/>
              <a:tailEnd/>
            </a:ln>
          </p:spPr>
          <p:style>
            <a:lnRef idx="2">
              <a:schemeClr val="accent1"/>
            </a:lnRef>
            <a:fillRef idx="1">
              <a:schemeClr val="lt1"/>
            </a:fillRef>
            <a:effectRef idx="0">
              <a:schemeClr val="accent1"/>
            </a:effectRef>
            <a:fontRef idx="minor">
              <a:schemeClr val="dk1"/>
            </a:fontRef>
          </p:style>
          <p:txBody>
            <a:bodyPr vert="eaVert" wrap="none" anchor="ctr"/>
            <a:lstStyle/>
            <a:p>
              <a:endParaRPr lang="zh-CN" altLang="en-US"/>
            </a:p>
          </p:txBody>
        </p:sp>
        <p:grpSp>
          <p:nvGrpSpPr>
            <p:cNvPr id="23" name="Group 20"/>
            <p:cNvGrpSpPr>
              <a:grpSpLocks/>
            </p:cNvGrpSpPr>
            <p:nvPr/>
          </p:nvGrpSpPr>
          <p:grpSpPr bwMode="auto">
            <a:xfrm>
              <a:off x="1152" y="1440"/>
              <a:ext cx="581" cy="468"/>
              <a:chOff x="720" y="960"/>
              <a:chExt cx="987" cy="795"/>
            </a:xfrm>
          </p:grpSpPr>
          <p:sp>
            <p:nvSpPr>
              <p:cNvPr id="34" name="Oval 21"/>
              <p:cNvSpPr>
                <a:spLocks noChangeArrowheads="1"/>
              </p:cNvSpPr>
              <p:nvPr/>
            </p:nvSpPr>
            <p:spPr bwMode="gray">
              <a:xfrm rot="1758052">
                <a:off x="747" y="987"/>
                <a:ext cx="960" cy="768"/>
              </a:xfrm>
              <a:prstGeom prst="ellipse">
                <a:avLst/>
              </a:prstGeom>
              <a:solidFill>
                <a:srgbClr val="333333"/>
              </a:solidFill>
              <a:ln w="9525">
                <a:noFill/>
                <a:round/>
                <a:headEnd/>
                <a:tailEnd/>
              </a:ln>
            </p:spPr>
            <p:txBody>
              <a:bodyPr wrap="none" anchor="ctr"/>
              <a:lstStyle/>
              <a:p>
                <a:endParaRPr lang="zh-CN" altLang="en-US"/>
              </a:p>
            </p:txBody>
          </p:sp>
          <p:sp>
            <p:nvSpPr>
              <p:cNvPr id="35" name="Oval 22"/>
              <p:cNvSpPr>
                <a:spLocks noChangeArrowheads="1"/>
              </p:cNvSpPr>
              <p:nvPr/>
            </p:nvSpPr>
            <p:spPr bwMode="gray">
              <a:xfrm rot="1758052">
                <a:off x="720" y="960"/>
                <a:ext cx="959" cy="768"/>
              </a:xfrm>
              <a:prstGeom prst="ellipse">
                <a:avLst/>
              </a:prstGeom>
              <a:solidFill>
                <a:srgbClr val="00B0F0"/>
              </a:solidFill>
              <a:ln w="9525">
                <a:noFill/>
                <a:round/>
                <a:headEnd/>
                <a:tailEnd/>
              </a:ln>
              <a:effectLst/>
            </p:spPr>
            <p:txBody>
              <a:bodyPr wrap="none" anchor="ctr"/>
              <a:lstStyle/>
              <a:p>
                <a:pPr>
                  <a:defRPr/>
                </a:pPr>
                <a:endParaRPr lang="zh-CN" altLang="en-US" dirty="0">
                  <a:solidFill>
                    <a:srgbClr val="92D050"/>
                  </a:solidFill>
                </a:endParaRPr>
              </a:p>
            </p:txBody>
          </p:sp>
          <p:sp>
            <p:nvSpPr>
              <p:cNvPr id="36" name="Oval 23"/>
              <p:cNvSpPr>
                <a:spLocks noChangeArrowheads="1"/>
              </p:cNvSpPr>
              <p:nvPr/>
            </p:nvSpPr>
            <p:spPr bwMode="gray">
              <a:xfrm>
                <a:off x="816" y="1008"/>
                <a:ext cx="432" cy="432"/>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endParaRPr lang="zh-CN" altLang="en-US"/>
              </a:p>
            </p:txBody>
          </p:sp>
        </p:grpSp>
        <p:sp>
          <p:nvSpPr>
            <p:cNvPr id="32" name="Text Box 24"/>
            <p:cNvSpPr txBox="1">
              <a:spLocks noChangeArrowheads="1"/>
            </p:cNvSpPr>
            <p:nvPr/>
          </p:nvSpPr>
          <p:spPr bwMode="gray">
            <a:xfrm>
              <a:off x="2339" y="1518"/>
              <a:ext cx="1355" cy="397"/>
            </a:xfrm>
            <a:prstGeom prst="rect">
              <a:avLst/>
            </a:prstGeom>
            <a:noFill/>
            <a:ln w="9525" algn="ctr">
              <a:noFill/>
              <a:miter lim="800000"/>
              <a:headEnd/>
              <a:tailEnd/>
            </a:ln>
          </p:spPr>
          <p:txBody>
            <a:bodyPr wrap="none">
              <a:spAutoFit/>
            </a:bodyPr>
            <a:lstStyle/>
            <a:p>
              <a:r>
                <a:rPr lang="zh-CN" altLang="en-US" sz="2800" b="1" dirty="0" smtClean="0">
                  <a:solidFill>
                    <a:srgbClr val="000000"/>
                  </a:solidFill>
                  <a:latin typeface="楷体" pitchFamily="49" charset="-122"/>
                  <a:ea typeface="楷体" pitchFamily="49" charset="-122"/>
                </a:rPr>
                <a:t>新服务推介</a:t>
              </a:r>
              <a:endParaRPr lang="en-US" altLang="zh-CN" sz="2800" b="1" dirty="0" smtClean="0">
                <a:solidFill>
                  <a:srgbClr val="000000"/>
                </a:solidFill>
                <a:latin typeface="楷体" pitchFamily="49" charset="-122"/>
                <a:ea typeface="楷体" pitchFamily="49" charset="-122"/>
              </a:endParaRPr>
            </a:p>
          </p:txBody>
        </p:sp>
        <p:sp>
          <p:nvSpPr>
            <p:cNvPr id="33" name="Text Box 25"/>
            <p:cNvSpPr txBox="1">
              <a:spLocks noChangeArrowheads="1"/>
            </p:cNvSpPr>
            <p:nvPr/>
          </p:nvSpPr>
          <p:spPr bwMode="gray">
            <a:xfrm>
              <a:off x="1276" y="1475"/>
              <a:ext cx="377" cy="439"/>
            </a:xfrm>
            <a:prstGeom prst="rect">
              <a:avLst/>
            </a:prstGeom>
            <a:noFill/>
            <a:ln w="9525" algn="ctr">
              <a:noFill/>
              <a:miter lim="800000"/>
              <a:headEnd/>
              <a:tailEnd/>
            </a:ln>
          </p:spPr>
          <p:txBody>
            <a:bodyPr wrap="none">
              <a:spAutoFit/>
            </a:bodyPr>
            <a:lstStyle/>
            <a:p>
              <a:pPr algn="ctr" eaLnBrk="0" hangingPunct="0"/>
              <a:r>
                <a:rPr lang="en-US" altLang="zh-CN" sz="3200" b="1" dirty="0">
                  <a:solidFill>
                    <a:schemeClr val="bg1"/>
                  </a:solidFill>
                </a:rPr>
                <a:t>3.</a:t>
              </a:r>
            </a:p>
          </p:txBody>
        </p:sp>
      </p:gr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共享版</a:t>
            </a:r>
            <a:r>
              <a:rPr lang="en-US" altLang="zh-CN" dirty="0" smtClean="0"/>
              <a:t>ILL</a:t>
            </a:r>
            <a:r>
              <a:rPr lang="zh-CN" altLang="en-US" dirty="0" smtClean="0"/>
              <a:t>系统部署及使用情况</a:t>
            </a:r>
            <a:endParaRPr lang="zh-CN" altLang="en-US" dirty="0"/>
          </a:p>
        </p:txBody>
      </p:sp>
      <p:graphicFrame>
        <p:nvGraphicFramePr>
          <p:cNvPr id="7" name="Group 3"/>
          <p:cNvGraphicFramePr>
            <a:graphicFrameLocks/>
          </p:cNvGraphicFramePr>
          <p:nvPr/>
        </p:nvGraphicFramePr>
        <p:xfrm>
          <a:off x="257174" y="1200150"/>
          <a:ext cx="8572500" cy="5386389"/>
        </p:xfrm>
        <a:graphic>
          <a:graphicData uri="http://schemas.openxmlformats.org/drawingml/2006/table">
            <a:tbl>
              <a:tblPr/>
              <a:tblGrid>
                <a:gridCol w="2857500"/>
                <a:gridCol w="2857500"/>
                <a:gridCol w="2857500"/>
              </a:tblGrid>
              <a:tr h="473107">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zh-CN" altLang="en-US" sz="1800" b="0" i="0" u="none" strike="noStrike" cap="none" normalizeH="0" baseline="0" dirty="0" smtClean="0">
                          <a:ln>
                            <a:noFill/>
                          </a:ln>
                          <a:solidFill>
                            <a:srgbClr val="FFFFFF"/>
                          </a:solidFill>
                          <a:effectLst/>
                          <a:latin typeface="Arial" pitchFamily="34" charset="0"/>
                          <a:ea typeface="宋体" pitchFamily="2" charset="-122"/>
                        </a:rPr>
                        <a:t>省中心名称</a:t>
                      </a:r>
                      <a:endParaRPr kumimoji="0" lang="en-US" altLang="zh-CN" sz="1800" b="0" i="0" u="none" strike="noStrike" cap="none" normalizeH="0" baseline="0" dirty="0" smtClean="0">
                        <a:ln>
                          <a:noFill/>
                        </a:ln>
                        <a:solidFill>
                          <a:srgbClr val="FFFFFF"/>
                        </a:solidFill>
                        <a:effectLst/>
                        <a:latin typeface="Arial"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5050E2"/>
                        </a:gs>
                        <a:gs pos="100000">
                          <a:srgbClr val="5050E2">
                            <a:gamma/>
                            <a:shade val="46275"/>
                            <a:invGamma/>
                          </a:srgbClr>
                        </a:gs>
                      </a:gsLst>
                      <a:lin ang="5400000" scaled="1"/>
                    </a:gra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zh-CN" altLang="en-US" sz="1800" b="1" i="0" u="none" strike="noStrike" cap="none" normalizeH="0" baseline="0" dirty="0" smtClean="0">
                          <a:ln>
                            <a:noFill/>
                          </a:ln>
                          <a:solidFill>
                            <a:srgbClr val="FFFFFF"/>
                          </a:solidFill>
                          <a:effectLst/>
                          <a:latin typeface="Arial" pitchFamily="34" charset="0"/>
                          <a:ea typeface="宋体" pitchFamily="2" charset="-122"/>
                        </a:rPr>
                        <a:t>开通</a:t>
                      </a:r>
                      <a:r>
                        <a:rPr kumimoji="0" lang="en-US" altLang="zh-CN" sz="1800" b="1" i="0" u="none" strike="noStrike" cap="none" normalizeH="0" baseline="0" dirty="0" smtClean="0">
                          <a:ln>
                            <a:noFill/>
                          </a:ln>
                          <a:solidFill>
                            <a:srgbClr val="FFFFFF"/>
                          </a:solidFill>
                          <a:effectLst/>
                          <a:latin typeface="Arial" pitchFamily="34" charset="0"/>
                          <a:ea typeface="宋体" pitchFamily="2" charset="-122"/>
                        </a:rPr>
                        <a:t>ILL</a:t>
                      </a:r>
                      <a:r>
                        <a:rPr kumimoji="0" lang="zh-CN" altLang="en-US" sz="1800" b="1" i="0" u="none" strike="noStrike" cap="none" normalizeH="0" baseline="0" dirty="0" smtClean="0">
                          <a:ln>
                            <a:noFill/>
                          </a:ln>
                          <a:solidFill>
                            <a:srgbClr val="FFFFFF"/>
                          </a:solidFill>
                          <a:effectLst/>
                          <a:latin typeface="Arial" pitchFamily="34" charset="0"/>
                          <a:ea typeface="宋体" pitchFamily="2" charset="-122"/>
                        </a:rPr>
                        <a:t>共享版成员馆数</a:t>
                      </a:r>
                      <a:endParaRPr kumimoji="0" lang="en-US" altLang="zh-CN" sz="1800" b="1" i="0" u="none" strike="noStrike" cap="none" normalizeH="0" baseline="0" dirty="0" smtClean="0">
                        <a:ln>
                          <a:noFill/>
                        </a:ln>
                        <a:solidFill>
                          <a:srgbClr val="FFFFFF"/>
                        </a:solidFill>
                        <a:effectLst/>
                        <a:latin typeface="Arial"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5050E2">
                            <a:alpha val="70000"/>
                          </a:srgbClr>
                        </a:gs>
                        <a:gs pos="100000">
                          <a:srgbClr val="5050E2">
                            <a:gamma/>
                            <a:shade val="46275"/>
                            <a:invGamma/>
                          </a:srgbClr>
                        </a:gs>
                      </a:gsLst>
                      <a:lin ang="5400000" scaled="1"/>
                    </a:gra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zh-CN" altLang="en-US" sz="1800" b="1" i="0" u="none" strike="noStrike" cap="none" normalizeH="0" baseline="0" dirty="0" smtClean="0">
                          <a:ln>
                            <a:noFill/>
                          </a:ln>
                          <a:solidFill>
                            <a:srgbClr val="FFFFFF"/>
                          </a:solidFill>
                          <a:effectLst/>
                          <a:latin typeface="Arial" pitchFamily="34" charset="0"/>
                          <a:ea typeface="宋体" pitchFamily="2" charset="-122"/>
                        </a:rPr>
                        <a:t>使用调度服务的成员馆数</a:t>
                      </a:r>
                      <a:endParaRPr kumimoji="0" lang="en-US" altLang="zh-CN" sz="1800" b="1" i="0" u="none" strike="noStrike" cap="none" normalizeH="0" baseline="0" dirty="0" smtClean="0">
                        <a:ln>
                          <a:noFill/>
                        </a:ln>
                        <a:solidFill>
                          <a:srgbClr val="FFFFFF"/>
                        </a:solidFill>
                        <a:effectLst/>
                        <a:latin typeface="Arial"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5050E2">
                            <a:alpha val="39999"/>
                          </a:srgbClr>
                        </a:gs>
                        <a:gs pos="100000">
                          <a:srgbClr val="5050E2">
                            <a:gamma/>
                            <a:shade val="46275"/>
                            <a:invGamma/>
                          </a:srgbClr>
                        </a:gs>
                      </a:gsLst>
                      <a:lin ang="5400000" scaled="1"/>
                    </a:gradFill>
                  </a:tcPr>
                </a:tc>
              </a:tr>
              <a:tr h="347105">
                <a:tc>
                  <a:txBody>
                    <a:bodyPr/>
                    <a:lstStyle/>
                    <a:p>
                      <a:pPr algn="ctr" fontAlgn="ctr"/>
                      <a:r>
                        <a:rPr lang="zh-CN" altLang="en-US" sz="1800" b="0" i="0" u="none" strike="noStrike" dirty="0">
                          <a:solidFill>
                            <a:srgbClr val="000000"/>
                          </a:solidFill>
                          <a:latin typeface="宋体"/>
                        </a:rPr>
                        <a:t>浙江省</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algn="ctr" fontAlgn="ctr"/>
                      <a:r>
                        <a:rPr lang="en-US" altLang="zh-CN" sz="1800" b="0" i="0" u="none" strike="noStrike" dirty="0">
                          <a:solidFill>
                            <a:srgbClr val="000000"/>
                          </a:solidFill>
                          <a:latin typeface="宋体"/>
                        </a:rPr>
                        <a:t>75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algn="ctr" fontAlgn="ctr"/>
                      <a:r>
                        <a:rPr lang="en-US" altLang="zh-CN" sz="1800" b="0" i="0" u="none" strike="noStrike" dirty="0">
                          <a:solidFill>
                            <a:srgbClr val="000000"/>
                          </a:solidFill>
                          <a:latin typeface="宋体"/>
                        </a:rPr>
                        <a:t>51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r h="347105">
                <a:tc>
                  <a:txBody>
                    <a:bodyPr/>
                    <a:lstStyle/>
                    <a:p>
                      <a:pPr algn="ctr" fontAlgn="ctr"/>
                      <a:r>
                        <a:rPr lang="zh-CN" altLang="en-US" sz="1800" b="0" i="0" u="none" strike="noStrike" dirty="0">
                          <a:solidFill>
                            <a:srgbClr val="000000"/>
                          </a:solidFill>
                          <a:latin typeface="宋体"/>
                        </a:rPr>
                        <a:t>湖北省</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algn="ctr" fontAlgn="ctr"/>
                      <a:r>
                        <a:rPr lang="en-US" altLang="zh-CN" sz="1800" b="0" i="0" u="none" strike="noStrike">
                          <a:solidFill>
                            <a:srgbClr val="000000"/>
                          </a:solidFill>
                          <a:latin typeface="宋体"/>
                        </a:rPr>
                        <a:t>60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algn="ctr" fontAlgn="ctr"/>
                      <a:r>
                        <a:rPr lang="en-US" altLang="zh-CN" sz="1800" b="0" i="0" u="none" strike="noStrike">
                          <a:solidFill>
                            <a:srgbClr val="000000"/>
                          </a:solidFill>
                          <a:latin typeface="宋体"/>
                        </a:rPr>
                        <a:t>15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r h="347105">
                <a:tc>
                  <a:txBody>
                    <a:bodyPr/>
                    <a:lstStyle/>
                    <a:p>
                      <a:pPr algn="ctr" fontAlgn="ctr"/>
                      <a:r>
                        <a:rPr lang="zh-CN" altLang="en-US" sz="1800" b="0" i="0" u="none" strike="noStrike" dirty="0">
                          <a:solidFill>
                            <a:srgbClr val="000000"/>
                          </a:solidFill>
                          <a:latin typeface="宋体"/>
                        </a:rPr>
                        <a:t>山东省</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algn="ctr" fontAlgn="ctr"/>
                      <a:r>
                        <a:rPr lang="en-US" altLang="zh-CN" sz="1800" b="0" i="0" u="none" strike="noStrike" dirty="0">
                          <a:solidFill>
                            <a:srgbClr val="000000"/>
                          </a:solidFill>
                          <a:latin typeface="宋体"/>
                        </a:rPr>
                        <a:t>58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algn="ctr" fontAlgn="ctr"/>
                      <a:r>
                        <a:rPr lang="en-US" altLang="zh-CN" sz="1800" b="0" i="0" u="none" strike="noStrike" dirty="0">
                          <a:solidFill>
                            <a:srgbClr val="000000"/>
                          </a:solidFill>
                          <a:latin typeface="宋体"/>
                        </a:rPr>
                        <a:t>22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r h="347105">
                <a:tc>
                  <a:txBody>
                    <a:bodyPr/>
                    <a:lstStyle/>
                    <a:p>
                      <a:pPr algn="ctr" fontAlgn="ctr"/>
                      <a:r>
                        <a:rPr lang="zh-CN" altLang="en-US" sz="1800" b="0" i="0" u="none" strike="noStrike" dirty="0">
                          <a:solidFill>
                            <a:srgbClr val="000000"/>
                          </a:solidFill>
                          <a:latin typeface="宋体"/>
                        </a:rPr>
                        <a:t>吉林省</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algn="ctr" fontAlgn="ctr"/>
                      <a:r>
                        <a:rPr lang="en-US" altLang="zh-CN" sz="1800" b="0" i="0" u="none" strike="noStrike" dirty="0">
                          <a:solidFill>
                            <a:srgbClr val="000000"/>
                          </a:solidFill>
                          <a:latin typeface="宋体"/>
                        </a:rPr>
                        <a:t>54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algn="ctr" fontAlgn="ctr"/>
                      <a:r>
                        <a:rPr lang="en-US" altLang="zh-CN" sz="1800" b="0" i="0" u="none" strike="noStrike" dirty="0">
                          <a:solidFill>
                            <a:srgbClr val="000000"/>
                          </a:solidFill>
                          <a:latin typeface="宋体"/>
                        </a:rPr>
                        <a:t>49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r h="347105">
                <a:tc>
                  <a:txBody>
                    <a:bodyPr/>
                    <a:lstStyle/>
                    <a:p>
                      <a:pPr algn="ctr" fontAlgn="ctr"/>
                      <a:r>
                        <a:rPr lang="zh-CN" altLang="en-US" sz="1800" b="0" i="0" u="none" strike="noStrike" dirty="0">
                          <a:solidFill>
                            <a:srgbClr val="000000"/>
                          </a:solidFill>
                          <a:latin typeface="宋体"/>
                        </a:rPr>
                        <a:t>天津市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algn="ctr" fontAlgn="ctr"/>
                      <a:r>
                        <a:rPr lang="en-US" altLang="zh-CN" sz="1800" b="0" i="0" u="none" strike="noStrike" dirty="0">
                          <a:solidFill>
                            <a:srgbClr val="000000"/>
                          </a:solidFill>
                          <a:latin typeface="宋体"/>
                        </a:rPr>
                        <a:t>40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algn="ctr" fontAlgn="ctr"/>
                      <a:r>
                        <a:rPr lang="en-US" altLang="zh-CN" sz="1800" b="0" i="0" u="none" strike="noStrike">
                          <a:solidFill>
                            <a:srgbClr val="000000"/>
                          </a:solidFill>
                          <a:latin typeface="宋体"/>
                        </a:rPr>
                        <a:t>19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r h="347105">
                <a:tc>
                  <a:txBody>
                    <a:bodyPr/>
                    <a:lstStyle/>
                    <a:p>
                      <a:pPr algn="ctr" fontAlgn="ctr"/>
                      <a:r>
                        <a:rPr lang="zh-CN" altLang="en-US" sz="1800" b="0" i="0" u="none" strike="noStrike" dirty="0">
                          <a:solidFill>
                            <a:srgbClr val="000000"/>
                          </a:solidFill>
                          <a:latin typeface="宋体"/>
                        </a:rPr>
                        <a:t>江苏省</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algn="ctr" fontAlgn="ctr"/>
                      <a:r>
                        <a:rPr lang="en-US" altLang="zh-CN" sz="1800" b="0" i="0" u="none" strike="noStrike" dirty="0">
                          <a:solidFill>
                            <a:srgbClr val="000000"/>
                          </a:solidFill>
                          <a:latin typeface="宋体"/>
                        </a:rPr>
                        <a:t>40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algn="ctr" fontAlgn="ctr"/>
                      <a:r>
                        <a:rPr lang="en-US" altLang="zh-CN" sz="1800" b="0" i="0" u="none" strike="noStrike">
                          <a:solidFill>
                            <a:srgbClr val="000000"/>
                          </a:solidFill>
                          <a:latin typeface="宋体"/>
                        </a:rPr>
                        <a:t>18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r h="347105">
                <a:tc>
                  <a:txBody>
                    <a:bodyPr/>
                    <a:lstStyle/>
                    <a:p>
                      <a:pPr algn="ctr" fontAlgn="ctr"/>
                      <a:r>
                        <a:rPr lang="zh-CN" altLang="en-US" sz="1800" b="0" i="0" u="none" strike="noStrike" dirty="0">
                          <a:solidFill>
                            <a:srgbClr val="000000"/>
                          </a:solidFill>
                          <a:latin typeface="宋体"/>
                        </a:rPr>
                        <a:t>广西</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algn="ctr" fontAlgn="ctr"/>
                      <a:r>
                        <a:rPr lang="en-US" altLang="zh-CN" sz="1800" b="0" i="0" u="none" strike="noStrike" dirty="0">
                          <a:solidFill>
                            <a:srgbClr val="000000"/>
                          </a:solidFill>
                          <a:latin typeface="宋体"/>
                        </a:rPr>
                        <a:t>34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algn="ctr" fontAlgn="ctr"/>
                      <a:r>
                        <a:rPr lang="en-US" altLang="zh-CN" sz="1800" b="0" i="0" u="none" strike="noStrike">
                          <a:solidFill>
                            <a:srgbClr val="000000"/>
                          </a:solidFill>
                          <a:latin typeface="宋体"/>
                        </a:rPr>
                        <a:t>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r h="347105">
                <a:tc>
                  <a:txBody>
                    <a:bodyPr/>
                    <a:lstStyle/>
                    <a:p>
                      <a:pPr algn="ctr" fontAlgn="ctr"/>
                      <a:r>
                        <a:rPr lang="zh-CN" altLang="en-US" sz="1800" b="0" i="0" u="none" strike="noStrike" dirty="0">
                          <a:solidFill>
                            <a:srgbClr val="000000"/>
                          </a:solidFill>
                          <a:latin typeface="宋体"/>
                        </a:rPr>
                        <a:t>黑龙江省</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algn="ctr" fontAlgn="ctr"/>
                      <a:r>
                        <a:rPr lang="en-US" altLang="zh-CN" sz="1800" b="0" i="0" u="none" strike="noStrike" dirty="0">
                          <a:solidFill>
                            <a:srgbClr val="000000"/>
                          </a:solidFill>
                          <a:latin typeface="宋体"/>
                        </a:rPr>
                        <a:t>32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algn="ctr" fontAlgn="ctr"/>
                      <a:r>
                        <a:rPr lang="en-US" altLang="zh-CN" sz="1800" b="0" i="0" u="none" strike="noStrike">
                          <a:solidFill>
                            <a:srgbClr val="000000"/>
                          </a:solidFill>
                          <a:latin typeface="宋体"/>
                        </a:rPr>
                        <a:t>10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r h="347105">
                <a:tc>
                  <a:txBody>
                    <a:bodyPr/>
                    <a:lstStyle/>
                    <a:p>
                      <a:pPr algn="ctr" fontAlgn="ctr"/>
                      <a:r>
                        <a:rPr lang="zh-CN" altLang="en-US" sz="1800" b="0" i="0" u="none" strike="noStrike" dirty="0">
                          <a:solidFill>
                            <a:srgbClr val="000000"/>
                          </a:solidFill>
                          <a:latin typeface="宋体"/>
                        </a:rPr>
                        <a:t>广东省</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algn="ctr" fontAlgn="ctr"/>
                      <a:r>
                        <a:rPr lang="en-US" altLang="zh-CN" sz="1800" b="0" i="0" u="none" strike="noStrike" dirty="0">
                          <a:solidFill>
                            <a:srgbClr val="000000"/>
                          </a:solidFill>
                          <a:latin typeface="宋体"/>
                        </a:rPr>
                        <a:t>27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algn="ctr" fontAlgn="ctr"/>
                      <a:r>
                        <a:rPr lang="en-US" altLang="zh-CN" sz="1800" b="0" i="0" u="none" strike="noStrike" dirty="0">
                          <a:solidFill>
                            <a:srgbClr val="000000"/>
                          </a:solidFill>
                          <a:latin typeface="宋体"/>
                        </a:rPr>
                        <a:t>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r h="347105">
                <a:tc>
                  <a:txBody>
                    <a:bodyPr/>
                    <a:lstStyle/>
                    <a:p>
                      <a:pPr algn="ctr" fontAlgn="ctr"/>
                      <a:r>
                        <a:rPr lang="zh-CN" altLang="en-US" sz="1800" b="0" i="0" u="none" strike="noStrike" dirty="0">
                          <a:solidFill>
                            <a:srgbClr val="000000"/>
                          </a:solidFill>
                          <a:latin typeface="宋体"/>
                        </a:rPr>
                        <a:t>湖南省</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algn="ctr" fontAlgn="ctr"/>
                      <a:r>
                        <a:rPr lang="en-US" altLang="zh-CN" sz="1800" b="0" i="0" u="none" strike="noStrike" dirty="0">
                          <a:solidFill>
                            <a:srgbClr val="000000"/>
                          </a:solidFill>
                          <a:latin typeface="宋体"/>
                        </a:rPr>
                        <a:t>25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algn="ctr" fontAlgn="ctr"/>
                      <a:r>
                        <a:rPr lang="en-US" altLang="zh-CN" sz="1800" b="0" i="0" u="none" strike="noStrike" dirty="0">
                          <a:solidFill>
                            <a:srgbClr val="000000"/>
                          </a:solidFill>
                          <a:latin typeface="宋体"/>
                        </a:rPr>
                        <a:t>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r h="347105">
                <a:tc>
                  <a:txBody>
                    <a:bodyPr/>
                    <a:lstStyle/>
                    <a:p>
                      <a:pPr algn="ctr" fontAlgn="ctr"/>
                      <a:r>
                        <a:rPr lang="zh-CN" altLang="en-US" sz="1800" b="0" i="0" u="none" strike="noStrike">
                          <a:solidFill>
                            <a:srgbClr val="000000"/>
                          </a:solidFill>
                          <a:latin typeface="宋体"/>
                        </a:rPr>
                        <a:t>上海市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algn="ctr" fontAlgn="ctr"/>
                      <a:r>
                        <a:rPr lang="en-US" altLang="zh-CN" sz="1800" b="0" i="0" u="none" strike="noStrike" dirty="0">
                          <a:solidFill>
                            <a:srgbClr val="000000"/>
                          </a:solidFill>
                          <a:latin typeface="宋体"/>
                        </a:rPr>
                        <a:t>23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algn="ctr" fontAlgn="ctr"/>
                      <a:r>
                        <a:rPr lang="en-US" altLang="zh-CN" sz="1800" b="0" i="0" u="none" strike="noStrike" dirty="0">
                          <a:solidFill>
                            <a:srgbClr val="000000"/>
                          </a:solidFill>
                          <a:latin typeface="宋体"/>
                        </a:rPr>
                        <a:t>14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r h="347105">
                <a:tc>
                  <a:txBody>
                    <a:bodyPr/>
                    <a:lstStyle/>
                    <a:p>
                      <a:pPr algn="ctr" fontAlgn="ctr"/>
                      <a:r>
                        <a:rPr lang="zh-CN" altLang="en-US" sz="1800" b="0" i="0" u="none" strike="noStrike">
                          <a:solidFill>
                            <a:srgbClr val="000000"/>
                          </a:solidFill>
                          <a:latin typeface="宋体"/>
                        </a:rPr>
                        <a:t>重庆市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algn="ctr" fontAlgn="ctr"/>
                      <a:r>
                        <a:rPr lang="en-US" altLang="zh-CN" sz="1800" b="0" i="0" u="none" strike="noStrike" dirty="0">
                          <a:solidFill>
                            <a:srgbClr val="000000"/>
                          </a:solidFill>
                          <a:latin typeface="宋体"/>
                        </a:rPr>
                        <a:t>22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algn="ctr" fontAlgn="ctr"/>
                      <a:r>
                        <a:rPr lang="en-US" altLang="zh-CN" sz="1800" b="0" i="0" u="none" strike="noStrike" dirty="0">
                          <a:solidFill>
                            <a:srgbClr val="000000"/>
                          </a:solidFill>
                          <a:latin typeface="宋体"/>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r h="374011">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zh-CN" altLang="en-US" sz="1800" b="0" i="0" u="none" strike="noStrike" cap="none" normalizeH="0" baseline="0" dirty="0" smtClean="0">
                          <a:ln>
                            <a:noFill/>
                          </a:ln>
                          <a:solidFill>
                            <a:srgbClr val="000000"/>
                          </a:solidFill>
                          <a:effectLst/>
                          <a:latin typeface="Arial" pitchFamily="34" charset="0"/>
                          <a:ea typeface="宋体" pitchFamily="2" charset="-122"/>
                        </a:rPr>
                        <a:t>。。。</a:t>
                      </a:r>
                      <a:endParaRPr kumimoji="0" lang="en-US" altLang="zh-CN" sz="1800" b="0" i="0" u="none" strike="noStrike" cap="none" normalizeH="0" baseline="0" dirty="0" smtClean="0">
                        <a:ln>
                          <a:noFill/>
                        </a:ln>
                        <a:solidFill>
                          <a:srgbClr val="000000"/>
                        </a:solidFill>
                        <a:effectLst/>
                        <a:latin typeface="Arial"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zh-CN" altLang="en-US" sz="1800" b="0" i="0" u="none" strike="noStrike" cap="none" normalizeH="0" baseline="0" dirty="0" smtClean="0">
                          <a:ln>
                            <a:noFill/>
                          </a:ln>
                          <a:solidFill>
                            <a:srgbClr val="000000"/>
                          </a:solidFill>
                          <a:effectLst/>
                          <a:latin typeface="Arial" pitchFamily="34" charset="0"/>
                          <a:ea typeface="宋体" pitchFamily="2" charset="-122"/>
                        </a:rPr>
                        <a:t>。。。</a:t>
                      </a:r>
                      <a:endParaRPr kumimoji="0" lang="en-US" altLang="zh-CN" sz="1800" b="0" i="0" u="none" strike="noStrike" cap="none" normalizeH="0" baseline="0" dirty="0" smtClean="0">
                        <a:ln>
                          <a:noFill/>
                        </a:ln>
                        <a:solidFill>
                          <a:srgbClr val="000000"/>
                        </a:solidFill>
                        <a:effectLst/>
                        <a:latin typeface="Arial"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zh-CN" altLang="en-US" sz="1800" b="0" i="0" u="none" strike="noStrike" cap="none" normalizeH="0" baseline="0" dirty="0" smtClean="0">
                          <a:ln>
                            <a:noFill/>
                          </a:ln>
                          <a:solidFill>
                            <a:srgbClr val="000000"/>
                          </a:solidFill>
                          <a:effectLst/>
                          <a:latin typeface="Arial" pitchFamily="34" charset="0"/>
                          <a:ea typeface="宋体" pitchFamily="2" charset="-122"/>
                        </a:rPr>
                        <a:t>。。。</a:t>
                      </a:r>
                      <a:endParaRPr kumimoji="0" lang="en-US" altLang="zh-CN" sz="1800" b="0" i="0" u="none" strike="noStrike" cap="none" normalizeH="0" baseline="0" dirty="0" smtClean="0">
                        <a:ln>
                          <a:noFill/>
                        </a:ln>
                        <a:solidFill>
                          <a:srgbClr val="000000"/>
                        </a:solidFill>
                        <a:effectLst/>
                        <a:latin typeface="Arial"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r h="374011">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zh-CN" altLang="en-US" sz="1800" b="0" i="0" u="none" strike="noStrike" cap="none" normalizeH="0" baseline="0" dirty="0" smtClean="0">
                          <a:ln>
                            <a:noFill/>
                          </a:ln>
                          <a:solidFill>
                            <a:srgbClr val="000000"/>
                          </a:solidFill>
                          <a:effectLst/>
                          <a:latin typeface="Arial" pitchFamily="34" charset="0"/>
                          <a:ea typeface="宋体" pitchFamily="2" charset="-122"/>
                        </a:rPr>
                        <a:t>总计</a:t>
                      </a:r>
                      <a:endParaRPr kumimoji="0" lang="en-US" altLang="zh-CN" sz="1800" b="0" i="0" u="none" strike="noStrike" cap="none" normalizeH="0" baseline="0" dirty="0" smtClean="0">
                        <a:ln>
                          <a:noFill/>
                        </a:ln>
                        <a:solidFill>
                          <a:srgbClr val="000000"/>
                        </a:solidFill>
                        <a:effectLst/>
                        <a:latin typeface="Arial"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altLang="zh-CN" sz="1800" b="0" i="0" u="none" strike="noStrike" cap="none" normalizeH="0" baseline="0" dirty="0" smtClean="0">
                          <a:ln>
                            <a:noFill/>
                          </a:ln>
                          <a:solidFill>
                            <a:srgbClr val="000000"/>
                          </a:solidFill>
                          <a:effectLst/>
                          <a:latin typeface="Arial" pitchFamily="34" charset="0"/>
                          <a:ea typeface="宋体" pitchFamily="2" charset="-122"/>
                        </a:rPr>
                        <a:t>650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itchFamily="2" charset="2"/>
                        <a:buNone/>
                        <a:tabLst/>
                      </a:pPr>
                      <a:r>
                        <a:rPr kumimoji="0" lang="en-US" altLang="zh-CN" sz="1800" b="0" i="0" u="none" strike="noStrike" cap="none" normalizeH="0" baseline="0" dirty="0" smtClean="0">
                          <a:ln>
                            <a:noFill/>
                          </a:ln>
                          <a:solidFill>
                            <a:srgbClr val="000000"/>
                          </a:solidFill>
                          <a:effectLst/>
                          <a:latin typeface="Arial" pitchFamily="34" charset="0"/>
                          <a:ea typeface="宋体" pitchFamily="2" charset="-122"/>
                        </a:rPr>
                        <a:t>310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bl>
          </a:graphicData>
        </a:graphic>
      </p:graphicFrame>
      <p:sp>
        <p:nvSpPr>
          <p:cNvPr id="4" name="矩形 3"/>
          <p:cNvSpPr/>
          <p:nvPr/>
        </p:nvSpPr>
        <p:spPr bwMode="auto">
          <a:xfrm>
            <a:off x="292100" y="3403600"/>
            <a:ext cx="8509000" cy="38100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Gartner PPT- one template-v8_rm">
  <a:themeElements>
    <a:clrScheme name="">
      <a:dk1>
        <a:srgbClr val="000000"/>
      </a:dk1>
      <a:lt1>
        <a:srgbClr val="FFFFFF"/>
      </a:lt1>
      <a:dk2>
        <a:srgbClr val="F8F8F8"/>
      </a:dk2>
      <a:lt2>
        <a:srgbClr val="808080"/>
      </a:lt2>
      <a:accent1>
        <a:srgbClr val="3366CC"/>
      </a:accent1>
      <a:accent2>
        <a:srgbClr val="FF0000"/>
      </a:accent2>
      <a:accent3>
        <a:srgbClr val="FFFFFF"/>
      </a:accent3>
      <a:accent4>
        <a:srgbClr val="000000"/>
      </a:accent4>
      <a:accent5>
        <a:srgbClr val="ADB8E2"/>
      </a:accent5>
      <a:accent6>
        <a:srgbClr val="E70000"/>
      </a:accent6>
      <a:hlink>
        <a:srgbClr val="FF9900"/>
      </a:hlink>
      <a:folHlink>
        <a:srgbClr val="6699FF"/>
      </a:folHlink>
    </a:clrScheme>
    <a:fontScheme name="Gartner PPT- one template-v8_rm">
      <a:majorFont>
        <a:latin typeface="Arial"/>
        <a:ea typeface="Arial Unicode MS"/>
        <a:cs typeface="Arial Unicode MS"/>
      </a:majorFont>
      <a:minorFont>
        <a:latin typeface="Arial"/>
        <a:ea typeface="Arial Unicode MS"/>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134B82"/>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134B82"/>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Gartner PPT- one template-v8_rm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artner PPT- one template-v8_rm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artner PPT- one template-v8_rm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artner PPT- one template-v8_rm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artner PPT- one template-v8_rm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artner PPT- one template-v8_rm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artner PPT- one template-v8_rm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Gartner PPT- one template-v8_rm 8">
        <a:dk1>
          <a:srgbClr val="000000"/>
        </a:dk1>
        <a:lt1>
          <a:srgbClr val="FFFFFF"/>
        </a:lt1>
        <a:dk2>
          <a:srgbClr val="F8F8F8"/>
        </a:dk2>
        <a:lt2>
          <a:srgbClr val="808080"/>
        </a:lt2>
        <a:accent1>
          <a:srgbClr val="CCFF66"/>
        </a:accent1>
        <a:accent2>
          <a:srgbClr val="FFCC00"/>
        </a:accent2>
        <a:accent3>
          <a:srgbClr val="FFFFFF"/>
        </a:accent3>
        <a:accent4>
          <a:srgbClr val="000000"/>
        </a:accent4>
        <a:accent5>
          <a:srgbClr val="E2FFB8"/>
        </a:accent5>
        <a:accent6>
          <a:srgbClr val="E7B900"/>
        </a:accent6>
        <a:hlink>
          <a:srgbClr val="0066FF"/>
        </a:hlink>
        <a:folHlink>
          <a:srgbClr val="FF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6126</TotalTime>
  <Pages>22</Pages>
  <Words>1031</Words>
  <Application>Microsoft PowerPoint 4.0</Application>
  <PresentationFormat>全屏显示(4:3)</PresentationFormat>
  <Paragraphs>298</Paragraphs>
  <Slides>23</Slides>
  <Notes>4</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Gartner PPT- one template-v8_rm</vt:lpstr>
      <vt:lpstr>CALIS全文获取服务</vt:lpstr>
      <vt:lpstr>主要内容</vt:lpstr>
      <vt:lpstr>幻灯片 2</vt:lpstr>
      <vt:lpstr>文献服务源</vt:lpstr>
      <vt:lpstr>应用系统</vt:lpstr>
      <vt:lpstr>服务馆建设</vt:lpstr>
      <vt:lpstr>全面整合</vt:lpstr>
      <vt:lpstr>主要内容</vt:lpstr>
      <vt:lpstr>共享版ILL系统部署及使用情况</vt:lpstr>
      <vt:lpstr>馆际互借示范馆情况</vt:lpstr>
      <vt:lpstr>服务类型</vt:lpstr>
      <vt:lpstr>中心调度服务（2011年6月1日启动）</vt:lpstr>
      <vt:lpstr>文献获取门户——e得</vt:lpstr>
      <vt:lpstr>主要内容</vt:lpstr>
      <vt:lpstr>服务政策（一）</vt:lpstr>
      <vt:lpstr>服务政策（二）</vt:lpstr>
      <vt:lpstr>服务政策（三）</vt:lpstr>
      <vt:lpstr>优惠规则</vt:lpstr>
      <vt:lpstr>服务政策（四）</vt:lpstr>
      <vt:lpstr>服务政策（五）</vt:lpstr>
      <vt:lpstr>主要内容</vt:lpstr>
      <vt:lpstr>新服务推介</vt:lpstr>
      <vt:lpstr>幻灯片 22</vt:lpstr>
    </vt:vector>
  </TitlesOfParts>
  <Company>Gartner,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std10_k1_108_cohen_os</dc:title>
  <dc:subject>Multisourcing Applied — Getting Results</dc:subject>
  <dc:creator>Cohen, Linda</dc:creator>
  <dc:description>2/12/07kf*/rev:3/14</dc:description>
  <cp:lastModifiedBy>zeng</cp:lastModifiedBy>
  <cp:revision>571</cp:revision>
  <cp:lastPrinted>2001-12-21T16:48:17Z</cp:lastPrinted>
  <dcterms:created xsi:type="dcterms:W3CDTF">2003-10-27T15:38:11Z</dcterms:created>
  <dcterms:modified xsi:type="dcterms:W3CDTF">2012-04-12T15:05:20Z</dcterms:modified>
</cp:coreProperties>
</file>