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83" r:id="rId5"/>
    <p:sldId id="285" r:id="rId6"/>
    <p:sldId id="280" r:id="rId7"/>
    <p:sldId id="286" r:id="rId8"/>
    <p:sldId id="292" r:id="rId9"/>
    <p:sldId id="288" r:id="rId10"/>
    <p:sldId id="290" r:id="rId11"/>
    <p:sldId id="302" r:id="rId12"/>
    <p:sldId id="293" r:id="rId13"/>
    <p:sldId id="291" r:id="rId14"/>
    <p:sldId id="281" r:id="rId15"/>
    <p:sldId id="299" r:id="rId16"/>
    <p:sldId id="298" r:id="rId17"/>
    <p:sldId id="296" r:id="rId18"/>
    <p:sldId id="303" r:id="rId19"/>
    <p:sldId id="287" r:id="rId20"/>
    <p:sldId id="294" r:id="rId21"/>
    <p:sldId id="295" r:id="rId22"/>
    <p:sldId id="300" r:id="rId23"/>
    <p:sldId id="282" r:id="rId24"/>
    <p:sldId id="297" r:id="rId25"/>
    <p:sldId id="267" r:id="rId26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A1C"/>
    <a:srgbClr val="6CCEE5"/>
    <a:srgbClr val="A5A5A5"/>
    <a:srgbClr val="6BC8DE"/>
    <a:srgbClr val="D5F1F7"/>
    <a:srgbClr val="1F92AD"/>
    <a:srgbClr val="EAE7D4"/>
    <a:srgbClr val="B2B2B2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7" autoAdjust="0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84" y="462"/>
      </p:cViewPr>
      <p:guideLst>
        <p:guide pos="3840"/>
        <p:guide orient="horz" pos="2160"/>
        <p:guide pos="393"/>
        <p:guide pos="7287"/>
        <p:guide orient="horz" pos="346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912"/>
    </p:cViewPr>
  </p:sorterViewPr>
  <p:notesViewPr>
    <p:cSldViewPr snapToGrid="0" snapToObjects="1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864FE19-5831-4C1E-90EA-FF24A8EA46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C5E7AB-1643-44DB-8376-8152113016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C36A-BC72-48ED-8A83-6DD715C91D9D}" type="datetimeFigureOut">
              <a:rPr lang="zh-CN" altLang="en-US" smtClean="0"/>
              <a:t>2017/7/25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04D826-C995-4A07-8A55-27B11041D7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4E2996-DE44-4130-BD6F-5CA5CEFD3F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BF28F-863D-4F6A-8CDC-5F30952208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661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1F1C-0F7B-40F4-93D0-25DCE7E44D7E}" type="datetimeFigureOut">
              <a:rPr lang="zh-CN" altLang="en-US" smtClean="0"/>
              <a:t>2017/7/25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DD4-C89F-4797-9228-3C103B6C27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4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71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52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56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9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0" y="0"/>
            <a:ext cx="12192000" cy="347133"/>
          </a:xfrm>
          <a:prstGeom prst="rect">
            <a:avLst/>
          </a:prstGeom>
          <a:solidFill>
            <a:srgbClr val="6CCEE5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93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kumimoji="1" lang="en-US" altLang="zh-CN" sz="1600" b="1" dirty="0"/>
              <a:t>LOGO&amp;PIC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dirty="0">
                <a:solidFill>
                  <a:srgbClr val="000000"/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67">
                <a:solidFill>
                  <a:srgbClr val="000000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000000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kumimoji="1" lang="en-US" altLang="zh-CN" sz="1333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 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如有建议请联系 </a:t>
            </a:r>
            <a:r>
              <a:rPr lang="zh-CN" altLang="en-US" sz="1333" dirty="0">
                <a:solidFill>
                  <a:prstClr val="white"/>
                </a:solidFill>
                <a:latin typeface="Segoe UI Light" charset="0"/>
                <a:ea typeface="Segoe UI Light" charset="0"/>
                <a:cs typeface="Segoe UI Light" charset="0"/>
              </a:rPr>
              <a:t>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67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srgbClr val="000000"/>
                </a:solidFill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dirty="0">
                <a:solidFill>
                  <a:srgbClr val="000000"/>
                </a:solidFill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dirty="0">
                <a:solidFill>
                  <a:srgbClr val="000000"/>
                </a:solidFill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9547DB-BDC0-457A-8A91-1C0F6FDF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9AF586-27AC-45C4-AEC8-146A6849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10133-BDAE-4286-9524-119A4524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1187D-7C24-479C-8616-A180A598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7F99-BD5A-4B0C-86E4-A2DBBD75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780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AF0E00-A021-46CA-900B-38FF33B1E585}"/>
              </a:ext>
            </a:extLst>
          </p:cNvPr>
          <p:cNvSpPr/>
          <p:nvPr userDrawn="1"/>
        </p:nvSpPr>
        <p:spPr>
          <a:xfrm>
            <a:off x="10421254" y="6633030"/>
            <a:ext cx="304800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7D5977-7B2E-4962-A442-A472C18D2260}"/>
              </a:ext>
            </a:extLst>
          </p:cNvPr>
          <p:cNvSpPr/>
          <p:nvPr userDrawn="1"/>
        </p:nvSpPr>
        <p:spPr>
          <a:xfrm>
            <a:off x="11146972" y="6647543"/>
            <a:ext cx="1045028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BE926D7-4C14-4591-8941-979F278E4969}"/>
              </a:ext>
            </a:extLst>
          </p:cNvPr>
          <p:cNvSpPr/>
          <p:nvPr userDrawn="1"/>
        </p:nvSpPr>
        <p:spPr>
          <a:xfrm>
            <a:off x="10784113" y="6647542"/>
            <a:ext cx="304800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05B1CA-5255-4F74-8E69-157064B20D28}"/>
              </a:ext>
            </a:extLst>
          </p:cNvPr>
          <p:cNvSpPr/>
          <p:nvPr userDrawn="1"/>
        </p:nvSpPr>
        <p:spPr>
          <a:xfrm>
            <a:off x="1465942" y="6"/>
            <a:ext cx="304800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5CFA40-09A3-47E4-A59D-DE0901CA66A0}"/>
              </a:ext>
            </a:extLst>
          </p:cNvPr>
          <p:cNvSpPr/>
          <p:nvPr userDrawn="1"/>
        </p:nvSpPr>
        <p:spPr>
          <a:xfrm>
            <a:off x="0" y="6"/>
            <a:ext cx="1045028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F9E3ED-FF36-4286-B3B2-E56FA218EB15}"/>
              </a:ext>
            </a:extLst>
          </p:cNvPr>
          <p:cNvSpPr/>
          <p:nvPr userDrawn="1"/>
        </p:nvSpPr>
        <p:spPr>
          <a:xfrm>
            <a:off x="1103085" y="6"/>
            <a:ext cx="304800" cy="2249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0" r:id="rId4"/>
    <p:sldLayoutId id="2147483662" r:id="rId5"/>
    <p:sldLayoutId id="2147483664" r:id="rId6"/>
    <p:sldLayoutId id="2147483663" r:id="rId7"/>
    <p:sldLayoutId id="2147483665" r:id="rId8"/>
    <p:sldLayoutId id="214748368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_矩形 12"/>
          <p:cNvSpPr/>
          <p:nvPr>
            <p:custDataLst>
              <p:tags r:id="rId1"/>
            </p:custDataLst>
          </p:nvPr>
        </p:nvSpPr>
        <p:spPr>
          <a:xfrm>
            <a:off x="2430551" y="1324070"/>
            <a:ext cx="7901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高校图书馆“双一流”建设</a:t>
            </a:r>
          </a:p>
        </p:txBody>
      </p:sp>
      <p:sp>
        <p:nvSpPr>
          <p:cNvPr id="6" name="PA_矩形 5">
            <a:extLst>
              <a:ext uri="{FF2B5EF4-FFF2-40B4-BE49-F238E27FC236}">
                <a16:creationId xmlns:a16="http://schemas.microsoft.com/office/drawing/2014/main" id="{645C5F7A-A1B4-40B4-9634-4CB2F2F9AC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23863" y="4305188"/>
            <a:ext cx="79011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安徽大学图书馆</a:t>
            </a:r>
            <a:endParaRPr lang="en-US" altLang="zh-CN" sz="32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储节旺</a:t>
            </a:r>
            <a:endParaRPr lang="en-US" altLang="zh-CN" sz="32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2017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年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7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月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27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日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4463E31-025E-49D1-944B-BF53215CB325}"/>
              </a:ext>
            </a:extLst>
          </p:cNvPr>
          <p:cNvCxnSpPr/>
          <p:nvPr/>
        </p:nvCxnSpPr>
        <p:spPr>
          <a:xfrm>
            <a:off x="0" y="2278743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8D06F84-A069-4FA2-9876-5EB1544F8183}"/>
              </a:ext>
            </a:extLst>
          </p:cNvPr>
          <p:cNvSpPr/>
          <p:nvPr/>
        </p:nvSpPr>
        <p:spPr>
          <a:xfrm>
            <a:off x="647700" y="1542663"/>
            <a:ext cx="108051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+mn-ea"/>
                <a:cs typeface="Times New Roman" panose="02020603050405020304" pitchFamily="18" charset="0"/>
              </a:rPr>
              <a:t>无论是哪种一流，都应该做到：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600" b="1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第一、如何确定一流，依据是什么。</a:t>
            </a:r>
            <a:endParaRPr lang="en-US" altLang="zh-CN" sz="3600" b="1" kern="100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+mn-ea"/>
                <a:cs typeface="Times New Roman" panose="02020603050405020304" pitchFamily="18" charset="0"/>
              </a:rPr>
              <a:t>无论是何种方法，就会有一个评价问题，都需要建立一个评价体系，特别是评价标准。这个标准如何建立，如何创新？</a:t>
            </a:r>
          </a:p>
          <a:p>
            <a:pPr algn="just">
              <a:lnSpc>
                <a:spcPct val="150000"/>
              </a:lnSpc>
            </a:pPr>
            <a:r>
              <a:rPr lang="zh-CN" altLang="zh-CN" sz="3600" b="1" kern="1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第二、上述两个层面如何体现？</a:t>
            </a:r>
            <a:endParaRPr lang="en-US" altLang="zh-CN" sz="3600" b="1" kern="100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+mn-ea"/>
                <a:cs typeface="Times New Roman" panose="02020603050405020304" pitchFamily="18" charset="0"/>
              </a:rPr>
              <a:t>是按照两个层面建立指标体系，只要有一个</a:t>
            </a:r>
            <a:r>
              <a:rPr lang="zh-CN" altLang="en-US" sz="2800" kern="100" dirty="0">
                <a:latin typeface="+mn-ea"/>
                <a:cs typeface="Times New Roman" panose="02020603050405020304" pitchFamily="18" charset="0"/>
              </a:rPr>
              <a:t>层面</a:t>
            </a:r>
            <a:r>
              <a:rPr lang="zh-CN" altLang="zh-CN" sz="2800" kern="100" dirty="0">
                <a:latin typeface="+mn-ea"/>
                <a:cs typeface="Times New Roman" panose="02020603050405020304" pitchFamily="18" charset="0"/>
              </a:rPr>
              <a:t>达到，就认为是一流，还是两个都达到才是一流。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0FE1E7-27C5-4961-9AC7-EC0355CF70AF}"/>
              </a:ext>
            </a:extLst>
          </p:cNvPr>
          <p:cNvSpPr txBox="1"/>
          <p:nvPr/>
        </p:nvSpPr>
        <p:spPr>
          <a:xfrm>
            <a:off x="647700" y="67916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评选标准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A2249471-675A-4518-B02B-8BDD0F93B7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700468"/>
                  </p:ext>
                </p:extLst>
              </p:nvPr>
            </p:nvGraphicFramePr>
            <p:xfrm>
              <a:off x="8573845" y="5999176"/>
              <a:ext cx="1491277" cy="838843"/>
            </p:xfrm>
            <a:graphic>
              <a:graphicData uri="http://schemas.microsoft.com/office/powerpoint/2016/slidezoom">
                <pslz:sldZm>
                  <pslz:sldZmObj sldId="292" cId="2694860154">
                    <pslz:zmPr id="{6361AF62-6DF6-4EB0-8EB0-8C42A947EBC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91277" cy="8388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2249471-675A-4518-B02B-8BDD0F93B7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3845" y="5999176"/>
                <a:ext cx="1491277" cy="8388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0363889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39FAA2-B292-44FD-9138-36049B9A8160}"/>
              </a:ext>
            </a:extLst>
          </p:cNvPr>
          <p:cNvSpPr/>
          <p:nvPr/>
        </p:nvSpPr>
        <p:spPr>
          <a:xfrm>
            <a:off x="943428" y="1589331"/>
            <a:ext cx="1091474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以中国特色学科评价为主要依据，参考国际相关评价因素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优化学科建设结构和布局，完善</a:t>
            </a:r>
            <a:r>
              <a:rPr lang="zh-CN" altLang="en-US" sz="2800" b="1" dirty="0">
                <a:solidFill>
                  <a:srgbClr val="C00000"/>
                </a:solidFill>
              </a:rPr>
              <a:t>内部治理结构</a:t>
            </a:r>
            <a:r>
              <a:rPr lang="zh-CN" altLang="en-US" sz="2400" dirty="0"/>
              <a:t>，形成调动各方积极参与的长效建设机制，以一流学科建设引领健全</a:t>
            </a:r>
            <a:r>
              <a:rPr lang="zh-CN" altLang="en-US" sz="2800" b="1" dirty="0">
                <a:solidFill>
                  <a:srgbClr val="C00000"/>
                </a:solidFill>
              </a:rPr>
              <a:t>学科生态体系</a:t>
            </a:r>
            <a:r>
              <a:rPr lang="zh-CN" altLang="en-US" sz="2400" dirty="0"/>
              <a:t>，带动学校整体发展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提出系统的考核指标体系。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A0F484-04C0-4CDB-A631-11E1D210073E}"/>
              </a:ext>
            </a:extLst>
          </p:cNvPr>
          <p:cNvSpPr/>
          <p:nvPr/>
        </p:nvSpPr>
        <p:spPr>
          <a:xfrm>
            <a:off x="943428" y="3937940"/>
            <a:ext cx="10914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学科水平在有影响力的第三方评价中进入前列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社会服务方面形成具有中国特色和世界影响的新型高端智库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传承弘扬中华优秀传统文化、形成引领社会进步、特色鲜明的大学精神和大学文化。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56AB92-3E42-4751-AFB5-9FE3EA32A7EA}"/>
              </a:ext>
            </a:extLst>
          </p:cNvPr>
          <p:cNvSpPr/>
          <p:nvPr/>
        </p:nvSpPr>
        <p:spPr>
          <a:xfrm>
            <a:off x="943427" y="620011"/>
            <a:ext cx="10769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强化学科建设绩效考核，引领高校提高办学水平和综合实力。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CFAFF9B-FD9A-43C9-917B-64A1DD2F9D5B}"/>
              </a:ext>
            </a:extLst>
          </p:cNvPr>
          <p:cNvSpPr/>
          <p:nvPr/>
        </p:nvSpPr>
        <p:spPr>
          <a:xfrm>
            <a:off x="0" y="5903893"/>
            <a:ext cx="12192001" cy="9541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2017</a:t>
            </a:r>
            <a:r>
              <a:rPr lang="zh-CN" altLang="en-US" sz="2800" dirty="0">
                <a:solidFill>
                  <a:schemeClr val="bg1"/>
                </a:solidFill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</a:rPr>
              <a:t>1</a:t>
            </a:r>
            <a:r>
              <a:rPr lang="zh-CN" altLang="en-US" sz="2800" dirty="0">
                <a:solidFill>
                  <a:schemeClr val="bg1"/>
                </a:solidFill>
              </a:rPr>
              <a:t>月</a:t>
            </a:r>
            <a:r>
              <a:rPr lang="en-US" altLang="zh-CN" sz="2800" dirty="0">
                <a:solidFill>
                  <a:schemeClr val="bg1"/>
                </a:solidFill>
              </a:rPr>
              <a:t>24</a:t>
            </a:r>
            <a:r>
              <a:rPr lang="zh-CN" altLang="en-US" sz="2800" dirty="0">
                <a:solidFill>
                  <a:schemeClr val="bg1"/>
                </a:solidFill>
              </a:rPr>
              <a:t>日，教育部 财政部 国家发展改革委联合发布</a:t>
            </a:r>
            <a:r>
              <a:rPr lang="en-US" altLang="zh-CN" sz="2800" dirty="0">
                <a:solidFill>
                  <a:schemeClr val="bg1"/>
                </a:solidFill>
              </a:rPr>
              <a:t>《</a:t>
            </a:r>
            <a:r>
              <a:rPr lang="zh-CN" altLang="en-US" sz="2800" dirty="0">
                <a:solidFill>
                  <a:schemeClr val="bg1"/>
                </a:solidFill>
              </a:rPr>
              <a:t>统筹推进世界一流大学和一流学科建设实施办法（暂行）</a:t>
            </a:r>
            <a:r>
              <a:rPr lang="en-US" altLang="zh-CN" sz="2800" dirty="0">
                <a:solidFill>
                  <a:schemeClr val="bg1"/>
                </a:solidFill>
              </a:rPr>
              <a:t>》</a:t>
            </a:r>
            <a:r>
              <a:rPr lang="zh-CN" altLang="en-US" sz="2800" dirty="0">
                <a:solidFill>
                  <a:schemeClr val="bg1"/>
                </a:solidFill>
              </a:rPr>
              <a:t>教研</a:t>
            </a:r>
            <a:r>
              <a:rPr lang="en-US" altLang="zh-CN" sz="2800" dirty="0">
                <a:solidFill>
                  <a:schemeClr val="bg1"/>
                </a:solidFill>
              </a:rPr>
              <a:t>[2017]2</a:t>
            </a:r>
            <a:r>
              <a:rPr lang="zh-CN" altLang="en-US" sz="2800" dirty="0">
                <a:solidFill>
                  <a:schemeClr val="bg1"/>
                </a:solidFill>
              </a:rPr>
              <a:t>号</a:t>
            </a:r>
          </a:p>
        </p:txBody>
      </p:sp>
      <p:sp>
        <p:nvSpPr>
          <p:cNvPr id="6" name="泪滴形 5">
            <a:extLst>
              <a:ext uri="{FF2B5EF4-FFF2-40B4-BE49-F238E27FC236}">
                <a16:creationId xmlns:a16="http://schemas.microsoft.com/office/drawing/2014/main" id="{2C027A7E-450F-4649-B483-F971AA70AB59}"/>
              </a:ext>
            </a:extLst>
          </p:cNvPr>
          <p:cNvSpPr/>
          <p:nvPr/>
        </p:nvSpPr>
        <p:spPr>
          <a:xfrm rot="11015702">
            <a:off x="10180797" y="21978"/>
            <a:ext cx="1764819" cy="1513511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279F7C-CC28-4D30-97AD-9457178F5815}"/>
              </a:ext>
            </a:extLst>
          </p:cNvPr>
          <p:cNvSpPr txBox="1"/>
          <p:nvPr/>
        </p:nvSpPr>
        <p:spPr>
          <a:xfrm>
            <a:off x="10452333" y="210390"/>
            <a:ext cx="126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可以参考的主要思想</a:t>
            </a:r>
          </a:p>
        </p:txBody>
      </p:sp>
    </p:spTree>
    <p:extLst>
      <p:ext uri="{BB962C8B-B14F-4D97-AF65-F5344CB8AC3E}">
        <p14:creationId xmlns:p14="http://schemas.microsoft.com/office/powerpoint/2010/main" val="156568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A4E7B9E-AB3F-4EA8-9941-D26D71D09943}"/>
              </a:ext>
            </a:extLst>
          </p:cNvPr>
          <p:cNvSpPr txBox="1"/>
          <p:nvPr/>
        </p:nvSpPr>
        <p:spPr>
          <a:xfrm>
            <a:off x="1131570" y="613113"/>
            <a:ext cx="521168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一流图书馆应该包括以下方面：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一流的资源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一流的服务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C00000"/>
                </a:solidFill>
              </a:rPr>
              <a:t>一流的员工</a:t>
            </a:r>
            <a:endParaRPr lang="en-US" altLang="zh-CN" sz="2800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一流的设备系统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一流的环境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一流的制度</a:t>
            </a:r>
            <a:endParaRPr lang="en-US" altLang="zh-CN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83078B-D69C-4497-BB7B-251595DE2F81}"/>
              </a:ext>
            </a:extLst>
          </p:cNvPr>
          <p:cNvSpPr txBox="1"/>
          <p:nvPr/>
        </p:nvSpPr>
        <p:spPr>
          <a:xfrm>
            <a:off x="6858000" y="613113"/>
            <a:ext cx="4493538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一流服务可以是以下方面：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图书借阅服务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采编服务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系统维护服务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情报咨询服务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阅读推广服务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新媒体服务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空间服务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数据服务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自助服务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创新创业服务</a:t>
            </a:r>
            <a:endParaRPr lang="en-US" altLang="zh-CN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休闲服务</a:t>
            </a:r>
            <a:endParaRPr lang="en-US" altLang="zh-CN" sz="2800" dirty="0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F7AA8302-6D9D-4BD2-92AA-135A6E5B151A}"/>
              </a:ext>
            </a:extLst>
          </p:cNvPr>
          <p:cNvSpPr/>
          <p:nvPr/>
        </p:nvSpPr>
        <p:spPr>
          <a:xfrm>
            <a:off x="4270160" y="1930400"/>
            <a:ext cx="2073093" cy="81686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FAD9CC3-8A5E-40C0-A4D8-F408964911D4}"/>
              </a:ext>
            </a:extLst>
          </p:cNvPr>
          <p:cNvCxnSpPr/>
          <p:nvPr/>
        </p:nvCxnSpPr>
        <p:spPr>
          <a:xfrm>
            <a:off x="6458857" y="0"/>
            <a:ext cx="0" cy="68580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8338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78E694C-DD94-43A9-8E7B-51897995945A}"/>
              </a:ext>
            </a:extLst>
          </p:cNvPr>
          <p:cNvSpPr/>
          <p:nvPr/>
        </p:nvSpPr>
        <p:spPr>
          <a:xfrm>
            <a:off x="668625" y="1347669"/>
            <a:ext cx="110014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地方高校图书馆立足本校、本地区的经济社会发展，做出特色，也可跻身高校图书馆“双一流”。</a:t>
            </a:r>
            <a:endParaRPr lang="en-US" altLang="zh-CN" sz="3200" dirty="0"/>
          </a:p>
          <a:p>
            <a:endParaRPr lang="en-US" altLang="zh-CN" sz="2400" dirty="0"/>
          </a:p>
          <a:p>
            <a:r>
              <a:rPr lang="zh-CN" altLang="en-US" sz="2400" dirty="0"/>
              <a:t>如几十年如一日开展读书活动；每天都在经营新媒体；几十年持续建设特色文献资源，已形成独一无二的地方或行业文献资源体系。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25D984F-93C0-4F5D-8A7F-053984B1B182}"/>
              </a:ext>
            </a:extLst>
          </p:cNvPr>
          <p:cNvSpPr/>
          <p:nvPr/>
        </p:nvSpPr>
        <p:spPr>
          <a:xfrm>
            <a:off x="668625" y="4810244"/>
            <a:ext cx="10802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综上所述，图书馆双一流要比高校双一流评选复杂。</a:t>
            </a:r>
          </a:p>
        </p:txBody>
      </p:sp>
    </p:spTree>
    <p:extLst>
      <p:ext uri="{BB962C8B-B14F-4D97-AF65-F5344CB8AC3E}">
        <p14:creationId xmlns:p14="http://schemas.microsoft.com/office/powerpoint/2010/main" val="233618087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标注 2"/>
          <p:cNvSpPr/>
          <p:nvPr/>
        </p:nvSpPr>
        <p:spPr>
          <a:xfrm>
            <a:off x="2727158" y="1268128"/>
            <a:ext cx="6737684" cy="4321743"/>
          </a:xfrm>
          <a:prstGeom prst="wedgeRectCallout">
            <a:avLst>
              <a:gd name="adj1" fmla="val -33404"/>
              <a:gd name="adj2" fmla="val 61221"/>
            </a:avLst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12121" y="1957436"/>
            <a:ext cx="2690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</a:rPr>
              <a:t>Part 3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2121" y="2991195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内容体系</a:t>
            </a:r>
          </a:p>
        </p:txBody>
      </p:sp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3" y="630872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2790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469F01E-5423-43D1-BB61-5D131E341974}"/>
              </a:ext>
            </a:extLst>
          </p:cNvPr>
          <p:cNvSpPr/>
          <p:nvPr/>
        </p:nvSpPr>
        <p:spPr>
          <a:xfrm>
            <a:off x="626531" y="1267268"/>
            <a:ext cx="2760136" cy="4513792"/>
          </a:xfrm>
          <a:prstGeom prst="rect">
            <a:avLst/>
          </a:prstGeom>
          <a:solidFill>
            <a:srgbClr val="D5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F62398-A9CD-41EE-837E-D2F894AE2397}"/>
              </a:ext>
            </a:extLst>
          </p:cNvPr>
          <p:cNvSpPr/>
          <p:nvPr/>
        </p:nvSpPr>
        <p:spPr>
          <a:xfrm>
            <a:off x="4715931" y="1267268"/>
            <a:ext cx="2760136" cy="4513792"/>
          </a:xfrm>
          <a:prstGeom prst="rect">
            <a:avLst/>
          </a:prstGeom>
          <a:solidFill>
            <a:srgbClr val="D5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5845CF7-2A75-47A2-ACC7-C85EDA470571}"/>
              </a:ext>
            </a:extLst>
          </p:cNvPr>
          <p:cNvSpPr/>
          <p:nvPr/>
        </p:nvSpPr>
        <p:spPr>
          <a:xfrm>
            <a:off x="8511643" y="1267268"/>
            <a:ext cx="2760136" cy="4513792"/>
          </a:xfrm>
          <a:prstGeom prst="rect">
            <a:avLst/>
          </a:prstGeom>
          <a:solidFill>
            <a:srgbClr val="D5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8">
            <a:extLst>
              <a:ext uri="{FF2B5EF4-FFF2-40B4-BE49-F238E27FC236}">
                <a16:creationId xmlns:a16="http://schemas.microsoft.com/office/drawing/2014/main" id="{27DD1A38-C603-4767-B172-D89FB2E68241}"/>
              </a:ext>
            </a:extLst>
          </p:cNvPr>
          <p:cNvSpPr/>
          <p:nvPr/>
        </p:nvSpPr>
        <p:spPr>
          <a:xfrm>
            <a:off x="3959622" y="2327127"/>
            <a:ext cx="477043" cy="2379134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6B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支持</a:t>
            </a:r>
          </a:p>
        </p:txBody>
      </p:sp>
      <p:sp>
        <p:nvSpPr>
          <p:cNvPr id="9" name="右箭头 9">
            <a:extLst>
              <a:ext uri="{FF2B5EF4-FFF2-40B4-BE49-F238E27FC236}">
                <a16:creationId xmlns:a16="http://schemas.microsoft.com/office/drawing/2014/main" id="{FCCC61E3-6F2C-4489-BAD2-49172B1AFA58}"/>
              </a:ext>
            </a:extLst>
          </p:cNvPr>
          <p:cNvSpPr/>
          <p:nvPr/>
        </p:nvSpPr>
        <p:spPr>
          <a:xfrm>
            <a:off x="7755333" y="2327127"/>
            <a:ext cx="477043" cy="2379134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6B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408BEC8-95E8-462B-9211-A65C49F62074}"/>
              </a:ext>
            </a:extLst>
          </p:cNvPr>
          <p:cNvSpPr txBox="1"/>
          <p:nvPr/>
        </p:nvSpPr>
        <p:spPr>
          <a:xfrm>
            <a:off x="874567" y="3231775"/>
            <a:ext cx="221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高校图书馆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EDE8CD5-0630-47F5-A1A3-11B7FBABF1DF}"/>
              </a:ext>
            </a:extLst>
          </p:cNvPr>
          <p:cNvSpPr/>
          <p:nvPr/>
        </p:nvSpPr>
        <p:spPr>
          <a:xfrm>
            <a:off x="4805438" y="2047198"/>
            <a:ext cx="26706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人才培养</a:t>
            </a:r>
            <a:endParaRPr lang="en-US" altLang="zh-CN" sz="3200" dirty="0"/>
          </a:p>
          <a:p>
            <a:r>
              <a:rPr lang="zh-CN" altLang="en-US" sz="3200" dirty="0"/>
              <a:t>科学研究</a:t>
            </a:r>
            <a:endParaRPr lang="en-US" altLang="zh-CN" sz="3200" dirty="0"/>
          </a:p>
          <a:p>
            <a:r>
              <a:rPr lang="zh-CN" altLang="en-US" sz="3200" dirty="0"/>
              <a:t>社会服务</a:t>
            </a:r>
            <a:endParaRPr lang="en-US" altLang="zh-CN" sz="3200" dirty="0"/>
          </a:p>
          <a:p>
            <a:r>
              <a:rPr lang="zh-CN" altLang="en-US" sz="3200" dirty="0"/>
              <a:t>文化传承创新</a:t>
            </a:r>
            <a:endParaRPr lang="en-US" altLang="zh-CN" sz="3200" dirty="0"/>
          </a:p>
          <a:p>
            <a:r>
              <a:rPr lang="zh-CN" altLang="en-US" sz="3200" dirty="0"/>
              <a:t>国际交流合作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B68ED7-FCA7-41E9-8EA1-74E69DBA218C}"/>
              </a:ext>
            </a:extLst>
          </p:cNvPr>
          <p:cNvSpPr/>
          <p:nvPr/>
        </p:nvSpPr>
        <p:spPr>
          <a:xfrm>
            <a:off x="8665029" y="2246891"/>
            <a:ext cx="24674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以支撑创新驱动发展战略、服务经济社会发展为导向</a:t>
            </a:r>
          </a:p>
        </p:txBody>
      </p:sp>
    </p:spTree>
    <p:extLst>
      <p:ext uri="{BB962C8B-B14F-4D97-AF65-F5344CB8AC3E}">
        <p14:creationId xmlns:p14="http://schemas.microsoft.com/office/powerpoint/2010/main" val="31496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0B14B75-EDEB-40A5-BC41-ABFFC7AE8D26}"/>
              </a:ext>
            </a:extLst>
          </p:cNvPr>
          <p:cNvSpPr/>
          <p:nvPr/>
        </p:nvSpPr>
        <p:spPr>
          <a:xfrm>
            <a:off x="666752" y="417525"/>
            <a:ext cx="1093016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1.</a:t>
            </a:r>
            <a:r>
              <a:rPr lang="zh-CN" altLang="en-US" sz="3200" dirty="0">
                <a:solidFill>
                  <a:srgbClr val="C00000"/>
                </a:solidFill>
              </a:rPr>
              <a:t>资源决定生存：</a:t>
            </a:r>
            <a:r>
              <a:rPr lang="zh-CN" altLang="en-US" sz="2400" dirty="0">
                <a:solidFill>
                  <a:srgbClr val="002060"/>
                </a:solidFill>
              </a:rPr>
              <a:t>瞄准世界一流，汇聚优质资源。</a:t>
            </a:r>
            <a:r>
              <a:rPr lang="zh-CN" altLang="zh-CN" sz="2400" dirty="0">
                <a:solidFill>
                  <a:srgbClr val="002060"/>
                </a:solidFill>
              </a:rPr>
              <a:t>强化目标管理，突出建设实效</a:t>
            </a:r>
            <a:r>
              <a:rPr lang="zh-CN" altLang="en-US" sz="2400" dirty="0">
                <a:solidFill>
                  <a:srgbClr val="002060"/>
                </a:solidFill>
              </a:rPr>
              <a:t>。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zh-CN" altLang="en-US" dirty="0"/>
              <a:t>通用资源、学科资源、特色资源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2.</a:t>
            </a:r>
            <a:r>
              <a:rPr lang="zh-CN" altLang="en-US" sz="3200" dirty="0">
                <a:solidFill>
                  <a:srgbClr val="C00000"/>
                </a:solidFill>
              </a:rPr>
              <a:t>服务决定影响和地位：</a:t>
            </a:r>
            <a:r>
              <a:rPr lang="zh-CN" altLang="en-US" sz="2400" dirty="0">
                <a:solidFill>
                  <a:srgbClr val="002060"/>
                </a:solidFill>
              </a:rPr>
              <a:t>规范化并按读者需求不断优化服务流程，创新服务方式。</a:t>
            </a:r>
            <a:endParaRPr lang="en-US" altLang="zh-CN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3.</a:t>
            </a:r>
            <a:r>
              <a:rPr lang="zh-CN" altLang="en-US" sz="3200" dirty="0">
                <a:solidFill>
                  <a:srgbClr val="C00000"/>
                </a:solidFill>
              </a:rPr>
              <a:t>人员决定水平和质量：</a:t>
            </a:r>
            <a:r>
              <a:rPr lang="zh-CN" altLang="en-US" sz="2400" dirty="0">
                <a:solidFill>
                  <a:srgbClr val="002060"/>
                </a:solidFill>
              </a:rPr>
              <a:t>员工素质和能力，直接决定了服务的水平。</a:t>
            </a:r>
            <a:endParaRPr lang="en-US" altLang="zh-CN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4.</a:t>
            </a:r>
            <a:r>
              <a:rPr lang="zh-CN" altLang="en-US" sz="3200" dirty="0">
                <a:solidFill>
                  <a:srgbClr val="C00000"/>
                </a:solidFill>
              </a:rPr>
              <a:t>设备系统决定效率：</a:t>
            </a:r>
            <a:r>
              <a:rPr lang="zh-CN" altLang="en-US" sz="2400" dirty="0">
                <a:solidFill>
                  <a:srgbClr val="002060"/>
                </a:solidFill>
              </a:rPr>
              <a:t>各种先进系统和设备的采纳影响服务的效率。</a:t>
            </a:r>
            <a:endParaRPr lang="en-US" altLang="zh-CN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5.</a:t>
            </a:r>
            <a:r>
              <a:rPr lang="zh-CN" altLang="en-US" sz="3200" dirty="0">
                <a:solidFill>
                  <a:srgbClr val="C00000"/>
                </a:solidFill>
              </a:rPr>
              <a:t>环境决定体验：</a:t>
            </a:r>
            <a:r>
              <a:rPr lang="zh-CN" altLang="en-US" sz="2400" dirty="0">
                <a:solidFill>
                  <a:srgbClr val="002060"/>
                </a:solidFill>
              </a:rPr>
              <a:t>空间环境、文化氛围</a:t>
            </a:r>
            <a:r>
              <a:rPr lang="en-US" altLang="zh-CN" sz="2400" dirty="0">
                <a:solidFill>
                  <a:srgbClr val="002060"/>
                </a:solidFill>
              </a:rPr>
              <a:t>……</a:t>
            </a:r>
            <a:r>
              <a:rPr lang="zh-CN" altLang="en-US" sz="2400" dirty="0">
                <a:solidFill>
                  <a:srgbClr val="002060"/>
                </a:solidFill>
              </a:rPr>
              <a:t>。</a:t>
            </a:r>
            <a:endParaRPr lang="en-US" altLang="zh-CN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</a:rPr>
              <a:t>6.</a:t>
            </a:r>
            <a:r>
              <a:rPr lang="zh-CN" altLang="en-US" sz="3200" dirty="0">
                <a:solidFill>
                  <a:srgbClr val="C00000"/>
                </a:solidFill>
              </a:rPr>
              <a:t>制度决定成败：</a:t>
            </a:r>
            <a:r>
              <a:rPr lang="zh-CN" altLang="en-US" sz="2400" dirty="0">
                <a:solidFill>
                  <a:srgbClr val="002060"/>
                </a:solidFill>
              </a:rPr>
              <a:t>特别是绩效管理制度。建立图书馆现代治理结构，提高图书馆现代化管理水平。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1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EBB3151-7DD3-4C44-A8DD-3FA91343B7B6}"/>
              </a:ext>
            </a:extLst>
          </p:cNvPr>
          <p:cNvSpPr txBox="1"/>
          <p:nvPr/>
        </p:nvSpPr>
        <p:spPr>
          <a:xfrm>
            <a:off x="551539" y="672549"/>
            <a:ext cx="960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图书馆该向何处去？</a:t>
            </a:r>
            <a:endParaRPr lang="en-US" altLang="zh-CN" sz="4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E68623-C7B1-4A90-83AA-85A8AC06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9" y="1803754"/>
            <a:ext cx="5169881" cy="482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F5FA01-C7C5-45A5-80CB-A50C5C03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65" y="1815455"/>
            <a:ext cx="5151374" cy="4811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05292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EF5D67-36CC-4ADD-98FC-7830D38A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99" y="2623930"/>
            <a:ext cx="5255315" cy="350354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92A39AD-78A4-4E9E-A568-824D116D5E9C}"/>
              </a:ext>
            </a:extLst>
          </p:cNvPr>
          <p:cNvSpPr txBox="1"/>
          <p:nvPr/>
        </p:nvSpPr>
        <p:spPr>
          <a:xfrm>
            <a:off x="2438399" y="3451795"/>
            <a:ext cx="6255657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</a:rPr>
              <a:t>图书馆</a:t>
            </a:r>
            <a:r>
              <a:rPr lang="en-US" altLang="zh-CN" sz="9600" dirty="0">
                <a:solidFill>
                  <a:schemeClr val="bg1"/>
                </a:solidFill>
              </a:rPr>
              <a:t>+</a:t>
            </a:r>
            <a:endParaRPr lang="zh-CN" altLang="en-US" sz="9600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7B4B357-92D4-4FA7-A26C-B0CD5AF7BFB8}"/>
              </a:ext>
            </a:extLst>
          </p:cNvPr>
          <p:cNvSpPr txBox="1"/>
          <p:nvPr/>
        </p:nvSpPr>
        <p:spPr>
          <a:xfrm>
            <a:off x="853380" y="1056573"/>
            <a:ext cx="10956846" cy="1316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当我们认为图书馆在走向衰亡时，其他行业却在利用图书馆做文章。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/>
              <a:t>他们正在讲述图书馆昨天的故事。</a:t>
            </a:r>
          </a:p>
        </p:txBody>
      </p:sp>
    </p:spTree>
    <p:extLst>
      <p:ext uri="{BB962C8B-B14F-4D97-AF65-F5344CB8AC3E}">
        <p14:creationId xmlns:p14="http://schemas.microsoft.com/office/powerpoint/2010/main" val="28965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6EFB72A-B5FB-44ED-AAE7-093429DB5A8A}"/>
              </a:ext>
            </a:extLst>
          </p:cNvPr>
          <p:cNvSpPr/>
          <p:nvPr/>
        </p:nvSpPr>
        <p:spPr>
          <a:xfrm>
            <a:off x="559117" y="521581"/>
            <a:ext cx="64991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7</a:t>
            </a:r>
            <a:r>
              <a:rPr lang="zh-CN" altLang="en-US" sz="3200" dirty="0"/>
              <a:t>月</a:t>
            </a:r>
            <a:r>
              <a:rPr lang="en-US" altLang="zh-CN" sz="3200" dirty="0"/>
              <a:t>15</a:t>
            </a:r>
            <a:r>
              <a:rPr lang="zh-CN" altLang="en-US" sz="3200" dirty="0"/>
              <a:t>日，安徽新华旗下公众号“皖新读书会”率先发布了共享书店的消息，得到了广大读者的热烈响应，读者评价颇高，欢迎者众多。</a:t>
            </a:r>
            <a:r>
              <a:rPr lang="en-US" altLang="zh-CN" sz="3200" dirty="0"/>
              <a:t>7</a:t>
            </a:r>
            <a:r>
              <a:rPr lang="zh-CN" altLang="en-US" sz="3200" dirty="0"/>
              <a:t>月</a:t>
            </a:r>
            <a:r>
              <a:rPr lang="en-US" altLang="zh-CN" sz="3200" dirty="0"/>
              <a:t>16</a:t>
            </a:r>
            <a:r>
              <a:rPr lang="zh-CN" altLang="en-US" sz="3200" dirty="0"/>
              <a:t>日，这家标签为“</a:t>
            </a:r>
            <a:r>
              <a:rPr lang="zh-CN" altLang="en-US" sz="3600" b="1" dirty="0">
                <a:solidFill>
                  <a:srgbClr val="C00000"/>
                </a:solidFill>
              </a:rPr>
              <a:t>全球首家共享书店</a:t>
            </a:r>
            <a:r>
              <a:rPr lang="zh-CN" altLang="en-US" sz="3200" dirty="0"/>
              <a:t>”的合肥三孝口书店正式运营。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57D3CD-ED56-43B8-82CF-C672FE4E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" y="4471987"/>
            <a:ext cx="4043779" cy="23860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36F13C-1FD3-446C-ABDB-9E6E276E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47" y="3517582"/>
            <a:ext cx="4608403" cy="33404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14DA3E-0D5A-4F7E-B71A-9D0D8103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47" y="239717"/>
            <a:ext cx="4608403" cy="30746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7A58C2-35A5-4E59-A2FF-0EEDB337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663" y="4471987"/>
            <a:ext cx="3170914" cy="2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876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11166" y="209630"/>
            <a:ext cx="41354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002060"/>
                </a:solidFill>
              </a:rPr>
              <a:t>目录</a:t>
            </a:r>
            <a:r>
              <a:rPr lang="en-US" altLang="zh-CN" sz="8000" b="1" dirty="0">
                <a:solidFill>
                  <a:srgbClr val="002060"/>
                </a:solidFill>
              </a:rPr>
              <a:t> </a:t>
            </a:r>
            <a:r>
              <a:rPr lang="en-US" altLang="zh-CN" sz="4000" dirty="0">
                <a:solidFill>
                  <a:srgbClr val="002060"/>
                </a:solidFill>
              </a:rPr>
              <a:t>Content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982805" y="166517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</a:rPr>
              <a:t>1</a:t>
            </a:r>
            <a:endParaRPr lang="zh-CN" alt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364359" y="289218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</a:rPr>
              <a:t>2</a:t>
            </a:r>
            <a:endParaRPr lang="zh-CN" alt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21559" y="411919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</a:rPr>
              <a:t>3</a:t>
            </a:r>
            <a:endParaRPr lang="zh-CN" altLang="en-US" sz="4000" b="1" dirty="0">
              <a:solidFill>
                <a:srgbClr val="00206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278759" y="539432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</a:rPr>
              <a:t>4</a:t>
            </a:r>
            <a:endParaRPr lang="zh-CN" altLang="en-US" sz="4000" b="1" dirty="0">
              <a:solidFill>
                <a:srgbClr val="00206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78759" y="165482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</a:rPr>
              <a:t>提出背景</a:t>
            </a:r>
          </a:p>
        </p:txBody>
      </p:sp>
      <p:sp>
        <p:nvSpPr>
          <p:cNvPr id="21" name="矩形 20"/>
          <p:cNvSpPr/>
          <p:nvPr/>
        </p:nvSpPr>
        <p:spPr>
          <a:xfrm>
            <a:off x="3735959" y="288724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</a:rPr>
              <a:t>内涵与标准</a:t>
            </a:r>
          </a:p>
        </p:txBody>
      </p:sp>
      <p:sp>
        <p:nvSpPr>
          <p:cNvPr id="22" name="矩形 21"/>
          <p:cNvSpPr/>
          <p:nvPr/>
        </p:nvSpPr>
        <p:spPr>
          <a:xfrm>
            <a:off x="4193158" y="410884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</a:rPr>
              <a:t>内容体系</a:t>
            </a:r>
          </a:p>
        </p:txBody>
      </p:sp>
      <p:sp>
        <p:nvSpPr>
          <p:cNvPr id="23" name="矩形 22"/>
          <p:cNvSpPr/>
          <p:nvPr/>
        </p:nvSpPr>
        <p:spPr>
          <a:xfrm>
            <a:off x="4650161" y="539166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</a:rPr>
              <a:t>保障措施</a:t>
            </a:r>
          </a:p>
        </p:txBody>
      </p:sp>
    </p:spTree>
    <p:extLst>
      <p:ext uri="{BB962C8B-B14F-4D97-AF65-F5344CB8AC3E}">
        <p14:creationId xmlns:p14="http://schemas.microsoft.com/office/powerpoint/2010/main" val="336498974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C5B4EC8-29B4-4E99-9A2E-C9B2ECAE679F}"/>
              </a:ext>
            </a:extLst>
          </p:cNvPr>
          <p:cNvSpPr/>
          <p:nvPr/>
        </p:nvSpPr>
        <p:spPr>
          <a:xfrm>
            <a:off x="362857" y="776015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/>
              <a:t>2016</a:t>
            </a:r>
            <a:r>
              <a:rPr lang="zh-CN" altLang="en-US" sz="2800" dirty="0"/>
              <a:t>年</a:t>
            </a:r>
            <a:r>
              <a:rPr lang="en-US" altLang="zh-CN" sz="2800" dirty="0"/>
              <a:t>6</a:t>
            </a:r>
            <a:r>
              <a:rPr lang="zh-CN" altLang="en-US" sz="2800" dirty="0"/>
              <a:t>月</a:t>
            </a:r>
            <a:r>
              <a:rPr lang="en-US" altLang="zh-CN" sz="2800" dirty="0"/>
              <a:t>28</a:t>
            </a:r>
            <a:r>
              <a:rPr lang="zh-CN" altLang="en-US" sz="2800" dirty="0"/>
              <a:t>日开放的</a:t>
            </a:r>
            <a:r>
              <a:rPr lang="zh-CN" altLang="en-US" sz="4400" b="1" dirty="0">
                <a:solidFill>
                  <a:srgbClr val="C00000"/>
                </a:solidFill>
              </a:rPr>
              <a:t>悦书房</a:t>
            </a:r>
            <a:r>
              <a:rPr lang="en-US" altLang="zh-CN" sz="2800" dirty="0"/>
              <a:t>·</a:t>
            </a:r>
            <a:r>
              <a:rPr lang="zh-CN" altLang="en-US" sz="2800" dirty="0"/>
              <a:t>合肥市图书馆</a:t>
            </a:r>
            <a:r>
              <a:rPr lang="en-US" altLang="zh-CN" sz="2800" dirty="0"/>
              <a:t>24</a:t>
            </a:r>
            <a:r>
              <a:rPr lang="zh-CN" altLang="en-US" sz="2800" dirty="0"/>
              <a:t>小时阅读空间，一处为喜欢读书的你提供的一方幽静而雅致的免费阅读空间。只需办理一张合肥市图书馆的读者证，你就可以进入空间阅读、休闲。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40933F-8132-4CCC-B03D-333BA017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41" y="246743"/>
            <a:ext cx="4499259" cy="29920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98D0D98-90C7-4A61-8B38-02026199D22C}"/>
              </a:ext>
            </a:extLst>
          </p:cNvPr>
          <p:cNvSpPr/>
          <p:nvPr/>
        </p:nvSpPr>
        <p:spPr>
          <a:xfrm>
            <a:off x="362858" y="4640943"/>
            <a:ext cx="6313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悦</a:t>
            </a:r>
            <a:r>
              <a:rPr lang="en-US" altLang="zh-CN" sz="3200" dirty="0"/>
              <a:t>·</a:t>
            </a:r>
            <a:r>
              <a:rPr lang="zh-CN" altLang="en-US" sz="3200" dirty="0"/>
              <a:t>书房共有三层，分别为阅空间、趣空间、创空间。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2C052E-2658-465E-8D5B-17C90734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029" y="3800475"/>
            <a:ext cx="4524828" cy="30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068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3F17ED-5D77-4805-AEC9-BCC131D0485F}"/>
              </a:ext>
            </a:extLst>
          </p:cNvPr>
          <p:cNvSpPr/>
          <p:nvPr/>
        </p:nvSpPr>
        <p:spPr>
          <a:xfrm>
            <a:off x="435428" y="745423"/>
            <a:ext cx="59073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2016</a:t>
            </a:r>
            <a:r>
              <a:rPr lang="zh-CN" altLang="en-US" sz="3200" dirty="0"/>
              <a:t>年</a:t>
            </a:r>
            <a:r>
              <a:rPr lang="en-US" altLang="zh-CN" sz="3200" dirty="0"/>
              <a:t>10</a:t>
            </a:r>
            <a:r>
              <a:rPr lang="zh-CN" altLang="en-US" sz="3200" dirty="0"/>
              <a:t>月</a:t>
            </a:r>
            <a:r>
              <a:rPr lang="en-US" altLang="zh-CN" sz="3200" dirty="0"/>
              <a:t>14</a:t>
            </a:r>
            <a:r>
              <a:rPr lang="zh-CN" altLang="en-US" sz="3200" dirty="0"/>
              <a:t>日</a:t>
            </a:r>
            <a:r>
              <a:rPr lang="en-US" altLang="zh-CN" sz="3200" dirty="0"/>
              <a:t>, </a:t>
            </a:r>
            <a:r>
              <a:rPr lang="zh-CN" altLang="en-US" sz="3200" dirty="0"/>
              <a:t>合肥本土知名独立书店“</a:t>
            </a:r>
            <a:r>
              <a:rPr lang="zh-CN" altLang="en-US" sz="4400" b="1" dirty="0">
                <a:solidFill>
                  <a:srgbClr val="C00000"/>
                </a:solidFill>
              </a:rPr>
              <a:t>保罗的口袋</a:t>
            </a:r>
            <a:r>
              <a:rPr lang="zh-CN" altLang="en-US" sz="3200" dirty="0"/>
              <a:t>”挂牌成为合肥市图书馆分馆，并加入合肥市公共图书馆联盟。今后市民可以在“保罗的口袋”门店办理读者证，持证在“保罗的口袋”可免费借阅图书并参与各项读者活动，享受免费的无差别的公共文化服务。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168B9D-7FBC-411E-B2C7-7EAA9202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50" y="27443"/>
            <a:ext cx="5679649" cy="25706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A996B-4AC7-45D1-9399-E7A44DE40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80"/>
          <a:stretch/>
        </p:blipFill>
        <p:spPr>
          <a:xfrm>
            <a:off x="6512351" y="2598057"/>
            <a:ext cx="2460199" cy="229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6E3B0F-0ADD-49E0-A6DC-2CBB936D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550" y="2598057"/>
            <a:ext cx="3219449" cy="42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0655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B5F391-6EF8-4EEB-A426-32BD369FD543}"/>
              </a:ext>
            </a:extLst>
          </p:cNvPr>
          <p:cNvSpPr txBox="1"/>
          <p:nvPr/>
        </p:nvSpPr>
        <p:spPr>
          <a:xfrm>
            <a:off x="725716" y="2251826"/>
            <a:ext cx="10682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/>
              <a:t>图书馆是一种通过将知识文献资源整合于特定空间和系统内，方便读者低成本（经济成本、时间成本）获取知识并创新知识，不以盈利为目的的服务机构。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FEB450-C88E-4C55-8633-349A4E88247A}"/>
              </a:ext>
            </a:extLst>
          </p:cNvPr>
          <p:cNvSpPr txBox="1"/>
          <p:nvPr/>
        </p:nvSpPr>
        <p:spPr>
          <a:xfrm>
            <a:off x="612560" y="550415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图书馆需要重新定义</a:t>
            </a:r>
          </a:p>
        </p:txBody>
      </p:sp>
    </p:spTree>
    <p:extLst>
      <p:ext uri="{BB962C8B-B14F-4D97-AF65-F5344CB8AC3E}">
        <p14:creationId xmlns:p14="http://schemas.microsoft.com/office/powerpoint/2010/main" val="2803296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标注 2"/>
          <p:cNvSpPr/>
          <p:nvPr/>
        </p:nvSpPr>
        <p:spPr>
          <a:xfrm>
            <a:off x="2727158" y="1268128"/>
            <a:ext cx="6737684" cy="4321743"/>
          </a:xfrm>
          <a:prstGeom prst="wedgeRectCallout">
            <a:avLst>
              <a:gd name="adj1" fmla="val -33404"/>
              <a:gd name="adj2" fmla="val 61221"/>
            </a:avLst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12121" y="1957436"/>
            <a:ext cx="2690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</a:rPr>
              <a:t>Part 4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2121" y="2991195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保障措施</a:t>
            </a:r>
          </a:p>
        </p:txBody>
      </p:sp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3" y="630872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97139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8958262 w 12192000"/>
              <a:gd name="connsiteY0" fmla="*/ 1686982 h 6858000"/>
              <a:gd name="connsiteX1" fmla="*/ 11269134 w 12192000"/>
              <a:gd name="connsiteY1" fmla="*/ 3997854 h 6858000"/>
              <a:gd name="connsiteX2" fmla="*/ 11269135 w 12192000"/>
              <a:gd name="connsiteY2" fmla="*/ 3997854 h 6858000"/>
              <a:gd name="connsiteX3" fmla="*/ 8958263 w 12192000"/>
              <a:gd name="connsiteY3" fmla="*/ 6308726 h 6858000"/>
              <a:gd name="connsiteX4" fmla="*/ 6647391 w 12192000"/>
              <a:gd name="connsiteY4" fmla="*/ 3997854 h 6858000"/>
              <a:gd name="connsiteX5" fmla="*/ 6647391 w 12192000"/>
              <a:gd name="connsiteY5" fmla="*/ 1686982 h 6858000"/>
              <a:gd name="connsiteX6" fmla="*/ 12192000 w 12192000"/>
              <a:gd name="connsiteY6" fmla="*/ 0 h 6858000"/>
              <a:gd name="connsiteX7" fmla="*/ 0 w 12192000"/>
              <a:gd name="connsiteY7" fmla="*/ 0 h 6858000"/>
              <a:gd name="connsiteX8" fmla="*/ 0 w 12192000"/>
              <a:gd name="connsiteY8" fmla="*/ 6858000 h 6858000"/>
              <a:gd name="connsiteX9" fmla="*/ 1219200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8958262" y="1686982"/>
                </a:moveTo>
                <a:cubicBezTo>
                  <a:pt x="10234521" y="1686982"/>
                  <a:pt x="11269134" y="2721595"/>
                  <a:pt x="11269134" y="3997854"/>
                </a:cubicBezTo>
                <a:lnTo>
                  <a:pt x="11269135" y="3997854"/>
                </a:lnTo>
                <a:cubicBezTo>
                  <a:pt x="11269135" y="5274113"/>
                  <a:pt x="10234522" y="6308726"/>
                  <a:pt x="8958263" y="6308726"/>
                </a:cubicBezTo>
                <a:cubicBezTo>
                  <a:pt x="7682004" y="6308726"/>
                  <a:pt x="6647391" y="5274113"/>
                  <a:pt x="6647391" y="3997854"/>
                </a:cubicBezTo>
                <a:lnTo>
                  <a:pt x="6647391" y="1686982"/>
                </a:lnTo>
                <a:close/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5">
              <a:lumMod val="75000"/>
              <a:alpha val="93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/>
          <p:cNvSpPr/>
          <p:nvPr/>
        </p:nvSpPr>
        <p:spPr>
          <a:xfrm>
            <a:off x="2778126" y="1839384"/>
            <a:ext cx="2631016" cy="2631016"/>
          </a:xfrm>
          <a:prstGeom prst="teardrop">
            <a:avLst/>
          </a:prstGeom>
          <a:solidFill>
            <a:srgbClr val="92D05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61" y="2270126"/>
            <a:ext cx="1739906" cy="1739906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5926667" y="1700212"/>
            <a:ext cx="5641446" cy="1008592"/>
          </a:xfrm>
          <a:prstGeom prst="roundRect">
            <a:avLst>
              <a:gd name="adj" fmla="val 112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5926667" y="2900186"/>
            <a:ext cx="5641446" cy="1008592"/>
          </a:xfrm>
          <a:prstGeom prst="roundRect">
            <a:avLst>
              <a:gd name="adj" fmla="val 112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926667" y="5300133"/>
            <a:ext cx="5641446" cy="1008592"/>
          </a:xfrm>
          <a:prstGeom prst="roundRect">
            <a:avLst>
              <a:gd name="adj" fmla="val 112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926667" y="4100160"/>
            <a:ext cx="5641446" cy="1008592"/>
          </a:xfrm>
          <a:prstGeom prst="roundRect">
            <a:avLst>
              <a:gd name="adj" fmla="val 112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140798" y="180408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</a:rPr>
              <a:t>1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40798" y="301350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</a:rPr>
              <a:t>2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40798" y="418895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</a:rPr>
              <a:t>3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40798" y="538893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</a:rPr>
              <a:t>4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780305" y="1823766"/>
            <a:ext cx="0" cy="7956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780305" y="3006633"/>
            <a:ext cx="0" cy="7956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780305" y="4224257"/>
            <a:ext cx="0" cy="7956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780305" y="5406579"/>
            <a:ext cx="0" cy="7956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8"/>
          <p:cNvSpPr txBox="1"/>
          <p:nvPr/>
        </p:nvSpPr>
        <p:spPr>
          <a:xfrm>
            <a:off x="6780305" y="1866949"/>
            <a:ext cx="4615828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2800" b="1" dirty="0">
                <a:latin typeface="+mn-ea"/>
              </a:rPr>
              <a:t>领导重视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55FD8DA3-D95A-4B6D-AE8C-D439CE58F75C}"/>
              </a:ext>
            </a:extLst>
          </p:cNvPr>
          <p:cNvSpPr txBox="1"/>
          <p:nvPr/>
        </p:nvSpPr>
        <p:spPr>
          <a:xfrm>
            <a:off x="6866295" y="5472775"/>
            <a:ext cx="461582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defTabSz="914400">
              <a:lnSpc>
                <a:spcPct val="130000"/>
              </a:lnSpc>
              <a:defRPr sz="2800" b="1">
                <a:latin typeface="+mn-ea"/>
              </a:defRPr>
            </a:lvl1pPr>
            <a:lvl2pPr marL="457200" defTabSz="914400"/>
            <a:lvl3pPr marL="914400" defTabSz="914400"/>
            <a:lvl4pPr marL="1371600" defTabSz="914400"/>
            <a:lvl5pPr marL="1828800" defTabSz="9144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r>
              <a:rPr lang="zh-CN" altLang="en-US" dirty="0"/>
              <a:t>社会联动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2735B47C-42A0-44A8-824D-719DEC5D1EFD}"/>
              </a:ext>
            </a:extLst>
          </p:cNvPr>
          <p:cNvSpPr txBox="1"/>
          <p:nvPr/>
        </p:nvSpPr>
        <p:spPr>
          <a:xfrm>
            <a:off x="6829048" y="4255799"/>
            <a:ext cx="4615828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2800" b="1" dirty="0">
                <a:latin typeface="+mn-ea"/>
              </a:rPr>
              <a:t>政策支持</a:t>
            </a: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F2792A70-6DE3-446C-9C00-CDD096C139FA}"/>
              </a:ext>
            </a:extLst>
          </p:cNvPr>
          <p:cNvSpPr txBox="1"/>
          <p:nvPr/>
        </p:nvSpPr>
        <p:spPr>
          <a:xfrm>
            <a:off x="6866295" y="3080343"/>
            <a:ext cx="4615828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2800" b="1" dirty="0">
                <a:latin typeface="+mn-ea"/>
              </a:rPr>
              <a:t>经费投入</a:t>
            </a:r>
          </a:p>
        </p:txBody>
      </p:sp>
    </p:spTree>
    <p:extLst>
      <p:ext uri="{BB962C8B-B14F-4D97-AF65-F5344CB8AC3E}">
        <p14:creationId xmlns:p14="http://schemas.microsoft.com/office/powerpoint/2010/main" val="383185675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3" y="6308725"/>
            <a:ext cx="1828800" cy="2438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CC218F9-AB0A-407F-9DA5-5599660B1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1976"/>
            <a:ext cx="12192000" cy="4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3162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标注 2"/>
          <p:cNvSpPr/>
          <p:nvPr/>
        </p:nvSpPr>
        <p:spPr>
          <a:xfrm>
            <a:off x="2727158" y="1268128"/>
            <a:ext cx="6737684" cy="4321743"/>
          </a:xfrm>
          <a:prstGeom prst="wedgeRectCallout">
            <a:avLst>
              <a:gd name="adj1" fmla="val -33404"/>
              <a:gd name="adj2" fmla="val 61221"/>
            </a:avLst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12121" y="1957436"/>
            <a:ext cx="2690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</a:rPr>
              <a:t>Part 1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2121" y="2991195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提出背景</a:t>
            </a:r>
          </a:p>
        </p:txBody>
      </p:sp>
    </p:spTree>
    <p:extLst>
      <p:ext uri="{BB962C8B-B14F-4D97-AF65-F5344CB8AC3E}">
        <p14:creationId xmlns:p14="http://schemas.microsoft.com/office/powerpoint/2010/main" val="219868411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E3D5655-ABC6-4A79-908D-880182DE3231}"/>
              </a:ext>
            </a:extLst>
          </p:cNvPr>
          <p:cNvSpPr/>
          <p:nvPr/>
        </p:nvSpPr>
        <p:spPr>
          <a:xfrm>
            <a:off x="225495" y="868509"/>
            <a:ext cx="38406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2015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年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月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24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日，国务院发布</a:t>
            </a:r>
            <a:r>
              <a:rPr lang="en-US" altLang="zh-CN" sz="2800" dirty="0"/>
              <a:t>《</a:t>
            </a:r>
            <a:r>
              <a:rPr lang="zh-CN" altLang="en-US" sz="2800" b="1" dirty="0">
                <a:solidFill>
                  <a:srgbClr val="C00000"/>
                </a:solidFill>
              </a:rPr>
              <a:t>统筹推进世界一流大学和一流学科建设总体方案</a:t>
            </a:r>
            <a:r>
              <a:rPr lang="en-US" altLang="zh-CN" sz="2800" dirty="0"/>
              <a:t>》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（国发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〔2015〕64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号）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FE2CB8-E1FC-4D74-B3DB-C51B982A00CC}"/>
              </a:ext>
            </a:extLst>
          </p:cNvPr>
          <p:cNvSpPr/>
          <p:nvPr/>
        </p:nvSpPr>
        <p:spPr>
          <a:xfrm>
            <a:off x="4606290" y="414831"/>
            <a:ext cx="3783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</a:rPr>
              <a:t>中国特色、世界一流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7D5640-612D-4EB1-B244-278636067DFC}"/>
              </a:ext>
            </a:extLst>
          </p:cNvPr>
          <p:cNvSpPr/>
          <p:nvPr/>
        </p:nvSpPr>
        <p:spPr>
          <a:xfrm>
            <a:off x="4606290" y="1426339"/>
            <a:ext cx="28160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四大原则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以一流为目标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以学科为基础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以绩效为杠杆</a:t>
            </a:r>
            <a:endParaRPr lang="en-US" altLang="zh-C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以改革为动力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3FCDBF-D3C3-45A5-83C9-ABCB4A707CB5}"/>
              </a:ext>
            </a:extLst>
          </p:cNvPr>
          <p:cNvSpPr/>
          <p:nvPr/>
        </p:nvSpPr>
        <p:spPr>
          <a:xfrm>
            <a:off x="4606290" y="3874390"/>
            <a:ext cx="7161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三步走的战略目标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到</a:t>
            </a:r>
            <a:r>
              <a:rPr lang="en-US" altLang="zh-CN" sz="2000" dirty="0"/>
              <a:t>2020</a:t>
            </a:r>
            <a:r>
              <a:rPr lang="zh-CN" altLang="en-US" sz="2000" dirty="0"/>
              <a:t>年，若干所大学和一批学科进入世界一流行列，若干学科进入世界一流学科前列。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到</a:t>
            </a:r>
            <a:r>
              <a:rPr lang="en-US" altLang="zh-CN" sz="2000" dirty="0"/>
              <a:t>2030</a:t>
            </a:r>
            <a:r>
              <a:rPr lang="zh-CN" altLang="en-US" sz="2000" dirty="0"/>
              <a:t>年，更多的大学和学科进入世界一流行列，若干所大学进入世界一流大学前列，一批学科进入世界一流学科前列，高等教育整体实力显著提升。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到本世纪中叶，一流大学和一流学科的数量和实力进入世界前列，基本建成高等教育强国。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859C9C6-B7DE-4F2C-AAA3-65863C7CCD69}"/>
              </a:ext>
            </a:extLst>
          </p:cNvPr>
          <p:cNvSpPr txBox="1"/>
          <p:nvPr/>
        </p:nvSpPr>
        <p:spPr>
          <a:xfrm>
            <a:off x="6927438" y="1429014"/>
            <a:ext cx="2963352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000" b="1"/>
            </a:lvl1pPr>
          </a:lstStyle>
          <a:p>
            <a:pPr marL="0" indent="0">
              <a:buNone/>
            </a:pPr>
            <a:r>
              <a:rPr lang="zh-CN" altLang="en-US" sz="2800" dirty="0">
                <a:solidFill>
                  <a:srgbClr val="C00000"/>
                </a:solidFill>
              </a:rPr>
              <a:t>五大任务</a:t>
            </a:r>
            <a:endParaRPr lang="en-US" altLang="zh-CN" sz="2800" dirty="0">
              <a:solidFill>
                <a:srgbClr val="C00000"/>
              </a:solidFill>
            </a:endParaRPr>
          </a:p>
          <a:p>
            <a:r>
              <a:rPr b="0" dirty="0" err="1"/>
              <a:t>建设一流师资队伍</a:t>
            </a:r>
            <a:endParaRPr lang="en-US" altLang="zh-CN" b="0" dirty="0"/>
          </a:p>
          <a:p>
            <a:r>
              <a:rPr b="0" dirty="0" err="1"/>
              <a:t>培养拔尖创新人才</a:t>
            </a:r>
            <a:endParaRPr b="0" dirty="0"/>
          </a:p>
          <a:p>
            <a:r>
              <a:rPr b="0" dirty="0" err="1"/>
              <a:t>提升科学研究水平</a:t>
            </a:r>
            <a:endParaRPr b="0" dirty="0"/>
          </a:p>
          <a:p>
            <a:r>
              <a:rPr b="0" dirty="0" err="1"/>
              <a:t>传承创新优秀文化</a:t>
            </a:r>
            <a:endParaRPr b="0" dirty="0"/>
          </a:p>
          <a:p>
            <a:r>
              <a:rPr b="0" dirty="0" err="1"/>
              <a:t>着力推进成果转化</a:t>
            </a:r>
            <a:endParaRPr b="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A25C4E-3254-4ACA-B877-762EC64A2969}"/>
              </a:ext>
            </a:extLst>
          </p:cNvPr>
          <p:cNvSpPr txBox="1"/>
          <p:nvPr/>
        </p:nvSpPr>
        <p:spPr>
          <a:xfrm>
            <a:off x="8801100" y="3532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一流大学</a:t>
            </a:r>
            <a:endParaRPr lang="en-US" altLang="zh-CN" b="1" dirty="0"/>
          </a:p>
          <a:p>
            <a:r>
              <a:rPr lang="zh-CN" altLang="en-US" b="1" dirty="0"/>
              <a:t>一流学科</a:t>
            </a: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E5D952E0-7C9E-44BE-A54A-045118AAD35E}"/>
              </a:ext>
            </a:extLst>
          </p:cNvPr>
          <p:cNvSpPr/>
          <p:nvPr/>
        </p:nvSpPr>
        <p:spPr>
          <a:xfrm>
            <a:off x="8389620" y="353275"/>
            <a:ext cx="297180" cy="64633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7285F0F-BD3D-44A3-910E-F0E2C50C225F}"/>
              </a:ext>
            </a:extLst>
          </p:cNvPr>
          <p:cNvSpPr/>
          <p:nvPr/>
        </p:nvSpPr>
        <p:spPr>
          <a:xfrm>
            <a:off x="9671125" y="1426339"/>
            <a:ext cx="2415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四大评选方法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竞争优选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专家评选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政府比选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/>
              <a:t>动态筛选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A092C88-C9D4-43DC-8A73-486E63741502}"/>
              </a:ext>
            </a:extLst>
          </p:cNvPr>
          <p:cNvCxnSpPr/>
          <p:nvPr/>
        </p:nvCxnSpPr>
        <p:spPr>
          <a:xfrm>
            <a:off x="4363278" y="1277815"/>
            <a:ext cx="759426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61DA3F5-19A8-452E-9E86-38543DC482F7}"/>
              </a:ext>
            </a:extLst>
          </p:cNvPr>
          <p:cNvCxnSpPr>
            <a:cxnSpLocks/>
          </p:cNvCxnSpPr>
          <p:nvPr/>
        </p:nvCxnSpPr>
        <p:spPr>
          <a:xfrm>
            <a:off x="4375003" y="3669323"/>
            <a:ext cx="778182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E445F83-4CC7-4139-87EE-48469882AE96}"/>
              </a:ext>
            </a:extLst>
          </p:cNvPr>
          <p:cNvCxnSpPr/>
          <p:nvPr/>
        </p:nvCxnSpPr>
        <p:spPr>
          <a:xfrm>
            <a:off x="4363278" y="0"/>
            <a:ext cx="0" cy="6858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2D87BFA-8705-4034-A070-9112A74A6C6A}"/>
              </a:ext>
            </a:extLst>
          </p:cNvPr>
          <p:cNvSpPr/>
          <p:nvPr/>
        </p:nvSpPr>
        <p:spPr>
          <a:xfrm>
            <a:off x="225495" y="3491117"/>
            <a:ext cx="38197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2017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年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月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24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日，教育部 财政部 国家发展改革委联合发布</a:t>
            </a:r>
            <a:r>
              <a:rPr lang="en-US" altLang="zh-CN" sz="2800" dirty="0"/>
              <a:t>《</a:t>
            </a:r>
            <a:r>
              <a:rPr lang="zh-CN" altLang="en-US" sz="2800" dirty="0">
                <a:solidFill>
                  <a:srgbClr val="C00000"/>
                </a:solidFill>
              </a:rPr>
              <a:t>统筹推进世界一流大学和一流学科建设实施办法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（暂行）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》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教研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</a:rPr>
              <a:t>[2017]2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</a:rPr>
              <a:t>号</a:t>
            </a:r>
          </a:p>
        </p:txBody>
      </p:sp>
    </p:spTree>
    <p:extLst>
      <p:ext uri="{BB962C8B-B14F-4D97-AF65-F5344CB8AC3E}">
        <p14:creationId xmlns:p14="http://schemas.microsoft.com/office/powerpoint/2010/main" val="1987497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2728" y="502620"/>
            <a:ext cx="10071354" cy="590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6096" indent="-762" algn="ctr"/>
            <a:r>
              <a:rPr sz="3840" dirty="0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“</a:t>
            </a:r>
            <a:r>
              <a:rPr sz="3840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双一流”建设对高</a:t>
            </a:r>
            <a:r>
              <a:rPr sz="3840" spc="-12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等</a:t>
            </a:r>
            <a:r>
              <a:rPr sz="3840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学校</a:t>
            </a:r>
            <a:r>
              <a:rPr sz="3840" spc="-18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教</a:t>
            </a:r>
            <a:r>
              <a:rPr sz="3840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育改</a:t>
            </a:r>
            <a:r>
              <a:rPr sz="3840" spc="-18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革</a:t>
            </a:r>
            <a:r>
              <a:rPr sz="3840" dirty="0" err="1">
                <a:solidFill>
                  <a:schemeClr val="tx2">
                    <a:lumMod val="75000"/>
                  </a:schemeClr>
                </a:solidFill>
                <a:latin typeface="Arial Unicode MS"/>
                <a:cs typeface="Arial Unicode MS"/>
              </a:rPr>
              <a:t>的影响</a:t>
            </a:r>
            <a:endParaRPr sz="3840" dirty="0">
              <a:solidFill>
                <a:schemeClr val="tx2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2728" y="1824495"/>
            <a:ext cx="975360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tabLst>
                <a:tab pos="426720" algn="l"/>
              </a:tabLst>
            </a:pPr>
            <a:r>
              <a:rPr sz="28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•	</a:t>
            </a:r>
            <a:r>
              <a:rPr sz="2800" spc="-6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对学科的影响（何为一</a:t>
            </a:r>
            <a:r>
              <a:rPr sz="2800" spc="-18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流</a:t>
            </a:r>
            <a:r>
              <a:rPr sz="2800" spc="-6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，如</a:t>
            </a:r>
            <a:r>
              <a:rPr sz="2800" spc="-18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何</a:t>
            </a:r>
            <a:r>
              <a:rPr lang="zh-CN" altLang="en-US"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建设</a:t>
            </a:r>
            <a:r>
              <a:rPr sz="2800" spc="-6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一流</a:t>
            </a:r>
            <a:r>
              <a:rPr sz="2800" spc="-6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）</a:t>
            </a:r>
            <a:endParaRPr sz="2800" dirty="0">
              <a:solidFill>
                <a:schemeClr val="tx2">
                  <a:lumMod val="75000"/>
                </a:schemeClr>
              </a:solidFill>
              <a:latin typeface="宋体"/>
              <a:cs typeface="宋体"/>
            </a:endParaRPr>
          </a:p>
          <a:p>
            <a:pPr marL="15240">
              <a:spcBef>
                <a:spcPts val="618"/>
              </a:spcBef>
              <a:tabLst>
                <a:tab pos="426720" algn="l"/>
              </a:tabLst>
            </a:pPr>
            <a:r>
              <a:rPr sz="28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•	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对教师的影响（学术成</a:t>
            </a:r>
            <a:r>
              <a:rPr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就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和教</a:t>
            </a:r>
            <a:r>
              <a:rPr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学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业绩）</a:t>
            </a:r>
          </a:p>
          <a:p>
            <a:pPr marL="15240">
              <a:spcBef>
                <a:spcPts val="618"/>
              </a:spcBef>
              <a:tabLst>
                <a:tab pos="426720" algn="l"/>
              </a:tabLst>
            </a:pPr>
            <a:r>
              <a:rPr sz="28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•	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对学生的影响（创新与</a:t>
            </a:r>
            <a:r>
              <a:rPr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创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业）</a:t>
            </a:r>
          </a:p>
          <a:p>
            <a:pPr marL="15240">
              <a:spcBef>
                <a:spcPts val="618"/>
              </a:spcBef>
              <a:tabLst>
                <a:tab pos="426720" algn="l"/>
              </a:tabLst>
            </a:pPr>
            <a:r>
              <a:rPr sz="28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•	</a:t>
            </a:r>
            <a:r>
              <a:rPr sz="2800" spc="-6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对管理的影响（学术管</a:t>
            </a:r>
            <a:r>
              <a:rPr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理</a:t>
            </a:r>
            <a:r>
              <a:rPr sz="2800" spc="-6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与行</a:t>
            </a:r>
            <a:r>
              <a:rPr sz="2800" spc="-18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政</a:t>
            </a:r>
            <a:r>
              <a:rPr sz="2800" spc="-6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管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理）</a:t>
            </a:r>
          </a:p>
          <a:p>
            <a:pPr marL="15240">
              <a:spcBef>
                <a:spcPts val="618"/>
              </a:spcBef>
              <a:tabLst>
                <a:tab pos="426720" algn="l"/>
              </a:tabLst>
            </a:pPr>
            <a:r>
              <a:rPr sz="28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•	</a:t>
            </a:r>
            <a:r>
              <a:rPr sz="2800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对服务的影响（学术支</a:t>
            </a:r>
            <a:r>
              <a:rPr sz="2800" spc="-18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撑</a:t>
            </a:r>
            <a:r>
              <a:rPr sz="2800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服务</a:t>
            </a:r>
            <a:r>
              <a:rPr sz="2800" spc="-18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与</a:t>
            </a:r>
            <a:r>
              <a:rPr sz="2800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后勤</a:t>
            </a:r>
            <a:r>
              <a:rPr sz="2800" spc="-18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服</a:t>
            </a:r>
            <a:r>
              <a:rPr sz="2800" dirty="0" err="1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务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宋体"/>
                <a:cs typeface="宋体"/>
              </a:rPr>
              <a:t>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B2CDED-95BC-4034-8F3D-0ACF5FD14A7C}"/>
              </a:ext>
            </a:extLst>
          </p:cNvPr>
          <p:cNvSpPr/>
          <p:nvPr/>
        </p:nvSpPr>
        <p:spPr>
          <a:xfrm>
            <a:off x="3587263" y="5871871"/>
            <a:ext cx="832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</a:rPr>
              <a:t>朱强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:“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</a:rPr>
              <a:t>双一流”建设背景下的高校图书馆发展趋势和挑战，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2017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</a:rPr>
              <a:t>年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</a:rPr>
              <a:t>月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</a:rPr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41F41E-B5F9-48BB-8883-996476E8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658925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标注 2"/>
          <p:cNvSpPr/>
          <p:nvPr/>
        </p:nvSpPr>
        <p:spPr>
          <a:xfrm>
            <a:off x="2727158" y="1268128"/>
            <a:ext cx="6737684" cy="4321743"/>
          </a:xfrm>
          <a:prstGeom prst="wedgeRectCallout">
            <a:avLst>
              <a:gd name="adj1" fmla="val -33404"/>
              <a:gd name="adj2" fmla="val 61221"/>
            </a:avLst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12121" y="1957436"/>
            <a:ext cx="2690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</a:rPr>
              <a:t>Part 2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2121" y="2991195"/>
            <a:ext cx="6340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</a:rPr>
              <a:t>内涵与标准</a:t>
            </a:r>
          </a:p>
        </p:txBody>
      </p:sp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3" y="630872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904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4A577B-4E84-49C2-B359-7688EF32668C}"/>
              </a:ext>
            </a:extLst>
          </p:cNvPr>
          <p:cNvSpPr/>
          <p:nvPr/>
        </p:nvSpPr>
        <p:spPr>
          <a:xfrm>
            <a:off x="750570" y="1477417"/>
            <a:ext cx="8313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高校图书馆双一流建设：</a:t>
            </a:r>
            <a:r>
              <a:rPr lang="zh-CN" altLang="en-US" sz="2800" b="1" dirty="0">
                <a:solidFill>
                  <a:srgbClr val="C00000"/>
                </a:solidFill>
              </a:rPr>
              <a:t>一流图书馆、一流服务</a:t>
            </a:r>
            <a:r>
              <a:rPr lang="zh-CN" altLang="en-US" sz="2800" dirty="0"/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25A78BE-13D7-4857-849D-EBCDABCF5556}"/>
              </a:ext>
            </a:extLst>
          </p:cNvPr>
          <p:cNvSpPr/>
          <p:nvPr/>
        </p:nvSpPr>
        <p:spPr>
          <a:xfrm>
            <a:off x="750570" y="4581123"/>
            <a:ext cx="9776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高校图书馆双一流建设可以是整体一流，也可以是服务一流。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AC203D-77EC-423B-86F2-6C1402FFAD9D}"/>
              </a:ext>
            </a:extLst>
          </p:cNvPr>
          <p:cNvSpPr/>
          <p:nvPr/>
        </p:nvSpPr>
        <p:spPr>
          <a:xfrm>
            <a:off x="750570" y="2091124"/>
            <a:ext cx="106394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高等学校图书馆（以下简称“图书馆”）是学校的文献信息</a:t>
            </a:r>
            <a:r>
              <a:rPr lang="zh-CN" altLang="en-US" sz="2000" b="1" dirty="0">
                <a:solidFill>
                  <a:srgbClr val="C00000"/>
                </a:solidFill>
              </a:rPr>
              <a:t>资源</a:t>
            </a:r>
            <a:r>
              <a:rPr lang="zh-CN" altLang="en-US" dirty="0"/>
              <a:t>中心，是为人才培养和科学研究</a:t>
            </a:r>
            <a:r>
              <a:rPr lang="zh-CN" altLang="en-US" sz="2000" b="1" dirty="0">
                <a:solidFill>
                  <a:srgbClr val="C00000"/>
                </a:solidFill>
              </a:rPr>
              <a:t>服务</a:t>
            </a:r>
            <a:r>
              <a:rPr lang="zh-CN" altLang="en-US" dirty="0"/>
              <a:t>的学术性机构</a:t>
            </a:r>
            <a:r>
              <a:rPr lang="en-US" altLang="zh-CN" dirty="0"/>
              <a:t>——《</a:t>
            </a:r>
            <a:r>
              <a:rPr lang="zh-CN" altLang="en-US" b="1" dirty="0"/>
              <a:t>普通高等学校图书馆规程</a:t>
            </a:r>
            <a:r>
              <a:rPr lang="en-US" altLang="zh-CN" dirty="0"/>
              <a:t>》</a:t>
            </a:r>
          </a:p>
          <a:p>
            <a:endParaRPr lang="en-US" altLang="zh-CN" dirty="0"/>
          </a:p>
          <a:p>
            <a:r>
              <a:rPr lang="zh-CN" altLang="en-US" dirty="0"/>
              <a:t>将图书情报工作核心能力定位于知识服务</a:t>
            </a:r>
            <a:r>
              <a:rPr lang="en-US" altLang="zh-CN" dirty="0"/>
              <a:t>——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</a:rPr>
              <a:t>张晓林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</a:rPr>
              <a:t>走向知识服务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</a:rPr>
              <a:t>寻找新世纪图书情报工作的生长点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</a:rPr>
              <a:t>中国图书馆学报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 , 2000 , 26 (5) :32-37</a:t>
            </a:r>
          </a:p>
        </p:txBody>
      </p:sp>
    </p:spTree>
    <p:extLst>
      <p:ext uri="{BB962C8B-B14F-4D97-AF65-F5344CB8AC3E}">
        <p14:creationId xmlns:p14="http://schemas.microsoft.com/office/powerpoint/2010/main" val="385075261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52667C-E05D-47CE-97A9-15945E11A781}"/>
              </a:ext>
            </a:extLst>
          </p:cNvPr>
          <p:cNvSpPr/>
          <p:nvPr/>
        </p:nvSpPr>
        <p:spPr>
          <a:xfrm>
            <a:off x="750570" y="945832"/>
            <a:ext cx="10679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图书馆双一流主要有两层含义：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第一、与本校双一流大学（一流大学、一流学科）建设相匹配；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第二、在行业内领先，处于一流的位置。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A4DE74A-5498-402D-B709-2FFE92C88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18878"/>
              </p:ext>
            </p:extLst>
          </p:nvPr>
        </p:nvGraphicFramePr>
        <p:xfrm>
          <a:off x="750570" y="3677496"/>
          <a:ext cx="10679432" cy="2194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69820">
                  <a:extLst>
                    <a:ext uri="{9D8B030D-6E8A-4147-A177-3AD203B41FA5}">
                      <a16:colId xmlns:a16="http://schemas.microsoft.com/office/drawing/2014/main" val="3809004695"/>
                    </a:ext>
                  </a:extLst>
                </a:gridCol>
                <a:gridCol w="2969896">
                  <a:extLst>
                    <a:ext uri="{9D8B030D-6E8A-4147-A177-3AD203B41FA5}">
                      <a16:colId xmlns:a16="http://schemas.microsoft.com/office/drawing/2014/main" val="1307818569"/>
                    </a:ext>
                  </a:extLst>
                </a:gridCol>
                <a:gridCol w="2847974">
                  <a:extLst>
                    <a:ext uri="{9D8B030D-6E8A-4147-A177-3AD203B41FA5}">
                      <a16:colId xmlns:a16="http://schemas.microsoft.com/office/drawing/2014/main" val="3277849672"/>
                    </a:ext>
                  </a:extLst>
                </a:gridCol>
                <a:gridCol w="2491742">
                  <a:extLst>
                    <a:ext uri="{9D8B030D-6E8A-4147-A177-3AD203B41FA5}">
                      <a16:colId xmlns:a16="http://schemas.microsoft.com/office/drawing/2014/main" val="116764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一流大学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kern="1200" dirty="0"/>
                        <a:t>一流学科</a:t>
                      </a:r>
                      <a:endParaRPr lang="zh-CN" altLang="en-US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非双一流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30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一流图书馆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与所在大学匹配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行业领先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746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一流服务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与所在大学匹配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与所在大学匹配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/>
                        <a:t>行业领先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8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86015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7C51620-132F-4624-A30B-C7AB3CDB2A68}"/>
              </a:ext>
            </a:extLst>
          </p:cNvPr>
          <p:cNvSpPr/>
          <p:nvPr/>
        </p:nvSpPr>
        <p:spPr>
          <a:xfrm>
            <a:off x="544829" y="3357295"/>
            <a:ext cx="76137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资源和服务的关系：</a:t>
            </a:r>
            <a:endParaRPr lang="en-US" altLang="zh-CN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资源一流未必服务一流；</a:t>
            </a:r>
            <a:endParaRPr lang="en-US" altLang="zh-CN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/>
              <a:t>资源不是一流，服务未必也不是一流。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81DA99-8AFF-4F53-8662-8AE6D5920107}"/>
              </a:ext>
            </a:extLst>
          </p:cNvPr>
          <p:cNvSpPr/>
          <p:nvPr/>
        </p:nvSpPr>
        <p:spPr>
          <a:xfrm>
            <a:off x="624840" y="945565"/>
            <a:ext cx="8782050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一流图书馆和一流服务的关系：</a:t>
            </a:r>
            <a:endParaRPr lang="en-US" altLang="zh-CN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C00000"/>
                </a:solidFill>
              </a:rPr>
              <a:t>一流图书馆必定有众多优质服务，但未必都是一流。</a:t>
            </a:r>
            <a:r>
              <a:rPr lang="zh-CN" altLang="en-US" sz="2000" dirty="0"/>
              <a:t>正如一流大学也未必每个学科都是一流的。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3559659960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3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1358</TotalTime>
  <Words>1320</Words>
  <Application>Microsoft Office PowerPoint</Application>
  <PresentationFormat>宽屏</PresentationFormat>
  <Paragraphs>148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 Unicode MS</vt:lpstr>
      <vt:lpstr>等线</vt:lpstr>
      <vt:lpstr>宋体</vt:lpstr>
      <vt:lpstr>微软雅黑</vt:lpstr>
      <vt:lpstr>Arial</vt:lpstr>
      <vt:lpstr>Calibri</vt:lpstr>
      <vt:lpstr>Century Gothic</vt:lpstr>
      <vt:lpstr>Segoe UI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OfficePLUS</dc:creator>
  <cp:keywords/>
  <dc:description/>
  <cp:lastModifiedBy>Windows 用户</cp:lastModifiedBy>
  <cp:revision>164</cp:revision>
  <dcterms:created xsi:type="dcterms:W3CDTF">2015-08-18T02:51:41Z</dcterms:created>
  <dcterms:modified xsi:type="dcterms:W3CDTF">2017-07-25T14:05:24Z</dcterms:modified>
  <cp:category/>
</cp:coreProperties>
</file>